
<file path=[Content_Types].xml><?xml version="1.0" encoding="utf-8"?>
<Types xmlns="http://schemas.openxmlformats.org/package/2006/content-types">
  <Override PartName="/_rels/.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76.jpeg" ContentType="image/jpeg"/>
  <Override PartName="/ppt/media/image75.jpeg" ContentType="image/jpe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74.jpeg" ContentType="image/jpeg"/>
  <Override PartName="/ppt/media/image63.png" ContentType="image/png"/>
  <Override PartName="/ppt/media/image62.png" ContentType="image/png"/>
  <Override PartName="/ppt/media/image61.png" ContentType="image/png"/>
  <Override PartName="/ppt/media/image60.png" ContentType="image/png"/>
  <Override PartName="/ppt/media/image58.png" ContentType="image/png"/>
  <Override PartName="/ppt/media/image50.png" ContentType="image/png"/>
  <Override PartName="/ppt/media/image49.png" ContentType="image/png"/>
  <Override PartName="/ppt/media/image48.png" ContentType="image/png"/>
  <Override PartName="/ppt/media/image69.jpeg" ContentType="image/jpe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6.png" ContentType="image/png"/>
  <Override PartName="/ppt/media/image15.png" ContentType="image/png"/>
  <Override PartName="/ppt/media/image12.png" ContentType="image/png"/>
  <Override PartName="/ppt/media/image11.png" ContentType="image/png"/>
  <Override PartName="/ppt/media/image13.jpeg" ContentType="image/jpeg"/>
  <Override PartName="/ppt/media/image54.png" ContentType="image/png"/>
  <Override PartName="/ppt/media/image4.png" ContentType="image/png"/>
  <Override PartName="/ppt/media/image39.png" ContentType="image/png"/>
  <Override PartName="/ppt/media/image73.jpeg" ContentType="image/jpe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17.png" ContentType="image/png"/>
  <Override PartName="/ppt/media/image8.jpeg" ContentType="image/jpeg"/>
  <Override PartName="/ppt/media/image25.png" ContentType="image/png"/>
  <Override PartName="/ppt/media/image14.png" ContentType="image/png"/>
  <Override PartName="/ppt/media/image10.jpeg" ContentType="image/jpeg"/>
  <Override PartName="/ppt/media/image34.png" ContentType="image/png"/>
  <Override PartName="/ppt/media/image59.png" ContentType="image/png"/>
  <Override PartName="/ppt/media/image9.png" ContentType="image/png"/>
  <Override PartName="/ppt/media/image24.png" ContentType="image/png"/>
  <Override PartName="/ppt/media/image70.jpeg" ContentType="image/jpeg"/>
  <Override PartName="/ppt/media/image23.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71.jpeg" ContentType="image/jpeg"/>
  <Override PartName="/ppt/media/image33.png" ContentType="image/png"/>
  <Override PartName="/ppt/media/image35.png" ContentType="image/png"/>
  <Override PartName="/ppt/media/image40.png" ContentType="image/png"/>
  <Override PartName="/ppt/media/image41.png" ContentType="image/png"/>
  <Override PartName="/ppt/media/image42.png" ContentType="image/png"/>
  <Override PartName="/ppt/media/image72.jpeg" ContentType="image/jpeg"/>
  <Override PartName="/ppt/media/image43.png" ContentType="image/png"/>
  <Override PartName="/ppt/media/image44.png" ContentType="image/png"/>
  <Override PartName="/ppt/media/image45.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3"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4"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5"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6" name="PlaceHolder 5"/>
          <p:cNvSpPr>
            <a:spLocks noGrp="1"/>
          </p:cNvSpPr>
          <p:nvPr>
            <p:ph type="sldNum"/>
          </p:nvPr>
        </p:nvSpPr>
        <p:spPr>
          <a:xfrm>
            <a:off x="4399200" y="9555480"/>
            <a:ext cx="3372840" cy="502560"/>
          </a:xfrm>
          <a:prstGeom prst="rect">
            <a:avLst/>
          </a:prstGeom>
        </p:spPr>
        <p:txBody>
          <a:bodyPr lIns="0" rIns="0" tIns="0" bIns="0" anchor="b"/>
          <a:p>
            <a:pPr algn="r"/>
            <a:fld id="{85E1AAE9-8B97-4588-87CB-FCB00ECD67C1}"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body"/>
          </p:nvPr>
        </p:nvSpPr>
        <p:spPr>
          <a:xfrm>
            <a:off x="914400" y="3300480"/>
            <a:ext cx="7314480" cy="2699640"/>
          </a:xfrm>
          <a:prstGeom prst="rect">
            <a:avLst/>
          </a:prstGeom>
        </p:spPr>
        <p:txBody>
          <a:bodyPr lIns="0" rIns="0" tIns="0" bIns="0"/>
          <a:p>
            <a:pPr marL="216000" indent="-216000">
              <a:lnSpc>
                <a:spcPct val="100000"/>
              </a:lnSpc>
            </a:pPr>
            <a:r>
              <a:rPr b="0" lang="en-US" sz="1200" spc="-1" strike="noStrike">
                <a:solidFill>
                  <a:srgbClr val="000000"/>
                </a:solidFill>
                <a:uFill>
                  <a:solidFill>
                    <a:srgbClr val="ffffff"/>
                  </a:solidFill>
                </a:uFill>
                <a:latin typeface="+mn-lt"/>
                <a:ea typeface="+mn-ea"/>
              </a:rPr>
              <a:t>Hi, my name is Yoongu Kim. And today, I am presenting "Flipping Bits in Memory Without Accessing Them: An Experimental Study of DRAM Disturbance Errors." This is a work done in collaboration with my co-authors from Carnegie Mellon and Intel.</a:t>
            </a:r>
            <a:endParaRPr b="0" lang="en-US" sz="1200" spc="-1" strike="noStrike">
              <a:solidFill>
                <a:srgbClr val="000000"/>
              </a:solidFill>
              <a:uFill>
                <a:solidFill>
                  <a:srgbClr val="ffffff"/>
                </a:solidFill>
              </a:uFill>
              <a:latin typeface="Arial"/>
            </a:endParaRPr>
          </a:p>
        </p:txBody>
      </p:sp>
      <p:sp>
        <p:nvSpPr>
          <p:cNvPr id="54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39959DF4-CA90-4B5E-839A-46C6F77F3506}"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This is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assembl</a:t>
            </a:r>
            <a:r>
              <a:rPr b="0" lang="en-US" sz="2000" spc="-1" strike="noStrike">
                <a:solidFill>
                  <a:srgbClr val="000000"/>
                </a:solidFill>
                <a:uFill>
                  <a:solidFill>
                    <a:srgbClr val="ffffff"/>
                  </a:solidFill>
                </a:uFill>
                <a:latin typeface="Arial"/>
              </a:rPr>
              <a:t>y code </a:t>
            </a:r>
            <a:r>
              <a:rPr b="0" lang="en-US" sz="2000" spc="-1" strike="noStrike">
                <a:solidFill>
                  <a:srgbClr val="000000"/>
                </a:solidFill>
                <a:uFill>
                  <a:solidFill>
                    <a:srgbClr val="ffffff"/>
                  </a:solidFill>
                </a:uFill>
                <a:latin typeface="Arial"/>
              </a:rPr>
              <a:t>that </a:t>
            </a:r>
            <a:r>
              <a:rPr b="0" lang="en-US" sz="2000" spc="-1" strike="noStrike">
                <a:solidFill>
                  <a:srgbClr val="000000"/>
                </a:solidFill>
                <a:uFill>
                  <a:solidFill>
                    <a:srgbClr val="ffffff"/>
                  </a:solidFill>
                </a:uFill>
                <a:latin typeface="Arial"/>
              </a:rPr>
              <a:t>behave</a:t>
            </a:r>
            <a:r>
              <a:rPr b="0" lang="en-US" sz="2000" spc="-1" strike="noStrike">
                <a:solidFill>
                  <a:srgbClr val="000000"/>
                </a:solidFill>
                <a:uFill>
                  <a:solidFill>
                    <a:srgbClr val="ffffff"/>
                  </a:solidFill>
                </a:uFill>
                <a:latin typeface="Arial"/>
              </a:rPr>
              <a:t>s </a:t>
            </a:r>
            <a:r>
              <a:rPr b="0" lang="en-US" sz="2000" spc="-1" strike="noStrike">
                <a:solidFill>
                  <a:srgbClr val="000000"/>
                </a:solidFill>
                <a:uFill>
                  <a:solidFill>
                    <a:srgbClr val="ffffff"/>
                  </a:solidFill>
                </a:uFill>
                <a:latin typeface="Arial"/>
              </a:rPr>
              <a:t>precisel</a:t>
            </a:r>
            <a:r>
              <a:rPr b="0" lang="en-US" sz="2000" spc="-1" strike="noStrike">
                <a:solidFill>
                  <a:srgbClr val="000000"/>
                </a:solidFill>
                <a:uFill>
                  <a:solidFill>
                    <a:srgbClr val="ffffff"/>
                  </a:solidFill>
                </a:uFill>
                <a:latin typeface="Arial"/>
              </a:rPr>
              <a:t>y in the </a:t>
            </a:r>
            <a:r>
              <a:rPr b="0" lang="en-US" sz="2000" spc="-1" strike="noStrike">
                <a:solidFill>
                  <a:srgbClr val="000000"/>
                </a:solidFill>
                <a:uFill>
                  <a:solidFill>
                    <a:srgbClr val="ffffff"/>
                  </a:solidFill>
                </a:uFill>
                <a:latin typeface="Arial"/>
              </a:rPr>
              <a:t>manner </a:t>
            </a:r>
            <a:r>
              <a:rPr b="0" lang="en-US" sz="2000" spc="-1" strike="noStrike">
                <a:solidFill>
                  <a:srgbClr val="000000"/>
                </a:solidFill>
                <a:uFill>
                  <a:solidFill>
                    <a:srgbClr val="ffffff"/>
                  </a:solidFill>
                </a:uFill>
                <a:latin typeface="Arial"/>
              </a:rPr>
              <a:t>that I </a:t>
            </a:r>
            <a:r>
              <a:rPr b="0" lang="en-US" sz="2000" spc="-1" strike="noStrike">
                <a:solidFill>
                  <a:srgbClr val="000000"/>
                </a:solidFill>
                <a:uFill>
                  <a:solidFill>
                    <a:srgbClr val="ffffff"/>
                  </a:solidFill>
                </a:uFill>
                <a:latin typeface="Arial"/>
              </a:rPr>
              <a:t>just </a:t>
            </a:r>
            <a:r>
              <a:rPr b="0" lang="en-US" sz="2000" spc="-1" strike="noStrike">
                <a:solidFill>
                  <a:srgbClr val="000000"/>
                </a:solidFill>
                <a:uFill>
                  <a:solidFill>
                    <a:srgbClr val="ffffff"/>
                  </a:solidFill>
                </a:uFill>
                <a:latin typeface="Arial"/>
              </a:rPr>
              <a:t>describ</a:t>
            </a:r>
            <a:r>
              <a:rPr b="0" lang="en-US" sz="2000" spc="-1" strike="noStrike">
                <a:solidFill>
                  <a:srgbClr val="000000"/>
                </a:solidFill>
                <a:uFill>
                  <a:solidFill>
                    <a:srgbClr val="ffffff"/>
                  </a:solidFill>
                </a:uFill>
                <a:latin typeface="Arial"/>
              </a:rPr>
              <a:t>ed. It </a:t>
            </a:r>
            <a:r>
              <a:rPr b="0" lang="en-US" sz="2000" spc="-1" strike="noStrike">
                <a:solidFill>
                  <a:srgbClr val="000000"/>
                </a:solidFill>
                <a:uFill>
                  <a:solidFill>
                    <a:srgbClr val="ffffff"/>
                  </a:solidFill>
                </a:uFill>
                <a:latin typeface="Arial"/>
              </a:rPr>
              <a:t>first </a:t>
            </a:r>
            <a:r>
              <a:rPr b="0" lang="en-US" sz="2000" spc="-1" strike="noStrike">
                <a:solidFill>
                  <a:srgbClr val="000000"/>
                </a:solidFill>
                <a:uFill>
                  <a:solidFill>
                    <a:srgbClr val="ffffff"/>
                  </a:solidFill>
                </a:uFill>
                <a:latin typeface="Arial"/>
              </a:rPr>
              <a:t>opens </a:t>
            </a:r>
            <a:r>
              <a:rPr b="0" lang="en-US" sz="2000" spc="-1" strike="noStrike">
                <a:solidFill>
                  <a:srgbClr val="000000"/>
                </a:solidFill>
                <a:uFill>
                  <a:solidFill>
                    <a:srgbClr val="ffffff"/>
                  </a:solidFill>
                </a:uFill>
                <a:latin typeface="Arial"/>
              </a:rPr>
              <a:t>row X </a:t>
            </a:r>
            <a:r>
              <a:rPr b="0" lang="en-US" sz="2000" spc="-1" strike="noStrike">
                <a:solidFill>
                  <a:srgbClr val="000000"/>
                </a:solidFill>
                <a:uFill>
                  <a:solidFill>
                    <a:srgbClr val="ffffff"/>
                  </a:solidFill>
                </a:uFill>
                <a:latin typeface="Arial"/>
              </a:rPr>
              <a:t>and </a:t>
            </a:r>
            <a:r>
              <a:rPr b="0" lang="en-US" sz="2000" spc="-1" strike="noStrike">
                <a:solidFill>
                  <a:srgbClr val="000000"/>
                </a:solidFill>
                <a:uFill>
                  <a:solidFill>
                    <a:srgbClr val="ffffff"/>
                  </a:solidFill>
                </a:uFill>
                <a:latin typeface="Arial"/>
              </a:rPr>
              <a:t>fetches </a:t>
            </a:r>
            <a:r>
              <a:rPr b="0" lang="en-US" sz="2000" spc="-1" strike="noStrike">
                <a:solidFill>
                  <a:srgbClr val="000000"/>
                </a:solidFill>
                <a:uFill>
                  <a:solidFill>
                    <a:srgbClr val="ffffff"/>
                  </a:solidFill>
                </a:uFill>
                <a:latin typeface="Arial"/>
              </a:rPr>
              <a:t>a </a:t>
            </a:r>
            <a:r>
              <a:rPr b="0" lang="en-US" sz="2000" spc="-1" strike="noStrike">
                <a:solidFill>
                  <a:srgbClr val="000000"/>
                </a:solidFill>
                <a:uFill>
                  <a:solidFill>
                    <a:srgbClr val="ffffff"/>
                  </a:solidFill>
                </a:uFill>
                <a:latin typeface="Arial"/>
              </a:rPr>
              <a:t>cachelin</a:t>
            </a:r>
            <a:r>
              <a:rPr b="0" lang="en-US" sz="2000" spc="-1" strike="noStrike">
                <a:solidFill>
                  <a:srgbClr val="000000"/>
                </a:solidFill>
                <a:uFill>
                  <a:solidFill>
                    <a:srgbClr val="ffffff"/>
                  </a:solidFill>
                </a:uFill>
                <a:latin typeface="Arial"/>
              </a:rPr>
              <a:t>e into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process</a:t>
            </a:r>
            <a:r>
              <a:rPr b="0" lang="en-US" sz="2000" spc="-1" strike="noStrike">
                <a:solidFill>
                  <a:srgbClr val="000000"/>
                </a:solidFill>
                <a:uFill>
                  <a:solidFill>
                    <a:srgbClr val="ffffff"/>
                  </a:solidFill>
                </a:uFill>
                <a:latin typeface="Arial"/>
              </a:rPr>
              <a:t>or. But </a:t>
            </a:r>
            <a:r>
              <a:rPr b="0" lang="en-US" sz="2000" spc="-1" strike="noStrike">
                <a:solidFill>
                  <a:srgbClr val="000000"/>
                </a:solidFill>
                <a:uFill>
                  <a:solidFill>
                    <a:srgbClr val="ffffff"/>
                  </a:solidFill>
                </a:uFill>
                <a:latin typeface="Arial"/>
              </a:rPr>
              <a:t>since </a:t>
            </a:r>
            <a:r>
              <a:rPr b="0" lang="en-US" sz="2000" spc="-1" strike="noStrike">
                <a:solidFill>
                  <a:srgbClr val="000000"/>
                </a:solidFill>
                <a:uFill>
                  <a:solidFill>
                    <a:srgbClr val="ffffff"/>
                  </a:solidFill>
                </a:uFill>
                <a:latin typeface="Arial"/>
              </a:rPr>
              <a:t>the next </a:t>
            </a:r>
            <a:r>
              <a:rPr b="0" lang="en-US" sz="2000" spc="-1" strike="noStrike">
                <a:solidFill>
                  <a:srgbClr val="000000"/>
                </a:solidFill>
                <a:uFill>
                  <a:solidFill>
                    <a:srgbClr val="ffffff"/>
                  </a:solidFill>
                </a:uFill>
                <a:latin typeface="Arial"/>
              </a:rPr>
              <a:t>access </a:t>
            </a:r>
            <a:r>
              <a:rPr b="0" lang="en-US" sz="2000" spc="-1" strike="noStrike">
                <a:solidFill>
                  <a:srgbClr val="000000"/>
                </a:solidFill>
                <a:uFill>
                  <a:solidFill>
                    <a:srgbClr val="ffffff"/>
                  </a:solidFill>
                </a:uFill>
                <a:latin typeface="Arial"/>
              </a:rPr>
              <a:t>is to a </a:t>
            </a:r>
            <a:r>
              <a:rPr b="0" lang="en-US" sz="2000" spc="-1" strike="noStrike">
                <a:solidFill>
                  <a:srgbClr val="000000"/>
                </a:solidFill>
                <a:uFill>
                  <a:solidFill>
                    <a:srgbClr val="ffffff"/>
                  </a:solidFill>
                </a:uFill>
                <a:latin typeface="Arial"/>
              </a:rPr>
              <a:t>different </a:t>
            </a:r>
            <a:r>
              <a:rPr b="0" lang="en-US" sz="2000" spc="-1" strike="noStrike">
                <a:solidFill>
                  <a:srgbClr val="000000"/>
                </a:solidFill>
                <a:uFill>
                  <a:solidFill>
                    <a:srgbClr val="ffffff"/>
                  </a:solidFill>
                </a:uFill>
                <a:latin typeface="Arial"/>
              </a:rPr>
              <a:t>row, the </a:t>
            </a:r>
            <a:r>
              <a:rPr b="0" lang="en-US" sz="2000" spc="-1" strike="noStrike">
                <a:solidFill>
                  <a:srgbClr val="000000"/>
                </a:solidFill>
                <a:uFill>
                  <a:solidFill>
                    <a:srgbClr val="ffffff"/>
                  </a:solidFill>
                </a:uFill>
                <a:latin typeface="Arial"/>
              </a:rPr>
              <a:t>process</a:t>
            </a:r>
            <a:r>
              <a:rPr b="0" lang="en-US" sz="2000" spc="-1" strike="noStrike">
                <a:solidFill>
                  <a:srgbClr val="000000"/>
                </a:solidFill>
                <a:uFill>
                  <a:solidFill>
                    <a:srgbClr val="ffffff"/>
                  </a:solidFill>
                </a:uFill>
                <a:latin typeface="Arial"/>
              </a:rPr>
              <a:t>or is </a:t>
            </a:r>
            <a:r>
              <a:rPr b="0" lang="en-US" sz="2000" spc="-1" strike="noStrike">
                <a:solidFill>
                  <a:srgbClr val="000000"/>
                </a:solidFill>
                <a:uFill>
                  <a:solidFill>
                    <a:srgbClr val="ffffff"/>
                  </a:solidFill>
                </a:uFill>
                <a:latin typeface="Arial"/>
              </a:rPr>
              <a:t>forced </a:t>
            </a:r>
            <a:r>
              <a:rPr b="0" lang="en-US" sz="2000" spc="-1" strike="noStrike">
                <a:solidFill>
                  <a:srgbClr val="000000"/>
                </a:solidFill>
                <a:uFill>
                  <a:solidFill>
                    <a:srgbClr val="ffffff"/>
                  </a:solidFill>
                </a:uFill>
                <a:latin typeface="Arial"/>
              </a:rPr>
              <a:t>to close </a:t>
            </a:r>
            <a:r>
              <a:rPr b="0" lang="en-US" sz="2000" spc="-1" strike="noStrike">
                <a:solidFill>
                  <a:srgbClr val="000000"/>
                </a:solidFill>
                <a:uFill>
                  <a:solidFill>
                    <a:srgbClr val="ffffff"/>
                  </a:solidFill>
                </a:uFill>
                <a:latin typeface="Arial"/>
              </a:rPr>
              <a:t>row X </a:t>
            </a:r>
            <a:r>
              <a:rPr b="0" lang="en-US" sz="2000" spc="-1" strike="noStrike">
                <a:solidFill>
                  <a:srgbClr val="000000"/>
                </a:solidFill>
                <a:uFill>
                  <a:solidFill>
                    <a:srgbClr val="ffffff"/>
                  </a:solidFill>
                </a:uFill>
                <a:latin typeface="Arial"/>
              </a:rPr>
              <a:t>before </a:t>
            </a:r>
            <a:r>
              <a:rPr b="0" lang="en-US" sz="2000" spc="-1" strike="noStrike">
                <a:solidFill>
                  <a:srgbClr val="000000"/>
                </a:solidFill>
                <a:uFill>
                  <a:solidFill>
                    <a:srgbClr val="ffffff"/>
                  </a:solidFill>
                </a:uFill>
                <a:latin typeface="Arial"/>
              </a:rPr>
              <a:t>opening </a:t>
            </a:r>
            <a:r>
              <a:rPr b="0" lang="en-US" sz="2000" spc="-1" strike="noStrike">
                <a:solidFill>
                  <a:srgbClr val="000000"/>
                </a:solidFill>
                <a:uFill>
                  <a:solidFill>
                    <a:srgbClr val="ffffff"/>
                  </a:solidFill>
                </a:uFill>
                <a:latin typeface="Arial"/>
              </a:rPr>
              <a:t>row Y. </a:t>
            </a:r>
            <a:r>
              <a:rPr b="0" lang="en-US" sz="2000" spc="-1" strike="noStrike">
                <a:solidFill>
                  <a:srgbClr val="000000"/>
                </a:solidFill>
                <a:uFill>
                  <a:solidFill>
                    <a:srgbClr val="ffffff"/>
                  </a:solidFill>
                </a:uFill>
                <a:latin typeface="Arial"/>
              </a:rPr>
              <a:t>And </a:t>
            </a:r>
            <a:r>
              <a:rPr b="0" lang="en-US" sz="2000" spc="-1" strike="noStrike">
                <a:solidFill>
                  <a:srgbClr val="000000"/>
                </a:solidFill>
                <a:uFill>
                  <a:solidFill>
                    <a:srgbClr val="ffffff"/>
                  </a:solidFill>
                </a:uFill>
                <a:latin typeface="Arial"/>
              </a:rPr>
              <a:t>from </a:t>
            </a:r>
            <a:r>
              <a:rPr b="0" lang="en-US" sz="2000" spc="-1" strike="noStrike">
                <a:solidFill>
                  <a:srgbClr val="000000"/>
                </a:solidFill>
                <a:uFill>
                  <a:solidFill>
                    <a:srgbClr val="ffffff"/>
                  </a:solidFill>
                </a:uFill>
                <a:latin typeface="Arial"/>
              </a:rPr>
              <a:t>row Y, </a:t>
            </a:r>
            <a:r>
              <a:rPr b="0" lang="en-US" sz="2000" spc="-1" strike="noStrike">
                <a:solidFill>
                  <a:srgbClr val="000000"/>
                </a:solidFill>
                <a:uFill>
                  <a:solidFill>
                    <a:srgbClr val="ffffff"/>
                  </a:solidFill>
                </a:uFill>
                <a:latin typeface="Arial"/>
              </a:rPr>
              <a:t>another </a:t>
            </a:r>
            <a:r>
              <a:rPr b="0" lang="en-US" sz="2000" spc="-1" strike="noStrike">
                <a:solidFill>
                  <a:srgbClr val="000000"/>
                </a:solidFill>
                <a:uFill>
                  <a:solidFill>
                    <a:srgbClr val="ffffff"/>
                  </a:solidFill>
                </a:uFill>
                <a:latin typeface="Arial"/>
              </a:rPr>
              <a:t>cachelin</a:t>
            </a:r>
            <a:r>
              <a:rPr b="0" lang="en-US" sz="2000" spc="-1" strike="noStrike">
                <a:solidFill>
                  <a:srgbClr val="000000"/>
                </a:solidFill>
                <a:uFill>
                  <a:solidFill>
                    <a:srgbClr val="ffffff"/>
                  </a:solidFill>
                </a:uFill>
                <a:latin typeface="Arial"/>
              </a:rPr>
              <a:t>e is </a:t>
            </a:r>
            <a:r>
              <a:rPr b="0" lang="en-US" sz="2000" spc="-1" strike="noStrike">
                <a:solidFill>
                  <a:srgbClr val="000000"/>
                </a:solidFill>
                <a:uFill>
                  <a:solidFill>
                    <a:srgbClr val="ffffff"/>
                  </a:solidFill>
                </a:uFill>
                <a:latin typeface="Arial"/>
              </a:rPr>
              <a:t>fetched. </a:t>
            </a:r>
            <a:r>
              <a:rPr b="0" lang="en-US" sz="2000" spc="-1" strike="noStrike">
                <a:solidFill>
                  <a:srgbClr val="000000"/>
                </a:solidFill>
                <a:uFill>
                  <a:solidFill>
                    <a:srgbClr val="ffffff"/>
                  </a:solidFill>
                </a:uFill>
                <a:latin typeface="Arial"/>
              </a:rPr>
              <a:t>Subseq</a:t>
            </a:r>
            <a:r>
              <a:rPr b="0" lang="en-US" sz="2000" spc="-1" strike="noStrike">
                <a:solidFill>
                  <a:srgbClr val="000000"/>
                </a:solidFill>
                <a:uFill>
                  <a:solidFill>
                    <a:srgbClr val="ffffff"/>
                  </a:solidFill>
                </a:uFill>
                <a:latin typeface="Arial"/>
              </a:rPr>
              <a:t>uently, </a:t>
            </a:r>
            <a:r>
              <a:rPr b="0" lang="en-US" sz="2000" spc="-1" strike="noStrike">
                <a:solidFill>
                  <a:srgbClr val="000000"/>
                </a:solidFill>
                <a:uFill>
                  <a:solidFill>
                    <a:srgbClr val="ffffff"/>
                  </a:solidFill>
                </a:uFill>
                <a:latin typeface="Arial"/>
              </a:rPr>
              <a:t>the two </a:t>
            </a:r>
            <a:r>
              <a:rPr b="0" lang="en-US" sz="2000" spc="-1" strike="noStrike">
                <a:solidFill>
                  <a:srgbClr val="000000"/>
                </a:solidFill>
                <a:uFill>
                  <a:solidFill>
                    <a:srgbClr val="ffffff"/>
                  </a:solidFill>
                </a:uFill>
                <a:latin typeface="Arial"/>
              </a:rPr>
              <a:t>flush </a:t>
            </a:r>
            <a:r>
              <a:rPr b="0" lang="en-US" sz="2000" spc="-1" strike="noStrike">
                <a:solidFill>
                  <a:srgbClr val="000000"/>
                </a:solidFill>
                <a:uFill>
                  <a:solidFill>
                    <a:srgbClr val="ffffff"/>
                  </a:solidFill>
                </a:uFill>
                <a:latin typeface="Arial"/>
              </a:rPr>
              <a:t>instructi</a:t>
            </a:r>
            <a:r>
              <a:rPr b="0" lang="en-US" sz="2000" spc="-1" strike="noStrike">
                <a:solidFill>
                  <a:srgbClr val="000000"/>
                </a:solidFill>
                <a:uFill>
                  <a:solidFill>
                    <a:srgbClr val="ffffff"/>
                  </a:solidFill>
                </a:uFill>
                <a:latin typeface="Arial"/>
              </a:rPr>
              <a:t>ons </a:t>
            </a:r>
            <a:r>
              <a:rPr b="0" lang="en-US" sz="2000" spc="-1" strike="noStrike">
                <a:solidFill>
                  <a:srgbClr val="000000"/>
                </a:solidFill>
                <a:uFill>
                  <a:solidFill>
                    <a:srgbClr val="ffffff"/>
                  </a:solidFill>
                </a:uFill>
                <a:latin typeface="Arial"/>
              </a:rPr>
              <a:t>evict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cachelin</a:t>
            </a:r>
            <a:r>
              <a:rPr b="0" lang="en-US" sz="2000" spc="-1" strike="noStrike">
                <a:solidFill>
                  <a:srgbClr val="000000"/>
                </a:solidFill>
                <a:uFill>
                  <a:solidFill>
                    <a:srgbClr val="ffffff"/>
                  </a:solidFill>
                </a:uFill>
                <a:latin typeface="Arial"/>
              </a:rPr>
              <a:t>es from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process</a:t>
            </a:r>
            <a:r>
              <a:rPr b="0" lang="en-US" sz="2000" spc="-1" strike="noStrike">
                <a:solidFill>
                  <a:srgbClr val="000000"/>
                </a:solidFill>
                <a:uFill>
                  <a:solidFill>
                    <a:srgbClr val="ffffff"/>
                  </a:solidFill>
                </a:uFill>
                <a:latin typeface="Arial"/>
              </a:rPr>
              <a:t>or. Each </a:t>
            </a:r>
            <a:r>
              <a:rPr b="0" lang="en-US" sz="2000" spc="-1" strike="noStrike">
                <a:solidFill>
                  <a:srgbClr val="000000"/>
                </a:solidFill>
                <a:uFill>
                  <a:solidFill>
                    <a:srgbClr val="ffffff"/>
                  </a:solidFill>
                </a:uFill>
                <a:latin typeface="Arial"/>
              </a:rPr>
              <a:t>iteration </a:t>
            </a:r>
            <a:r>
              <a:rPr b="0" lang="en-US" sz="2000" spc="-1" strike="noStrike">
                <a:solidFill>
                  <a:srgbClr val="000000"/>
                </a:solidFill>
                <a:uFill>
                  <a:solidFill>
                    <a:srgbClr val="ffffff"/>
                  </a:solidFill>
                </a:uFill>
                <a:latin typeface="Arial"/>
              </a:rPr>
              <a:t>of the </a:t>
            </a:r>
            <a:r>
              <a:rPr b="0" lang="en-US" sz="2000" spc="-1" strike="noStrike">
                <a:solidFill>
                  <a:srgbClr val="000000"/>
                </a:solidFill>
                <a:uFill>
                  <a:solidFill>
                    <a:srgbClr val="ffffff"/>
                  </a:solidFill>
                </a:uFill>
                <a:latin typeface="Arial"/>
              </a:rPr>
              <a:t>code </a:t>
            </a:r>
            <a:r>
              <a:rPr b="0" lang="en-US" sz="2000" spc="-1" strike="noStrike">
                <a:solidFill>
                  <a:srgbClr val="000000"/>
                </a:solidFill>
                <a:uFill>
                  <a:solidFill>
                    <a:srgbClr val="ffffff"/>
                  </a:solidFill>
                </a:uFill>
                <a:latin typeface="Arial"/>
              </a:rPr>
              <a:t>toggles </a:t>
            </a:r>
            <a:r>
              <a:rPr b="0" lang="en-US" sz="2000" spc="-1" strike="noStrike">
                <a:solidFill>
                  <a:srgbClr val="000000"/>
                </a:solidFill>
                <a:uFill>
                  <a:solidFill>
                    <a:srgbClr val="ffffff"/>
                  </a:solidFill>
                </a:uFill>
                <a:latin typeface="Arial"/>
              </a:rPr>
              <a:t>the two </a:t>
            </a:r>
            <a:r>
              <a:rPr b="0" lang="en-US" sz="2000" spc="-1" strike="noStrike">
                <a:solidFill>
                  <a:srgbClr val="000000"/>
                </a:solidFill>
                <a:uFill>
                  <a:solidFill>
                    <a:srgbClr val="ffffff"/>
                  </a:solidFill>
                </a:uFill>
                <a:latin typeface="Arial"/>
              </a:rPr>
              <a:t>rows X </a:t>
            </a:r>
            <a:r>
              <a:rPr b="0" lang="en-US" sz="2000" spc="-1" strike="noStrike">
                <a:solidFill>
                  <a:srgbClr val="000000"/>
                </a:solidFill>
                <a:uFill>
                  <a:solidFill>
                    <a:srgbClr val="ffffff"/>
                  </a:solidFill>
                </a:uFill>
                <a:latin typeface="Arial"/>
              </a:rPr>
              <a:t>and Y, </a:t>
            </a:r>
            <a:r>
              <a:rPr b="0" lang="en-US" sz="2000" spc="-1" strike="noStrike">
                <a:solidFill>
                  <a:srgbClr val="000000"/>
                </a:solidFill>
                <a:uFill>
                  <a:solidFill>
                    <a:srgbClr val="ffffff"/>
                  </a:solidFill>
                </a:uFill>
                <a:latin typeface="Arial"/>
              </a:rPr>
              <a:t>and </a:t>
            </a:r>
            <a:r>
              <a:rPr b="0" lang="en-US" sz="2000" spc="-1" strike="noStrike">
                <a:solidFill>
                  <a:srgbClr val="000000"/>
                </a:solidFill>
                <a:uFill>
                  <a:solidFill>
                    <a:srgbClr val="ffffff"/>
                  </a:solidFill>
                </a:uFill>
                <a:latin typeface="Arial"/>
              </a:rPr>
              <a:t>after </a:t>
            </a:r>
            <a:r>
              <a:rPr b="0" lang="en-US" sz="2000" spc="-1" strike="noStrike">
                <a:solidFill>
                  <a:srgbClr val="000000"/>
                </a:solidFill>
                <a:uFill>
                  <a:solidFill>
                    <a:srgbClr val="ffffff"/>
                  </a:solidFill>
                </a:uFill>
                <a:latin typeface="Arial"/>
              </a:rPr>
              <a:t>many </a:t>
            </a:r>
            <a:r>
              <a:rPr b="0" lang="en-US" sz="2000" spc="-1" strike="noStrike">
                <a:solidFill>
                  <a:srgbClr val="000000"/>
                </a:solidFill>
                <a:uFill>
                  <a:solidFill>
                    <a:srgbClr val="ffffff"/>
                  </a:solidFill>
                </a:uFill>
                <a:latin typeface="Arial"/>
              </a:rPr>
              <a:t>iteration</a:t>
            </a:r>
            <a:r>
              <a:rPr b="0" lang="en-US" sz="2000" spc="-1" strike="noStrike">
                <a:solidFill>
                  <a:srgbClr val="000000"/>
                </a:solidFill>
                <a:uFill>
                  <a:solidFill>
                    <a:srgbClr val="ffffff"/>
                  </a:solidFill>
                </a:uFill>
                <a:latin typeface="Arial"/>
              </a:rPr>
              <a:t>s, many </a:t>
            </a:r>
            <a:r>
              <a:rPr b="0" lang="en-US" sz="2000" spc="-1" strike="noStrike">
                <a:solidFill>
                  <a:srgbClr val="000000"/>
                </a:solidFill>
                <a:uFill>
                  <a:solidFill>
                    <a:srgbClr val="ffffff"/>
                  </a:solidFill>
                </a:uFill>
                <a:latin typeface="Arial"/>
              </a:rPr>
              <a:t>errors </a:t>
            </a:r>
            <a:r>
              <a:rPr b="0" lang="en-US" sz="2000" spc="-1" strike="noStrike">
                <a:solidFill>
                  <a:srgbClr val="000000"/>
                </a:solidFill>
                <a:uFill>
                  <a:solidFill>
                    <a:srgbClr val="ffffff"/>
                  </a:solidFill>
                </a:uFill>
                <a:latin typeface="Arial"/>
              </a:rPr>
              <a:t>appear </a:t>
            </a:r>
            <a:r>
              <a:rPr b="0" lang="en-US" sz="2000" spc="-1" strike="noStrike">
                <a:solidFill>
                  <a:srgbClr val="000000"/>
                </a:solidFill>
                <a:uFill>
                  <a:solidFill>
                    <a:srgbClr val="ffffff"/>
                  </a:solidFill>
                </a:uFill>
                <a:latin typeface="Arial"/>
              </a:rPr>
              <a:t>in </a:t>
            </a:r>
            <a:r>
              <a:rPr b="0" lang="en-US" sz="2000" spc="-1" strike="noStrike">
                <a:solidFill>
                  <a:srgbClr val="000000"/>
                </a:solidFill>
                <a:uFill>
                  <a:solidFill>
                    <a:srgbClr val="ffffff"/>
                  </a:solidFill>
                </a:uFill>
                <a:latin typeface="Arial"/>
              </a:rPr>
              <a:t>adjacen</a:t>
            </a:r>
            <a:r>
              <a:rPr b="0" lang="en-US" sz="2000" spc="-1" strike="noStrike">
                <a:solidFill>
                  <a:srgbClr val="000000"/>
                </a:solidFill>
                <a:uFill>
                  <a:solidFill>
                    <a:srgbClr val="ffffff"/>
                  </a:solidFill>
                </a:uFill>
                <a:latin typeface="Arial"/>
              </a:rPr>
              <a:t>t rows.</a:t>
            </a:r>
            <a:endParaRPr b="0" lang="en-US" sz="2000" spc="-1" strike="noStrike">
              <a:solidFill>
                <a:srgbClr val="000000"/>
              </a:solidFill>
              <a:uFill>
                <a:solidFill>
                  <a:srgbClr val="ffffff"/>
                </a:solidFill>
              </a:uFill>
              <a:latin typeface="Arial"/>
            </a:endParaRPr>
          </a:p>
        </p:txBody>
      </p:sp>
      <p:sp>
        <p:nvSpPr>
          <p:cNvPr id="56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E80B1A5E-8069-48A4-AD6D-504ED2A6C680}"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When we </a:t>
            </a:r>
            <a:r>
              <a:rPr b="0" lang="en-US" sz="2000" spc="-1" strike="noStrike">
                <a:solidFill>
                  <a:srgbClr val="000000"/>
                </a:solidFill>
                <a:uFill>
                  <a:solidFill>
                    <a:srgbClr val="ffffff"/>
                  </a:solidFill>
                </a:uFill>
                <a:latin typeface="Arial"/>
              </a:rPr>
              <a:t>executed </a:t>
            </a:r>
            <a:r>
              <a:rPr b="0" lang="en-US" sz="2000" spc="-1" strike="noStrike">
                <a:solidFill>
                  <a:srgbClr val="000000"/>
                </a:solidFill>
                <a:uFill>
                  <a:solidFill>
                    <a:srgbClr val="ffffff"/>
                  </a:solidFill>
                </a:uFill>
                <a:latin typeface="Arial"/>
              </a:rPr>
              <a:t>the code </a:t>
            </a:r>
            <a:r>
              <a:rPr b="0" lang="en-US" sz="2000" spc="-1" strike="noStrike">
                <a:solidFill>
                  <a:srgbClr val="000000"/>
                </a:solidFill>
                <a:uFill>
                  <a:solidFill>
                    <a:srgbClr val="ffffff"/>
                  </a:solidFill>
                </a:uFill>
                <a:latin typeface="Arial"/>
              </a:rPr>
              <a:t>on four </a:t>
            </a:r>
            <a:r>
              <a:rPr b="0" lang="en-US" sz="2000" spc="-1" strike="noStrike">
                <a:solidFill>
                  <a:srgbClr val="000000"/>
                </a:solidFill>
                <a:uFill>
                  <a:solidFill>
                    <a:srgbClr val="ffffff"/>
                  </a:solidFill>
                </a:uFill>
                <a:latin typeface="Arial"/>
              </a:rPr>
              <a:t>different </a:t>
            </a:r>
            <a:r>
              <a:rPr b="0" lang="en-US" sz="2000" spc="-1" strike="noStrike">
                <a:solidFill>
                  <a:srgbClr val="000000"/>
                </a:solidFill>
                <a:uFill>
                  <a:solidFill>
                    <a:srgbClr val="ffffff"/>
                  </a:solidFill>
                </a:uFill>
                <a:latin typeface="Arial"/>
              </a:rPr>
              <a:t>processo</a:t>
            </a:r>
            <a:r>
              <a:rPr b="0" lang="en-US" sz="2000" spc="-1" strike="noStrike">
                <a:solidFill>
                  <a:srgbClr val="000000"/>
                </a:solidFill>
                <a:uFill>
                  <a:solidFill>
                    <a:srgbClr val="ffffff"/>
                  </a:solidFill>
                </a:uFill>
                <a:latin typeface="Arial"/>
              </a:rPr>
              <a:t>rs, all </a:t>
            </a:r>
            <a:r>
              <a:rPr b="0" lang="en-US" sz="2000" spc="-1" strike="noStrike">
                <a:solidFill>
                  <a:srgbClr val="000000"/>
                </a:solidFill>
                <a:uFill>
                  <a:solidFill>
                    <a:srgbClr val="ffffff"/>
                  </a:solidFill>
                </a:uFill>
                <a:latin typeface="Arial"/>
              </a:rPr>
              <a:t>four of </a:t>
            </a:r>
            <a:r>
              <a:rPr b="0" lang="en-US" sz="2000" spc="-1" strike="noStrike">
                <a:solidFill>
                  <a:srgbClr val="000000"/>
                </a:solidFill>
                <a:uFill>
                  <a:solidFill>
                    <a:srgbClr val="ffffff"/>
                  </a:solidFill>
                </a:uFill>
                <a:latin typeface="Arial"/>
              </a:rPr>
              <a:t>them </a:t>
            </a:r>
            <a:r>
              <a:rPr b="0" lang="en-US" sz="2000" spc="-1" strike="noStrike">
                <a:solidFill>
                  <a:srgbClr val="000000"/>
                </a:solidFill>
                <a:uFill>
                  <a:solidFill>
                    <a:srgbClr val="ffffff"/>
                  </a:solidFill>
                </a:uFill>
                <a:latin typeface="Arial"/>
              </a:rPr>
              <a:t>yielded </a:t>
            </a:r>
            <a:r>
              <a:rPr b="0" lang="en-US" sz="2000" spc="-1" strike="noStrike">
                <a:solidFill>
                  <a:srgbClr val="000000"/>
                </a:solidFill>
                <a:uFill>
                  <a:solidFill>
                    <a:srgbClr val="ffffff"/>
                  </a:solidFill>
                </a:uFill>
                <a:latin typeface="Arial"/>
              </a:rPr>
              <a:t>errors. </a:t>
            </a:r>
            <a:r>
              <a:rPr b="0" lang="en-US" sz="2000" spc="-1" strike="noStrike">
                <a:solidFill>
                  <a:srgbClr val="000000"/>
                </a:solidFill>
                <a:uFill>
                  <a:solidFill>
                    <a:srgbClr val="ffffff"/>
                  </a:solidFill>
                </a:uFill>
                <a:latin typeface="Arial"/>
              </a:rPr>
              <a:t>Intel </a:t>
            </a:r>
            <a:r>
              <a:rPr b="0" lang="en-US" sz="2000" spc="-1" strike="noStrike">
                <a:solidFill>
                  <a:srgbClr val="000000"/>
                </a:solidFill>
                <a:uFill>
                  <a:solidFill>
                    <a:srgbClr val="ffffff"/>
                  </a:solidFill>
                </a:uFill>
                <a:latin typeface="Arial"/>
              </a:rPr>
              <a:t>Haswell </a:t>
            </a:r>
            <a:r>
              <a:rPr b="0" lang="en-US" sz="2000" spc="-1" strike="noStrike">
                <a:solidFill>
                  <a:srgbClr val="000000"/>
                </a:solidFill>
                <a:uFill>
                  <a:solidFill>
                    <a:srgbClr val="ffffff"/>
                  </a:solidFill>
                </a:uFill>
                <a:latin typeface="Arial"/>
              </a:rPr>
              <a:t>has the </a:t>
            </a:r>
            <a:r>
              <a:rPr b="0" lang="en-US" sz="2000" spc="-1" strike="noStrike">
                <a:solidFill>
                  <a:srgbClr val="000000"/>
                </a:solidFill>
                <a:uFill>
                  <a:solidFill>
                    <a:srgbClr val="ffffff"/>
                  </a:solidFill>
                </a:uFill>
                <a:latin typeface="Arial"/>
              </a:rPr>
              <a:t>most </a:t>
            </a:r>
            <a:r>
              <a:rPr b="0" lang="en-US" sz="2000" spc="-1" strike="noStrike">
                <a:solidFill>
                  <a:srgbClr val="000000"/>
                </a:solidFill>
                <a:uFill>
                  <a:solidFill>
                    <a:srgbClr val="ffffff"/>
                  </a:solidFill>
                </a:uFill>
                <a:latin typeface="Arial"/>
              </a:rPr>
              <a:t>errors, at </a:t>
            </a:r>
            <a:r>
              <a:rPr b="0" lang="en-US" sz="2000" spc="-1" strike="noStrike">
                <a:solidFill>
                  <a:srgbClr val="000000"/>
                </a:solidFill>
                <a:uFill>
                  <a:solidFill>
                    <a:srgbClr val="ffffff"/>
                  </a:solidFill>
                </a:uFill>
                <a:latin typeface="Arial"/>
              </a:rPr>
              <a:t>23 </a:t>
            </a:r>
            <a:r>
              <a:rPr b="0" lang="en-US" sz="2000" spc="-1" strike="noStrike">
                <a:solidFill>
                  <a:srgbClr val="000000"/>
                </a:solidFill>
                <a:uFill>
                  <a:solidFill>
                    <a:srgbClr val="ffffff"/>
                  </a:solidFill>
                </a:uFill>
                <a:latin typeface="Arial"/>
              </a:rPr>
              <a:t>thousand</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because </a:t>
            </a:r>
            <a:r>
              <a:rPr b="0" lang="en-US" sz="2000" spc="-1" strike="noStrike">
                <a:solidFill>
                  <a:srgbClr val="000000"/>
                </a:solidFill>
                <a:uFill>
                  <a:solidFill>
                    <a:srgbClr val="ffffff"/>
                  </a:solidFill>
                </a:uFill>
                <a:latin typeface="Arial"/>
              </a:rPr>
              <a:t>it has the </a:t>
            </a:r>
            <a:r>
              <a:rPr b="0" lang="en-US" sz="2000" spc="-1" strike="noStrike">
                <a:solidFill>
                  <a:srgbClr val="000000"/>
                </a:solidFill>
                <a:uFill>
                  <a:solidFill>
                    <a:srgbClr val="ffffff"/>
                  </a:solidFill>
                </a:uFill>
                <a:latin typeface="Arial"/>
              </a:rPr>
              <a:t>highest </a:t>
            </a:r>
            <a:r>
              <a:rPr b="0" lang="en-US" sz="2000" spc="-1" strike="noStrike">
                <a:solidFill>
                  <a:srgbClr val="000000"/>
                </a:solidFill>
                <a:uFill>
                  <a:solidFill>
                    <a:srgbClr val="ffffff"/>
                  </a:solidFill>
                </a:uFill>
                <a:latin typeface="Arial"/>
              </a:rPr>
              <a:t>rate of </a:t>
            </a:r>
            <a:r>
              <a:rPr b="0" lang="en-US" sz="2000" spc="-1" strike="noStrike">
                <a:solidFill>
                  <a:srgbClr val="000000"/>
                </a:solidFill>
                <a:uFill>
                  <a:solidFill>
                    <a:srgbClr val="ffffff"/>
                  </a:solidFill>
                </a:uFill>
                <a:latin typeface="Arial"/>
              </a:rPr>
              <a:t>accessin</a:t>
            </a:r>
            <a:r>
              <a:rPr b="0" lang="en-US" sz="2000" spc="-1" strike="noStrike">
                <a:solidFill>
                  <a:srgbClr val="000000"/>
                </a:solidFill>
                <a:uFill>
                  <a:solidFill>
                    <a:srgbClr val="ffffff"/>
                  </a:solidFill>
                </a:uFill>
                <a:latin typeface="Arial"/>
              </a:rPr>
              <a:t>g DRAM.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Later on, </a:t>
            </a:r>
            <a:r>
              <a:rPr b="0" lang="en-US" sz="2000" spc="-1" strike="noStrike">
                <a:solidFill>
                  <a:srgbClr val="000000"/>
                </a:solidFill>
                <a:uFill>
                  <a:solidFill>
                    <a:srgbClr val="ffffff"/>
                  </a:solidFill>
                </a:uFill>
                <a:latin typeface="Arial"/>
              </a:rPr>
              <a:t>I’ll show </a:t>
            </a:r>
            <a:r>
              <a:rPr b="0" lang="en-US" sz="2000" spc="-1" strike="noStrike">
                <a:solidFill>
                  <a:srgbClr val="000000"/>
                </a:solidFill>
                <a:uFill>
                  <a:solidFill>
                    <a:srgbClr val="ffffff"/>
                  </a:solidFill>
                </a:uFill>
                <a:latin typeface="Arial"/>
              </a:rPr>
              <a:t>that we </a:t>
            </a:r>
            <a:r>
              <a:rPr b="0" lang="en-US" sz="2000" spc="-1" strike="noStrike">
                <a:solidFill>
                  <a:srgbClr val="000000"/>
                </a:solidFill>
                <a:uFill>
                  <a:solidFill>
                    <a:srgbClr val="ffffff"/>
                  </a:solidFill>
                </a:uFill>
                <a:latin typeface="Arial"/>
              </a:rPr>
              <a:t>can </a:t>
            </a:r>
            <a:r>
              <a:rPr b="0" lang="en-US" sz="2000" spc="-1" strike="noStrike">
                <a:solidFill>
                  <a:srgbClr val="000000"/>
                </a:solidFill>
                <a:uFill>
                  <a:solidFill>
                    <a:srgbClr val="ffffff"/>
                  </a:solidFill>
                </a:uFill>
                <a:latin typeface="Arial"/>
              </a:rPr>
              <a:t>induce as </a:t>
            </a:r>
            <a:r>
              <a:rPr b="0" lang="en-US" sz="2000" spc="-1" strike="noStrike">
                <a:solidFill>
                  <a:srgbClr val="000000"/>
                </a:solidFill>
                <a:uFill>
                  <a:solidFill>
                    <a:srgbClr val="ffffff"/>
                  </a:solidFill>
                </a:uFill>
                <a:latin typeface="Arial"/>
              </a:rPr>
              <a:t>many as </a:t>
            </a:r>
            <a:r>
              <a:rPr b="0" lang="en-US" sz="2000" spc="-1" strike="noStrike">
                <a:solidFill>
                  <a:srgbClr val="000000"/>
                </a:solidFill>
                <a:uFill>
                  <a:solidFill>
                    <a:srgbClr val="ffffff"/>
                  </a:solidFill>
                </a:uFill>
                <a:latin typeface="Arial"/>
              </a:rPr>
              <a:t>ten </a:t>
            </a:r>
            <a:r>
              <a:rPr b="0" lang="en-US" sz="2000" spc="-1" strike="noStrike">
                <a:solidFill>
                  <a:srgbClr val="000000"/>
                </a:solidFill>
                <a:uFill>
                  <a:solidFill>
                    <a:srgbClr val="ffffff"/>
                  </a:solidFill>
                </a:uFill>
                <a:latin typeface="Arial"/>
              </a:rPr>
              <a:t>million </a:t>
            </a:r>
            <a:r>
              <a:rPr b="0" lang="en-US" sz="2000" spc="-1" strike="noStrike">
                <a:solidFill>
                  <a:srgbClr val="000000"/>
                </a:solidFill>
                <a:uFill>
                  <a:solidFill>
                    <a:srgbClr val="ffffff"/>
                  </a:solidFill>
                </a:uFill>
                <a:latin typeface="Arial"/>
              </a:rPr>
              <a:t>disturban</a:t>
            </a:r>
            <a:r>
              <a:rPr b="0" lang="en-US" sz="2000" spc="-1" strike="noStrike">
                <a:solidFill>
                  <a:srgbClr val="000000"/>
                </a:solidFill>
                <a:uFill>
                  <a:solidFill>
                    <a:srgbClr val="ffffff"/>
                  </a:solidFill>
                </a:uFill>
                <a:latin typeface="Arial"/>
              </a:rPr>
              <a:t>ce errors </a:t>
            </a:r>
            <a:r>
              <a:rPr b="0" lang="en-US" sz="2000" spc="-1" strike="noStrike">
                <a:solidFill>
                  <a:srgbClr val="000000"/>
                </a:solidFill>
                <a:uFill>
                  <a:solidFill>
                    <a:srgbClr val="ffffff"/>
                  </a:solidFill>
                </a:uFill>
                <a:latin typeface="Arial"/>
              </a:rPr>
              <a:t>in a more </a:t>
            </a:r>
            <a:r>
              <a:rPr b="0" lang="en-US" sz="2000" spc="-1" strike="noStrike">
                <a:solidFill>
                  <a:srgbClr val="000000"/>
                </a:solidFill>
                <a:uFill>
                  <a:solidFill>
                    <a:srgbClr val="ffffff"/>
                  </a:solidFill>
                </a:uFill>
                <a:latin typeface="Arial"/>
              </a:rPr>
              <a:t>controlled </a:t>
            </a:r>
            <a:r>
              <a:rPr b="0" lang="en-US" sz="2000" spc="-1" strike="noStrike">
                <a:solidFill>
                  <a:srgbClr val="000000"/>
                </a:solidFill>
                <a:uFill>
                  <a:solidFill>
                    <a:srgbClr val="ffffff"/>
                  </a:solidFill>
                </a:uFill>
                <a:latin typeface="Arial"/>
              </a:rPr>
              <a:t>environm</a:t>
            </a:r>
            <a:r>
              <a:rPr b="0" lang="en-US" sz="2000" spc="-1" strike="noStrike">
                <a:solidFill>
                  <a:srgbClr val="000000"/>
                </a:solidFill>
                <a:uFill>
                  <a:solidFill>
                    <a:srgbClr val="ffffff"/>
                  </a:solidFill>
                </a:uFill>
                <a:latin typeface="Arial"/>
              </a:rPr>
              <a:t>ent.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From this, </a:t>
            </a:r>
            <a:r>
              <a:rPr b="0" lang="en-US" sz="2000" spc="-1" strike="noStrike">
                <a:solidFill>
                  <a:srgbClr val="000000"/>
                </a:solidFill>
                <a:uFill>
                  <a:solidFill>
                    <a:srgbClr val="ffffff"/>
                  </a:solidFill>
                </a:uFill>
                <a:latin typeface="Arial"/>
              </a:rPr>
              <a:t>we </a:t>
            </a:r>
            <a:r>
              <a:rPr b="0" lang="en-US" sz="2000" spc="-1" strike="noStrike">
                <a:solidFill>
                  <a:srgbClr val="000000"/>
                </a:solidFill>
                <a:uFill>
                  <a:solidFill>
                    <a:srgbClr val="ffffff"/>
                  </a:solidFill>
                </a:uFill>
                <a:latin typeface="Arial"/>
              </a:rPr>
              <a:t>conclude </a:t>
            </a:r>
            <a:r>
              <a:rPr b="0" lang="en-US" sz="2000" spc="-1" strike="noStrike">
                <a:solidFill>
                  <a:srgbClr val="000000"/>
                </a:solidFill>
                <a:uFill>
                  <a:solidFill>
                    <a:srgbClr val="ffffff"/>
                  </a:solidFill>
                </a:uFill>
                <a:latin typeface="Arial"/>
              </a:rPr>
              <a:t>that </a:t>
            </a:r>
            <a:r>
              <a:rPr b="0" lang="en-US" sz="2000" spc="-1" strike="noStrike">
                <a:solidFill>
                  <a:srgbClr val="000000"/>
                </a:solidFill>
                <a:uFill>
                  <a:solidFill>
                    <a:srgbClr val="ffffff"/>
                  </a:solidFill>
                </a:uFill>
                <a:latin typeface="Arial"/>
              </a:rPr>
              <a:t>disturban</a:t>
            </a:r>
            <a:r>
              <a:rPr b="0" lang="en-US" sz="2000" spc="-1" strike="noStrike">
                <a:solidFill>
                  <a:srgbClr val="000000"/>
                </a:solidFill>
                <a:uFill>
                  <a:solidFill>
                    <a:srgbClr val="ffffff"/>
                  </a:solidFill>
                </a:uFill>
                <a:latin typeface="Arial"/>
              </a:rPr>
              <a:t>ce errors </a:t>
            </a:r>
            <a:r>
              <a:rPr b="0" lang="en-US" sz="2000" spc="-1" strike="noStrike">
                <a:solidFill>
                  <a:srgbClr val="000000"/>
                </a:solidFill>
                <a:uFill>
                  <a:solidFill>
                    <a:srgbClr val="ffffff"/>
                  </a:solidFill>
                </a:uFill>
                <a:latin typeface="Arial"/>
              </a:rPr>
              <a:t>are a </a:t>
            </a:r>
            <a:r>
              <a:rPr b="0" lang="en-US" sz="2000" spc="-1" strike="noStrike">
                <a:solidFill>
                  <a:srgbClr val="000000"/>
                </a:solidFill>
                <a:uFill>
                  <a:solidFill>
                    <a:srgbClr val="ffffff"/>
                  </a:solidFill>
                </a:uFill>
                <a:latin typeface="Arial"/>
              </a:rPr>
              <a:t>serious </a:t>
            </a:r>
            <a:r>
              <a:rPr b="0" lang="en-US" sz="2000" spc="-1" strike="noStrike">
                <a:solidFill>
                  <a:srgbClr val="000000"/>
                </a:solidFill>
                <a:uFill>
                  <a:solidFill>
                    <a:srgbClr val="ffffff"/>
                  </a:solidFill>
                </a:uFill>
                <a:latin typeface="Arial"/>
              </a:rPr>
              <a:t>reliability </a:t>
            </a:r>
            <a:r>
              <a:rPr b="0" lang="en-US" sz="2000" spc="-1" strike="noStrike">
                <a:solidFill>
                  <a:srgbClr val="000000"/>
                </a:solidFill>
                <a:uFill>
                  <a:solidFill>
                    <a:srgbClr val="ffffff"/>
                  </a:solidFill>
                </a:uFill>
                <a:latin typeface="Arial"/>
              </a:rPr>
              <a:t>issue.</a:t>
            </a:r>
            <a:endParaRPr b="0" lang="en-US" sz="2000" spc="-1" strike="noStrike">
              <a:solidFill>
                <a:srgbClr val="000000"/>
              </a:solidFill>
              <a:uFill>
                <a:solidFill>
                  <a:srgbClr val="ffffff"/>
                </a:solidFill>
              </a:uFill>
              <a:latin typeface="Arial"/>
            </a:endParaRPr>
          </a:p>
        </p:txBody>
      </p:sp>
      <p:sp>
        <p:nvSpPr>
          <p:cNvPr id="56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8C52ACBC-5394-4FF0-B1B1-AA8D655AF9B9}"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In addition, they have serious implications for security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When disturbance errors occur, they could breach memory protection. This is because an OS page fits inside a DRAM row. So an error in a different DRAM row means an error in a different OS page.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opens up a vulnerability to disturbance attacks. Just by accessing its own page, a malicious program could corrupt pages belonging to another program.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And, as shown previously, we constructed a proof-of-concept using only user-level instructions.</a:t>
            </a:r>
            <a:endParaRPr b="0" lang="en-US" sz="2000" spc="-1" strike="noStrike">
              <a:solidFill>
                <a:srgbClr val="000000"/>
              </a:solidFill>
              <a:uFill>
                <a:solidFill>
                  <a:srgbClr val="ffffff"/>
                </a:solidFill>
              </a:uFill>
              <a:latin typeface="Arial"/>
            </a:endParaRPr>
          </a:p>
        </p:txBody>
      </p:sp>
      <p:sp>
        <p:nvSpPr>
          <p:cNvPr id="56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47FC483C-CB7B-4178-8037-0704A1734026}"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Why do the errors occur? We see three possible causes.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First, there could electromagnetic coupling between adjacent wordlines. When the voltage of one is toggled, it could briefly increase the voltage of the other and facilitate the leakage of charge.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Two other possibilities are conductive bridges and hot-carrier injection.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At least one manufacturer confirmed that these three could play a role in the disturbance errors we see them today.</a:t>
            </a:r>
            <a:endParaRPr b="0" lang="en-US" sz="2000" spc="-1" strike="noStrike">
              <a:solidFill>
                <a:srgbClr val="000000"/>
              </a:solidFill>
              <a:uFill>
                <a:solidFill>
                  <a:srgbClr val="ffffff"/>
                </a:solidFill>
              </a:uFill>
              <a:latin typeface="Arial"/>
            </a:endParaRPr>
          </a:p>
        </p:txBody>
      </p:sp>
      <p:sp>
        <p:nvSpPr>
          <p:cNvPr id="56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2174FC16-E73E-4FE7-9737-EA81522A8DCF}"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I will characterize the errors.</a:t>
            </a:r>
            <a:endParaRPr b="0" lang="en-US" sz="2000" spc="-1" strike="noStrike">
              <a:solidFill>
                <a:srgbClr val="000000"/>
              </a:solidFill>
              <a:uFill>
                <a:solidFill>
                  <a:srgbClr val="ffffff"/>
                </a:solidFill>
              </a:uFill>
              <a:latin typeface="Arial"/>
            </a:endParaRPr>
          </a:p>
        </p:txBody>
      </p:sp>
      <p:sp>
        <p:nvSpPr>
          <p:cNvPr id="57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8B69B96B-15D9-4E0D-8841-E7CF31DBE227}"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This is the high-level block diagram of our testing infrastructure.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programmed an FPGA board with a PCIe module, a DRAM controller module, and a custom test engine. The FPGA is connected to a computer, from which we control the FPGAs using a custom software library.</a:t>
            </a:r>
            <a:endParaRPr b="0" lang="en-US" sz="2000" spc="-1" strike="noStrike">
              <a:solidFill>
                <a:srgbClr val="000000"/>
              </a:solidFill>
              <a:uFill>
                <a:solidFill>
                  <a:srgbClr val="ffffff"/>
                </a:solidFill>
              </a:uFill>
              <a:latin typeface="Arial"/>
            </a:endParaRPr>
          </a:p>
        </p:txBody>
      </p:sp>
      <p:sp>
        <p:nvSpPr>
          <p:cNvPr id="57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27C360CA-E4E8-4256-9D4C-FB1BF7B24394}"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This is the photo of our infrastructure, that we built mostly from scratch.</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For higher throughput, we employ eight FPGAs, all of which are enclosed in thermally-regulated environment.</a:t>
            </a:r>
            <a:endParaRPr b="0" lang="en-US" sz="2000" spc="-1" strike="noStrike">
              <a:solidFill>
                <a:srgbClr val="000000"/>
              </a:solidFill>
              <a:uFill>
                <a:solidFill>
                  <a:srgbClr val="ffffff"/>
                </a:solidFill>
              </a:uFill>
              <a:latin typeface="Arial"/>
            </a:endParaRPr>
          </a:p>
        </p:txBody>
      </p:sp>
      <p:sp>
        <p:nvSpPr>
          <p:cNvPr id="57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266D505D-33EF-44ED-A83D-889F9F85D948}"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We tested 129 DRAM modules from thee manufacturers: company A, B, and C.</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Their manufacture date ranges from 2008 to 2014. And their capacity ranges from half a gigabyte to two gigabytes.</a:t>
            </a:r>
            <a:endParaRPr b="0" lang="en-US" sz="2000" spc="-1" strike="noStrike">
              <a:solidFill>
                <a:srgbClr val="000000"/>
              </a:solidFill>
              <a:uFill>
                <a:solidFill>
                  <a:srgbClr val="ffffff"/>
                </a:solidFill>
              </a:uFill>
              <a:latin typeface="Arial"/>
            </a:endParaRPr>
          </a:p>
        </p:txBody>
      </p:sp>
      <p:sp>
        <p:nvSpPr>
          <p:cNvPr id="57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EDD53769-AA89-49A4-8FD2-2908D3864014}"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I will </a:t>
            </a:r>
            <a:r>
              <a:rPr b="0" lang="en-US" sz="2000" spc="-1" strike="noStrike">
                <a:solidFill>
                  <a:srgbClr val="000000"/>
                </a:solidFill>
                <a:uFill>
                  <a:solidFill>
                    <a:srgbClr val="ffffff"/>
                  </a:solidFill>
                </a:uFill>
                <a:latin typeface="Arial"/>
              </a:rPr>
              <a:t>present the </a:t>
            </a:r>
            <a:r>
              <a:rPr b="0" lang="en-US" sz="2000" spc="-1" strike="noStrike">
                <a:solidFill>
                  <a:srgbClr val="000000"/>
                </a:solidFill>
                <a:uFill>
                  <a:solidFill>
                    <a:srgbClr val="ffffff"/>
                  </a:solidFill>
                </a:uFill>
                <a:latin typeface="Arial"/>
              </a:rPr>
              <a:t>characterizati</a:t>
            </a:r>
            <a:r>
              <a:rPr b="0" lang="en-US" sz="2000" spc="-1" strike="noStrike">
                <a:solidFill>
                  <a:srgbClr val="000000"/>
                </a:solidFill>
                <a:uFill>
                  <a:solidFill>
                    <a:srgbClr val="ffffff"/>
                  </a:solidFill>
                </a:uFill>
                <a:latin typeface="Arial"/>
              </a:rPr>
              <a:t>on results, </a:t>
            </a:r>
            <a:r>
              <a:rPr b="0" lang="en-US" sz="2000" spc="-1" strike="noStrike">
                <a:solidFill>
                  <a:srgbClr val="000000"/>
                </a:solidFill>
                <a:uFill>
                  <a:solidFill>
                    <a:srgbClr val="ffffff"/>
                  </a:solidFill>
                </a:uFill>
                <a:latin typeface="Arial"/>
              </a:rPr>
              <a:t>one-by-one.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First, I show </a:t>
            </a:r>
            <a:r>
              <a:rPr b="0" lang="en-US" sz="2000" spc="-1" strike="noStrike">
                <a:solidFill>
                  <a:srgbClr val="000000"/>
                </a:solidFill>
                <a:uFill>
                  <a:solidFill>
                    <a:srgbClr val="ffffff"/>
                  </a:solidFill>
                </a:uFill>
                <a:latin typeface="Arial"/>
              </a:rPr>
              <a:t>that most </a:t>
            </a:r>
            <a:r>
              <a:rPr b="0" lang="en-US" sz="2000" spc="-1" strike="noStrike">
                <a:solidFill>
                  <a:srgbClr val="000000"/>
                </a:solidFill>
                <a:uFill>
                  <a:solidFill>
                    <a:srgbClr val="ffffff"/>
                  </a:solidFill>
                </a:uFill>
                <a:latin typeface="Arial"/>
              </a:rPr>
              <a:t>modules are </a:t>
            </a:r>
            <a:r>
              <a:rPr b="0" lang="en-US" sz="2000" spc="-1" strike="noStrike">
                <a:solidFill>
                  <a:srgbClr val="000000"/>
                </a:solidFill>
                <a:uFill>
                  <a:solidFill>
                    <a:srgbClr val="ffffff"/>
                  </a:solidFill>
                </a:uFill>
                <a:latin typeface="Arial"/>
              </a:rPr>
              <a:t>at risk. </a:t>
            </a:r>
            <a:r>
              <a:rPr b="0" lang="en-US" sz="2000" spc="-1" strike="noStrike">
                <a:solidFill>
                  <a:srgbClr val="000000"/>
                </a:solidFill>
                <a:uFill>
                  <a:solidFill>
                    <a:srgbClr val="ffffff"/>
                  </a:solidFill>
                </a:uFill>
                <a:latin typeface="Arial"/>
              </a:rPr>
              <a:t>Second, I </a:t>
            </a:r>
            <a:r>
              <a:rPr b="0" lang="en-US" sz="2000" spc="-1" strike="noStrike">
                <a:solidFill>
                  <a:srgbClr val="000000"/>
                </a:solidFill>
                <a:uFill>
                  <a:solidFill>
                    <a:srgbClr val="ffffff"/>
                  </a:solidFill>
                </a:uFill>
                <a:latin typeface="Arial"/>
              </a:rPr>
              <a:t>show the </a:t>
            </a:r>
            <a:r>
              <a:rPr b="0" lang="en-US" sz="2000" spc="-1" strike="noStrike">
                <a:solidFill>
                  <a:srgbClr val="000000"/>
                </a:solidFill>
                <a:uFill>
                  <a:solidFill>
                    <a:srgbClr val="ffffff"/>
                  </a:solidFill>
                </a:uFill>
                <a:latin typeface="Arial"/>
              </a:rPr>
              <a:t>number of </a:t>
            </a:r>
            <a:r>
              <a:rPr b="0" lang="en-US" sz="2000" spc="-1" strike="noStrike">
                <a:solidFill>
                  <a:srgbClr val="000000"/>
                </a:solidFill>
                <a:uFill>
                  <a:solidFill>
                    <a:srgbClr val="ffffff"/>
                  </a:solidFill>
                </a:uFill>
                <a:latin typeface="Arial"/>
              </a:rPr>
              <a:t>errors in a </a:t>
            </a:r>
            <a:r>
              <a:rPr b="0" lang="en-US" sz="2000" spc="-1" strike="noStrike">
                <a:solidFill>
                  <a:srgbClr val="000000"/>
                </a:solidFill>
                <a:uFill>
                  <a:solidFill>
                    <a:srgbClr val="ffffff"/>
                  </a:solidFill>
                </a:uFill>
                <a:latin typeface="Arial"/>
              </a:rPr>
              <a:t>module as a </a:t>
            </a:r>
            <a:r>
              <a:rPr b="0" lang="en-US" sz="2000" spc="-1" strike="noStrike">
                <a:solidFill>
                  <a:srgbClr val="000000"/>
                </a:solidFill>
                <a:uFill>
                  <a:solidFill>
                    <a:srgbClr val="ffffff"/>
                  </a:solidFill>
                </a:uFill>
                <a:latin typeface="Arial"/>
              </a:rPr>
              <a:t>function of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manufacture </a:t>
            </a:r>
            <a:r>
              <a:rPr b="0" lang="en-US" sz="2000" spc="-1" strike="noStrike">
                <a:solidFill>
                  <a:srgbClr val="000000"/>
                </a:solidFill>
                <a:uFill>
                  <a:solidFill>
                    <a:srgbClr val="ffffff"/>
                  </a:solidFill>
                </a:uFill>
                <a:latin typeface="Arial"/>
              </a:rPr>
              <a:t>date. Third, I </a:t>
            </a:r>
            <a:r>
              <a:rPr b="0" lang="en-US" sz="2000" spc="-1" strike="noStrike">
                <a:solidFill>
                  <a:srgbClr val="000000"/>
                </a:solidFill>
                <a:uFill>
                  <a:solidFill>
                    <a:srgbClr val="ffffff"/>
                  </a:solidFill>
                </a:uFill>
                <a:latin typeface="Arial"/>
              </a:rPr>
              <a:t>show that the </a:t>
            </a:r>
            <a:r>
              <a:rPr b="0" lang="en-US" sz="2000" spc="-1" strike="noStrike">
                <a:solidFill>
                  <a:srgbClr val="000000"/>
                </a:solidFill>
                <a:uFill>
                  <a:solidFill>
                    <a:srgbClr val="ffffff"/>
                  </a:solidFill>
                </a:uFill>
                <a:latin typeface="Arial"/>
              </a:rPr>
              <a:t>errors are </a:t>
            </a:r>
            <a:r>
              <a:rPr b="0" lang="en-US" sz="2000" spc="-1" strike="noStrike">
                <a:solidFill>
                  <a:srgbClr val="000000"/>
                </a:solidFill>
                <a:uFill>
                  <a:solidFill>
                    <a:srgbClr val="ffffff"/>
                  </a:solidFill>
                </a:uFill>
                <a:latin typeface="Arial"/>
              </a:rPr>
              <a:t>symptomatic </a:t>
            </a:r>
            <a:r>
              <a:rPr b="0" lang="en-US" sz="2000" spc="-1" strike="noStrike">
                <a:solidFill>
                  <a:srgbClr val="000000"/>
                </a:solidFill>
                <a:uFill>
                  <a:solidFill>
                    <a:srgbClr val="ffffff"/>
                  </a:solidFill>
                </a:uFill>
                <a:latin typeface="Arial"/>
              </a:rPr>
              <a:t>of charge </a:t>
            </a:r>
            <a:r>
              <a:rPr b="0" lang="en-US" sz="2000" spc="-1" strike="noStrike">
                <a:solidFill>
                  <a:srgbClr val="000000"/>
                </a:solidFill>
                <a:uFill>
                  <a:solidFill>
                    <a:srgbClr val="ffffff"/>
                  </a:solidFill>
                </a:uFill>
                <a:latin typeface="Arial"/>
              </a:rPr>
              <a:t>loss. Fourth, </a:t>
            </a:r>
            <a:r>
              <a:rPr b="0" lang="en-US" sz="2000" spc="-1" strike="noStrike">
                <a:solidFill>
                  <a:srgbClr val="000000"/>
                </a:solidFill>
                <a:uFill>
                  <a:solidFill>
                    <a:srgbClr val="ffffff"/>
                  </a:solidFill>
                </a:uFill>
                <a:latin typeface="Arial"/>
              </a:rPr>
              <a:t>I show that </a:t>
            </a:r>
            <a:r>
              <a:rPr b="0" lang="en-US" sz="2000" spc="-1" strike="noStrike">
                <a:solidFill>
                  <a:srgbClr val="000000"/>
                </a:solidFill>
                <a:uFill>
                  <a:solidFill>
                    <a:srgbClr val="ffffff"/>
                  </a:solidFill>
                </a:uFill>
                <a:latin typeface="Arial"/>
              </a:rPr>
              <a:t>an aggressor </a:t>
            </a:r>
            <a:r>
              <a:rPr b="0" lang="en-US" sz="2000" spc="-1" strike="noStrike">
                <a:solidFill>
                  <a:srgbClr val="000000"/>
                </a:solidFill>
                <a:uFill>
                  <a:solidFill>
                    <a:srgbClr val="ffffff"/>
                  </a:solidFill>
                </a:uFill>
                <a:latin typeface="Arial"/>
              </a:rPr>
              <a:t>induces </a:t>
            </a:r>
            <a:r>
              <a:rPr b="0" lang="en-US" sz="2000" spc="-1" strike="noStrike">
                <a:solidFill>
                  <a:srgbClr val="000000"/>
                </a:solidFill>
                <a:uFill>
                  <a:solidFill>
                    <a:srgbClr val="ffffff"/>
                  </a:solidFill>
                </a:uFill>
                <a:latin typeface="Arial"/>
              </a:rPr>
              <a:t>errors in </a:t>
            </a:r>
            <a:r>
              <a:rPr b="0" lang="en-US" sz="2000" spc="-1" strike="noStrike">
                <a:solidFill>
                  <a:srgbClr val="000000"/>
                </a:solidFill>
                <a:uFill>
                  <a:solidFill>
                    <a:srgbClr val="ffffff"/>
                  </a:solidFill>
                </a:uFill>
                <a:latin typeface="Arial"/>
              </a:rPr>
              <a:t>adjacent </a:t>
            </a:r>
            <a:r>
              <a:rPr b="0" lang="en-US" sz="2000" spc="-1" strike="noStrike">
                <a:solidFill>
                  <a:srgbClr val="000000"/>
                </a:solidFill>
                <a:uFill>
                  <a:solidFill>
                    <a:srgbClr val="ffffff"/>
                  </a:solidFill>
                </a:uFill>
                <a:latin typeface="Arial"/>
              </a:rPr>
              <a:t>rows. Fifth, I </a:t>
            </a:r>
            <a:r>
              <a:rPr b="0" lang="en-US" sz="2000" spc="-1" strike="noStrike">
                <a:solidFill>
                  <a:srgbClr val="000000"/>
                </a:solidFill>
                <a:uFill>
                  <a:solidFill>
                    <a:srgbClr val="ffffff"/>
                  </a:solidFill>
                </a:uFill>
                <a:latin typeface="Arial"/>
              </a:rPr>
              <a:t>show several </a:t>
            </a:r>
            <a:r>
              <a:rPr b="0" lang="en-US" sz="2000" spc="-1" strike="noStrike">
                <a:solidFill>
                  <a:srgbClr val="000000"/>
                </a:solidFill>
                <a:uFill>
                  <a:solidFill>
                    <a:srgbClr val="ffffff"/>
                  </a:solidFill>
                </a:uFill>
                <a:latin typeface="Arial"/>
              </a:rPr>
              <a:t>sensitivity </a:t>
            </a:r>
            <a:r>
              <a:rPr b="0" lang="en-US" sz="2000" spc="-1" strike="noStrike">
                <a:solidFill>
                  <a:srgbClr val="000000"/>
                </a:solidFill>
                <a:uFill>
                  <a:solidFill>
                    <a:srgbClr val="ffffff"/>
                  </a:solidFill>
                </a:uFill>
                <a:latin typeface="Arial"/>
              </a:rPr>
              <a:t>studies. And, </a:t>
            </a:r>
            <a:r>
              <a:rPr b="0" lang="en-US" sz="2000" spc="-1" strike="noStrike">
                <a:solidFill>
                  <a:srgbClr val="000000"/>
                </a:solidFill>
                <a:uFill>
                  <a:solidFill>
                    <a:srgbClr val="ffffff"/>
                  </a:solidFill>
                </a:uFill>
                <a:latin typeface="Arial"/>
              </a:rPr>
              <a:t>finally, I </a:t>
            </a:r>
            <a:r>
              <a:rPr b="0" lang="en-US" sz="2000" spc="-1" strike="noStrike">
                <a:solidFill>
                  <a:srgbClr val="000000"/>
                </a:solidFill>
                <a:uFill>
                  <a:solidFill>
                    <a:srgbClr val="ffffff"/>
                  </a:solidFill>
                </a:uFill>
                <a:latin typeface="Arial"/>
              </a:rPr>
              <a:t>briefly </a:t>
            </a:r>
            <a:r>
              <a:rPr b="0" lang="en-US" sz="2000" spc="-1" strike="noStrike">
                <a:solidFill>
                  <a:srgbClr val="000000"/>
                </a:solidFill>
                <a:uFill>
                  <a:solidFill>
                    <a:srgbClr val="ffffff"/>
                  </a:solidFill>
                </a:uFill>
                <a:latin typeface="Arial"/>
              </a:rPr>
              <a:t>describe </a:t>
            </a:r>
            <a:r>
              <a:rPr b="0" lang="en-US" sz="2000" spc="-1" strike="noStrike">
                <a:solidFill>
                  <a:srgbClr val="000000"/>
                </a:solidFill>
                <a:uFill>
                  <a:solidFill>
                    <a:srgbClr val="ffffff"/>
                  </a:solidFill>
                </a:uFill>
                <a:latin typeface="Arial"/>
              </a:rPr>
              <a:t>other results </a:t>
            </a:r>
            <a:r>
              <a:rPr b="0" lang="en-US" sz="2000" spc="-1" strike="noStrike">
                <a:solidFill>
                  <a:srgbClr val="000000"/>
                </a:solidFill>
                <a:uFill>
                  <a:solidFill>
                    <a:srgbClr val="ffffff"/>
                  </a:solidFill>
                </a:uFill>
                <a:latin typeface="Arial"/>
              </a:rPr>
              <a:t>in the paper.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7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8BDF02DC-4CBB-4876-BA8B-AB78BA3B7237}"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For all </a:t>
            </a:r>
            <a:r>
              <a:rPr b="0" lang="en-US" sz="2000" spc="-1" strike="noStrike">
                <a:solidFill>
                  <a:srgbClr val="000000"/>
                </a:solidFill>
                <a:uFill>
                  <a:solidFill>
                    <a:srgbClr val="ffffff"/>
                  </a:solidFill>
                </a:uFill>
                <a:latin typeface="Arial"/>
              </a:rPr>
              <a:t>three </a:t>
            </a:r>
            <a:r>
              <a:rPr b="0" lang="en-US" sz="2000" spc="-1" strike="noStrike">
                <a:solidFill>
                  <a:srgbClr val="000000"/>
                </a:solidFill>
                <a:uFill>
                  <a:solidFill>
                    <a:srgbClr val="ffffff"/>
                  </a:solidFill>
                </a:uFill>
                <a:latin typeface="Arial"/>
              </a:rPr>
              <a:t>manufact</a:t>
            </a:r>
            <a:r>
              <a:rPr b="0" lang="en-US" sz="2000" spc="-1" strike="noStrike">
                <a:solidFill>
                  <a:srgbClr val="000000"/>
                </a:solidFill>
                <a:uFill>
                  <a:solidFill>
                    <a:srgbClr val="ffffff"/>
                  </a:solidFill>
                </a:uFill>
                <a:latin typeface="Arial"/>
              </a:rPr>
              <a:t>urers, we </a:t>
            </a:r>
            <a:r>
              <a:rPr b="0" lang="en-US" sz="2000" spc="-1" strike="noStrike">
                <a:solidFill>
                  <a:srgbClr val="000000"/>
                </a:solidFill>
                <a:uFill>
                  <a:solidFill>
                    <a:srgbClr val="ffffff"/>
                  </a:solidFill>
                </a:uFill>
                <a:latin typeface="Arial"/>
              </a:rPr>
              <a:t>were able </a:t>
            </a:r>
            <a:r>
              <a:rPr b="0" lang="en-US" sz="2000" spc="-1" strike="noStrike">
                <a:solidFill>
                  <a:srgbClr val="000000"/>
                </a:solidFill>
                <a:uFill>
                  <a:solidFill>
                    <a:srgbClr val="ffffff"/>
                  </a:solidFill>
                </a:uFill>
                <a:latin typeface="Arial"/>
              </a:rPr>
              <a:t>to induce </a:t>
            </a:r>
            <a:r>
              <a:rPr b="0" lang="en-US" sz="2000" spc="-1" strike="noStrike">
                <a:solidFill>
                  <a:srgbClr val="000000"/>
                </a:solidFill>
                <a:uFill>
                  <a:solidFill>
                    <a:srgbClr val="ffffff"/>
                  </a:solidFill>
                </a:uFill>
                <a:latin typeface="Arial"/>
              </a:rPr>
              <a:t>errors in </a:t>
            </a:r>
            <a:r>
              <a:rPr b="0" lang="en-US" sz="2000" spc="-1" strike="noStrike">
                <a:solidFill>
                  <a:srgbClr val="000000"/>
                </a:solidFill>
                <a:uFill>
                  <a:solidFill>
                    <a:srgbClr val="ffffff"/>
                  </a:solidFill>
                </a:uFill>
                <a:latin typeface="Arial"/>
              </a:rPr>
              <a:t>more </a:t>
            </a:r>
            <a:r>
              <a:rPr b="0" lang="en-US" sz="2000" spc="-1" strike="noStrike">
                <a:solidFill>
                  <a:srgbClr val="000000"/>
                </a:solidFill>
                <a:uFill>
                  <a:solidFill>
                    <a:srgbClr val="ffffff"/>
                  </a:solidFill>
                </a:uFill>
                <a:latin typeface="Arial"/>
              </a:rPr>
              <a:t>than 80% </a:t>
            </a:r>
            <a:r>
              <a:rPr b="0" lang="en-US" sz="2000" spc="-1" strike="noStrike">
                <a:solidFill>
                  <a:srgbClr val="000000"/>
                </a:solidFill>
                <a:uFill>
                  <a:solidFill>
                    <a:srgbClr val="ffffff"/>
                  </a:solidFill>
                </a:uFill>
                <a:latin typeface="Arial"/>
              </a:rPr>
              <a:t>of their </a:t>
            </a:r>
            <a:r>
              <a:rPr b="0" lang="en-US" sz="2000" spc="-1" strike="noStrike">
                <a:solidFill>
                  <a:srgbClr val="000000"/>
                </a:solidFill>
                <a:uFill>
                  <a:solidFill>
                    <a:srgbClr val="ffffff"/>
                  </a:solidFill>
                </a:uFill>
                <a:latin typeface="Arial"/>
              </a:rPr>
              <a:t>modules. </a:t>
            </a:r>
            <a:r>
              <a:rPr b="0" lang="en-US" sz="2000" spc="-1" strike="noStrike">
                <a:solidFill>
                  <a:srgbClr val="000000"/>
                </a:solidFill>
                <a:uFill>
                  <a:solidFill>
                    <a:srgbClr val="ffffff"/>
                  </a:solidFill>
                </a:uFill>
                <a:latin typeface="Arial"/>
              </a:rPr>
              <a:t>And, for </a:t>
            </a:r>
            <a:r>
              <a:rPr b="0" lang="en-US" sz="2000" spc="-1" strike="noStrike">
                <a:solidFill>
                  <a:srgbClr val="000000"/>
                </a:solidFill>
                <a:uFill>
                  <a:solidFill>
                    <a:srgbClr val="ffffff"/>
                  </a:solidFill>
                </a:uFill>
                <a:latin typeface="Arial"/>
              </a:rPr>
              <a:t>some </a:t>
            </a:r>
            <a:r>
              <a:rPr b="0" lang="en-US" sz="2000" spc="-1" strike="noStrike">
                <a:solidFill>
                  <a:srgbClr val="000000"/>
                </a:solidFill>
                <a:uFill>
                  <a:solidFill>
                    <a:srgbClr val="ffffff"/>
                  </a:solidFill>
                </a:uFill>
                <a:latin typeface="Arial"/>
              </a:rPr>
              <a:t>modules, </a:t>
            </a:r>
            <a:r>
              <a:rPr b="0" lang="en-US" sz="2000" spc="-1" strike="noStrike">
                <a:solidFill>
                  <a:srgbClr val="000000"/>
                </a:solidFill>
                <a:uFill>
                  <a:solidFill>
                    <a:srgbClr val="ffffff"/>
                  </a:solidFill>
                </a:uFill>
                <a:latin typeface="Arial"/>
              </a:rPr>
              <a:t>we were </a:t>
            </a:r>
            <a:r>
              <a:rPr b="0" lang="en-US" sz="2000" spc="-1" strike="noStrike">
                <a:solidFill>
                  <a:srgbClr val="000000"/>
                </a:solidFill>
                <a:uFill>
                  <a:solidFill>
                    <a:srgbClr val="ffffff"/>
                  </a:solidFill>
                </a:uFill>
                <a:latin typeface="Arial"/>
              </a:rPr>
              <a:t>able to </a:t>
            </a:r>
            <a:r>
              <a:rPr b="0" lang="en-US" sz="2000" spc="-1" strike="noStrike">
                <a:solidFill>
                  <a:srgbClr val="000000"/>
                </a:solidFill>
                <a:uFill>
                  <a:solidFill>
                    <a:srgbClr val="ffffff"/>
                  </a:solidFill>
                </a:uFill>
                <a:latin typeface="Arial"/>
              </a:rPr>
              <a:t>induce as </a:t>
            </a:r>
            <a:r>
              <a:rPr b="0" lang="en-US" sz="2000" spc="-1" strike="noStrike">
                <a:solidFill>
                  <a:srgbClr val="000000"/>
                </a:solidFill>
                <a:uFill>
                  <a:solidFill>
                    <a:srgbClr val="ffffff"/>
                  </a:solidFill>
                </a:uFill>
                <a:latin typeface="Arial"/>
              </a:rPr>
              <a:t>many as </a:t>
            </a:r>
            <a:r>
              <a:rPr b="0" lang="en-US" sz="2000" spc="-1" strike="noStrike">
                <a:solidFill>
                  <a:srgbClr val="000000"/>
                </a:solidFill>
                <a:uFill>
                  <a:solidFill>
                    <a:srgbClr val="ffffff"/>
                  </a:solidFill>
                </a:uFill>
                <a:latin typeface="Arial"/>
              </a:rPr>
              <a:t>ten </a:t>
            </a:r>
            <a:r>
              <a:rPr b="0" lang="en-US" sz="2000" spc="-1" strike="noStrike">
                <a:solidFill>
                  <a:srgbClr val="000000"/>
                </a:solidFill>
                <a:uFill>
                  <a:solidFill>
                    <a:srgbClr val="ffffff"/>
                  </a:solidFill>
                </a:uFill>
                <a:latin typeface="Arial"/>
              </a:rPr>
              <a:t>million </a:t>
            </a:r>
            <a:r>
              <a:rPr b="0" lang="en-US" sz="2000" spc="-1" strike="noStrike">
                <a:solidFill>
                  <a:srgbClr val="000000"/>
                </a:solidFill>
                <a:uFill>
                  <a:solidFill>
                    <a:srgbClr val="ffffff"/>
                  </a:solidFill>
                </a:uFill>
                <a:latin typeface="Arial"/>
              </a:rPr>
              <a:t>errors. </a:t>
            </a:r>
            <a:r>
              <a:rPr b="0" lang="en-US" sz="2000" spc="-1" strike="noStrike">
                <a:solidFill>
                  <a:srgbClr val="000000"/>
                </a:solidFill>
                <a:uFill>
                  <a:solidFill>
                    <a:srgbClr val="ffffff"/>
                  </a:solidFill>
                </a:uFill>
                <a:latin typeface="Arial"/>
              </a:rPr>
              <a:t>From </a:t>
            </a:r>
            <a:r>
              <a:rPr b="0" lang="en-US" sz="2000" spc="-1" strike="noStrike">
                <a:solidFill>
                  <a:srgbClr val="000000"/>
                </a:solidFill>
                <a:uFill>
                  <a:solidFill>
                    <a:srgbClr val="ffffff"/>
                  </a:solidFill>
                </a:uFill>
                <a:latin typeface="Arial"/>
              </a:rPr>
              <a:t>this, we </a:t>
            </a:r>
            <a:r>
              <a:rPr b="0" lang="en-US" sz="2000" spc="-1" strike="noStrike">
                <a:solidFill>
                  <a:srgbClr val="000000"/>
                </a:solidFill>
                <a:uFill>
                  <a:solidFill>
                    <a:srgbClr val="ffffff"/>
                  </a:solidFill>
                </a:uFill>
                <a:latin typeface="Arial"/>
              </a:rPr>
              <a:t>conclude </a:t>
            </a:r>
            <a:r>
              <a:rPr b="0" lang="en-US" sz="2000" spc="-1" strike="noStrike">
                <a:solidFill>
                  <a:srgbClr val="000000"/>
                </a:solidFill>
                <a:uFill>
                  <a:solidFill>
                    <a:srgbClr val="ffffff"/>
                  </a:solidFill>
                </a:uFill>
                <a:latin typeface="Arial"/>
              </a:rPr>
              <a:t>that most </a:t>
            </a:r>
            <a:r>
              <a:rPr b="0" lang="en-US" sz="2000" spc="-1" strike="noStrike">
                <a:solidFill>
                  <a:srgbClr val="000000"/>
                </a:solidFill>
                <a:uFill>
                  <a:solidFill>
                    <a:srgbClr val="ffffff"/>
                  </a:solidFill>
                </a:uFill>
                <a:latin typeface="Arial"/>
              </a:rPr>
              <a:t>modules </a:t>
            </a:r>
            <a:r>
              <a:rPr b="0" lang="en-US" sz="2000" spc="-1" strike="noStrike">
                <a:solidFill>
                  <a:srgbClr val="000000"/>
                </a:solidFill>
                <a:uFill>
                  <a:solidFill>
                    <a:srgbClr val="ffffff"/>
                  </a:solidFill>
                </a:uFill>
                <a:latin typeface="Arial"/>
              </a:rPr>
              <a:t>are at </a:t>
            </a:r>
            <a:r>
              <a:rPr b="0" lang="en-US" sz="2000" spc="-1" strike="noStrike">
                <a:solidFill>
                  <a:srgbClr val="000000"/>
                </a:solidFill>
                <a:uFill>
                  <a:solidFill>
                    <a:srgbClr val="ffffff"/>
                  </a:solidFill>
                </a:uFill>
                <a:latin typeface="Arial"/>
              </a:rPr>
              <a:t>risk.</a:t>
            </a:r>
            <a:endParaRPr b="0" lang="en-US" sz="2000" spc="-1" strike="noStrike">
              <a:solidFill>
                <a:srgbClr val="000000"/>
              </a:solidFill>
              <a:uFill>
                <a:solidFill>
                  <a:srgbClr val="ffffff"/>
                </a:solidFill>
              </a:uFill>
              <a:latin typeface="Arial"/>
            </a:endParaRPr>
          </a:p>
        </p:txBody>
      </p:sp>
      <p:sp>
        <p:nvSpPr>
          <p:cNvPr id="58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B744E4F5-2897-4E93-ADB6-5DA175B2A237}"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body"/>
          </p:nvPr>
        </p:nvSpPr>
        <p:spPr>
          <a:xfrm>
            <a:off x="914400" y="3300480"/>
            <a:ext cx="7314480" cy="2699640"/>
          </a:xfrm>
          <a:prstGeom prst="rect">
            <a:avLst/>
          </a:prstGeom>
        </p:spPr>
        <p:txBody>
          <a:bodyPr lIns="0" rIns="0" tIns="0" bIns="0"/>
          <a:p>
            <a:pPr marL="216000" indent="-216000">
              <a:lnSpc>
                <a:spcPct val="100000"/>
              </a:lnSpc>
            </a:pPr>
            <a:r>
              <a:rPr b="0" lang="en-US" sz="1200" spc="-1" strike="noStrike">
                <a:solidFill>
                  <a:srgbClr val="000000"/>
                </a:solidFill>
                <a:uFill>
                  <a:solidFill>
                    <a:srgbClr val="ffffff"/>
                  </a:solidFill>
                </a:uFill>
                <a:latin typeface="+mn-lt"/>
                <a:ea typeface="+mn-ea"/>
              </a:rPr>
              <a:t>A DRAM chip consists of multiple rows of cells, where each row is associated with a wire called the wordline. To access a row, the wordline voltage must be increased, thereby opening the row. After accessing the row, the wordline voltage is decreased, thereby closing the row. But if we repeat this procedure, on the same row, over, and over again, we observed that some cells in adjacent rows lose their data. We refer to the row being accessed as the aggressor, and the rows having errors as its victims. In other words, repeatedly opening and closing a row induces disturbance errors in adjacent rows. </a:t>
            </a:r>
            <a:endParaRPr b="0" lang="en-US" sz="1200" spc="-1" strike="noStrike">
              <a:solidFill>
                <a:srgbClr val="000000"/>
              </a:solidFill>
              <a:uFill>
                <a:solidFill>
                  <a:srgbClr val="ffffff"/>
                </a:solidFill>
              </a:uFill>
              <a:latin typeface="Arial"/>
            </a:endParaRPr>
          </a:p>
          <a:p>
            <a:pPr marL="216000" indent="-216000">
              <a:lnSpc>
                <a:spcPct val="100000"/>
              </a:lnSpc>
            </a:pPr>
            <a:endParaRPr b="0" lang="en-US" sz="1200" spc="-1" strike="noStrike">
              <a:solidFill>
                <a:srgbClr val="000000"/>
              </a:solidFill>
              <a:uFill>
                <a:solidFill>
                  <a:srgbClr val="ffffff"/>
                </a:solidFill>
              </a:uFill>
              <a:latin typeface="Arial"/>
            </a:endParaRPr>
          </a:p>
        </p:txBody>
      </p:sp>
      <p:sp>
        <p:nvSpPr>
          <p:cNvPr id="54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B2164F17-8414-4342-B869-27C379E6F834}"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In this figure, the x-axis is the module manufacture date. And the y-</a:t>
            </a:r>
            <a:r>
              <a:rPr b="0" lang="en-US" sz="2000" spc="-1" strike="noStrike">
                <a:solidFill>
                  <a:srgbClr val="000000"/>
                </a:solidFill>
                <a:uFill>
                  <a:solidFill>
                    <a:srgbClr val="ffffff"/>
                  </a:solidFill>
                </a:uFill>
                <a:latin typeface="Arial"/>
              </a:rPr>
              <a:t>axis is the number of errors in a module, normalized to one billion </a:t>
            </a:r>
            <a:r>
              <a:rPr b="0" lang="en-US" sz="2000" spc="-1" strike="noStrike">
                <a:solidFill>
                  <a:srgbClr val="000000"/>
                </a:solidFill>
                <a:uFill>
                  <a:solidFill>
                    <a:srgbClr val="ffffff"/>
                  </a:solidFill>
                </a:uFill>
                <a:latin typeface="Arial"/>
              </a:rPr>
              <a:t>cells. In 2008 and 2009, there are no errors. But, in 2010, we first </a:t>
            </a:r>
            <a:r>
              <a:rPr b="0" lang="en-US" sz="2000" spc="-1" strike="noStrike">
                <a:solidFill>
                  <a:srgbClr val="000000"/>
                </a:solidFill>
                <a:uFill>
                  <a:solidFill>
                    <a:srgbClr val="ffffff"/>
                  </a:solidFill>
                </a:uFill>
                <a:latin typeface="Arial"/>
              </a:rPr>
              <a:t>start to see errors in C modules. After 2010, the errors start to </a:t>
            </a:r>
            <a:r>
              <a:rPr b="0" lang="en-US" sz="2000" spc="-1" strike="noStrike">
                <a:solidFill>
                  <a:srgbClr val="000000"/>
                </a:solidFill>
                <a:uFill>
                  <a:solidFill>
                    <a:srgbClr val="ffffff"/>
                  </a:solidFill>
                </a:uFill>
                <a:latin typeface="Arial"/>
              </a:rPr>
              <a:t>proliferate. For A and B modules, we first start to see errors in 2011. </a:t>
            </a:r>
            <a:r>
              <a:rPr b="0" lang="en-US" sz="2000" spc="-1" strike="noStrike">
                <a:solidFill>
                  <a:srgbClr val="000000"/>
                </a:solidFill>
                <a:uFill>
                  <a:solidFill>
                    <a:srgbClr val="ffffff"/>
                  </a:solidFill>
                </a:uFill>
                <a:latin typeface="Arial"/>
              </a:rPr>
              <a:t>In particular, all modules from 2012 and 2013 are vulnerable.</a:t>
            </a:r>
            <a:endParaRPr b="0" lang="en-US" sz="2000" spc="-1" strike="noStrike">
              <a:solidFill>
                <a:srgbClr val="000000"/>
              </a:solidFill>
              <a:uFill>
                <a:solidFill>
                  <a:srgbClr val="ffffff"/>
                </a:solidFill>
              </a:uFill>
              <a:latin typeface="Arial"/>
            </a:endParaRPr>
          </a:p>
        </p:txBody>
      </p:sp>
      <p:sp>
        <p:nvSpPr>
          <p:cNvPr id="58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1189F399-232E-473A-93A2-E4A451168ADD}"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Dep</a:t>
            </a:r>
            <a:r>
              <a:rPr b="0" lang="en-US" sz="2000" spc="-1" strike="noStrike">
                <a:solidFill>
                  <a:srgbClr val="000000"/>
                </a:solidFill>
                <a:uFill>
                  <a:solidFill>
                    <a:srgbClr val="ffffff"/>
                  </a:solidFill>
                </a:uFill>
                <a:latin typeface="Arial"/>
              </a:rPr>
              <a:t>en</a:t>
            </a:r>
            <a:r>
              <a:rPr b="0" lang="en-US" sz="2000" spc="-1" strike="noStrike">
                <a:solidFill>
                  <a:srgbClr val="000000"/>
                </a:solidFill>
                <a:uFill>
                  <a:solidFill>
                    <a:srgbClr val="ffffff"/>
                  </a:solidFill>
                </a:uFill>
                <a:latin typeface="Arial"/>
              </a:rPr>
              <a:t>di</a:t>
            </a:r>
            <a:r>
              <a:rPr b="0" lang="en-US" sz="2000" spc="-1" strike="noStrike">
                <a:solidFill>
                  <a:srgbClr val="000000"/>
                </a:solidFill>
                <a:uFill>
                  <a:solidFill>
                    <a:srgbClr val="ffffff"/>
                  </a:solidFill>
                </a:uFill>
                <a:latin typeface="Arial"/>
              </a:rPr>
              <a:t>ng </a:t>
            </a:r>
            <a:r>
              <a:rPr b="0" lang="en-US" sz="2000" spc="-1" strike="noStrike">
                <a:solidFill>
                  <a:srgbClr val="000000"/>
                </a:solidFill>
                <a:uFill>
                  <a:solidFill>
                    <a:srgbClr val="ffffff"/>
                  </a:solidFill>
                </a:uFill>
                <a:latin typeface="Arial"/>
              </a:rPr>
              <a:t>on </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hi</a:t>
            </a:r>
            <a:r>
              <a:rPr b="0" lang="en-US" sz="2000" spc="-1" strike="noStrike">
                <a:solidFill>
                  <a:srgbClr val="000000"/>
                </a:solidFill>
                <a:uFill>
                  <a:solidFill>
                    <a:srgbClr val="ffffff"/>
                  </a:solidFill>
                </a:uFill>
                <a:latin typeface="Arial"/>
              </a:rPr>
              <a:t>ch </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ay </a:t>
            </a:r>
            <a:r>
              <a:rPr b="0" lang="en-US" sz="2000" spc="-1" strike="noStrike">
                <a:solidFill>
                  <a:srgbClr val="000000"/>
                </a:solidFill>
                <a:uFill>
                  <a:solidFill>
                    <a:srgbClr val="ffffff"/>
                  </a:solidFill>
                </a:uFill>
                <a:latin typeface="Arial"/>
              </a:rPr>
              <a:t>a </a:t>
            </a:r>
            <a:r>
              <a:rPr b="0" lang="en-US" sz="2000" spc="-1" strike="noStrike">
                <a:solidFill>
                  <a:srgbClr val="000000"/>
                </a:solidFill>
                <a:uFill>
                  <a:solidFill>
                    <a:srgbClr val="ffffff"/>
                  </a:solidFill>
                </a:uFill>
                <a:latin typeface="Arial"/>
              </a:rPr>
              <a:t>bit </a:t>
            </a:r>
            <a:r>
              <a:rPr b="0" lang="en-US" sz="2000" spc="-1" strike="noStrike">
                <a:solidFill>
                  <a:srgbClr val="000000"/>
                </a:solidFill>
                <a:uFill>
                  <a:solidFill>
                    <a:srgbClr val="ffffff"/>
                  </a:solidFill>
                </a:uFill>
                <a:latin typeface="Arial"/>
              </a:rPr>
              <a:t>fli</a:t>
            </a:r>
            <a:r>
              <a:rPr b="0" lang="en-US" sz="2000" spc="-1" strike="noStrike">
                <a:solidFill>
                  <a:srgbClr val="000000"/>
                </a:solidFill>
                <a:uFill>
                  <a:solidFill>
                    <a:srgbClr val="ffffff"/>
                  </a:solidFill>
                </a:uFill>
                <a:latin typeface="Arial"/>
              </a:rPr>
              <a:t>ps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ar</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tw</a:t>
            </a:r>
            <a:r>
              <a:rPr b="0" lang="en-US" sz="2000" spc="-1" strike="noStrike">
                <a:solidFill>
                  <a:srgbClr val="000000"/>
                </a:solidFill>
                <a:uFill>
                  <a:solidFill>
                    <a:srgbClr val="ffffff"/>
                  </a:solidFill>
                </a:uFill>
                <a:latin typeface="Arial"/>
              </a:rPr>
              <a:t>o </a:t>
            </a:r>
            <a:r>
              <a:rPr b="0" lang="en-US" sz="2000" spc="-1" strike="noStrike">
                <a:solidFill>
                  <a:srgbClr val="000000"/>
                </a:solidFill>
                <a:uFill>
                  <a:solidFill>
                    <a:srgbClr val="ffffff"/>
                  </a:solidFill>
                </a:uFill>
                <a:latin typeface="Arial"/>
              </a:rPr>
              <a:t>ty</a:t>
            </a:r>
            <a:r>
              <a:rPr b="0" lang="en-US" sz="2000" spc="-1" strike="noStrike">
                <a:solidFill>
                  <a:srgbClr val="000000"/>
                </a:solidFill>
                <a:uFill>
                  <a:solidFill>
                    <a:srgbClr val="ffffff"/>
                  </a:solidFill>
                </a:uFill>
                <a:latin typeface="Arial"/>
              </a:rPr>
              <a:t>pe</a:t>
            </a:r>
            <a:r>
              <a:rPr b="0" lang="en-US" sz="2000" spc="-1" strike="noStrike">
                <a:solidFill>
                  <a:srgbClr val="000000"/>
                </a:solidFill>
                <a:uFill>
                  <a:solidFill>
                    <a:srgbClr val="ffffff"/>
                  </a:solidFill>
                </a:uFill>
                <a:latin typeface="Arial"/>
              </a:rPr>
              <a:t>s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ro</a:t>
            </a:r>
            <a:r>
              <a:rPr b="0" lang="en-US" sz="2000" spc="-1" strike="noStrike">
                <a:solidFill>
                  <a:srgbClr val="000000"/>
                </a:solidFill>
                <a:uFill>
                  <a:solidFill>
                    <a:srgbClr val="ffffff"/>
                  </a:solidFill>
                </a:uFill>
                <a:latin typeface="Arial"/>
              </a:rPr>
              <a:t>rs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ze</a:t>
            </a:r>
            <a:r>
              <a:rPr b="0" lang="en-US" sz="2000" spc="-1" strike="noStrike">
                <a:solidFill>
                  <a:srgbClr val="000000"/>
                </a:solidFill>
                <a:uFill>
                  <a:solidFill>
                    <a:srgbClr val="ffffff"/>
                  </a:solidFill>
                </a:uFill>
                <a:latin typeface="Arial"/>
              </a:rPr>
              <a:t>ro </a:t>
            </a:r>
            <a:r>
              <a:rPr b="0" lang="en-US" sz="2000" spc="-1" strike="noStrike">
                <a:solidFill>
                  <a:srgbClr val="000000"/>
                </a:solidFill>
                <a:uFill>
                  <a:solidFill>
                    <a:srgbClr val="ffffff"/>
                  </a:solidFill>
                </a:uFill>
                <a:latin typeface="Arial"/>
              </a:rPr>
              <a:t>an</a:t>
            </a:r>
            <a:r>
              <a:rPr b="0" lang="en-US" sz="2000" spc="-1" strike="noStrike">
                <a:solidFill>
                  <a:srgbClr val="000000"/>
                </a:solidFill>
                <a:uFill>
                  <a:solidFill>
                    <a:srgbClr val="ffffff"/>
                  </a:solidFill>
                </a:uFill>
                <a:latin typeface="Arial"/>
              </a:rPr>
              <a:t>d </a:t>
            </a:r>
            <a:r>
              <a:rPr b="0" lang="en-US" sz="2000" spc="-1" strike="noStrike">
                <a:solidFill>
                  <a:srgbClr val="000000"/>
                </a:solidFill>
                <a:uFill>
                  <a:solidFill>
                    <a:srgbClr val="ffffff"/>
                  </a:solidFill>
                </a:uFill>
                <a:latin typeface="Arial"/>
              </a:rPr>
              <a:t>ze</a:t>
            </a:r>
            <a:r>
              <a:rPr b="0" lang="en-US" sz="2000" spc="-1" strike="noStrike">
                <a:solidFill>
                  <a:srgbClr val="000000"/>
                </a:solidFill>
                <a:uFill>
                  <a:solidFill>
                    <a:srgbClr val="ffffff"/>
                  </a:solidFill>
                </a:uFill>
                <a:latin typeface="Arial"/>
              </a:rPr>
              <a:t>ro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H</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ev</a:t>
            </a:r>
            <a:r>
              <a:rPr b="0" lang="en-US" sz="2000" spc="-1" strike="noStrike">
                <a:solidFill>
                  <a:srgbClr val="000000"/>
                </a:solidFill>
                <a:uFill>
                  <a:solidFill>
                    <a:srgbClr val="ffffff"/>
                  </a:solidFill>
                </a:uFill>
                <a:latin typeface="Arial"/>
              </a:rPr>
              <a:t>er, </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ob</a:t>
            </a:r>
            <a:r>
              <a:rPr b="0" lang="en-US" sz="2000" spc="-1" strike="noStrike">
                <a:solidFill>
                  <a:srgbClr val="000000"/>
                </a:solidFill>
                <a:uFill>
                  <a:solidFill>
                    <a:srgbClr val="ffffff"/>
                  </a:solidFill>
                </a:uFill>
                <a:latin typeface="Arial"/>
              </a:rPr>
              <a:t>se</a:t>
            </a:r>
            <a:r>
              <a:rPr b="0" lang="en-US" sz="2000" spc="-1" strike="noStrike">
                <a:solidFill>
                  <a:srgbClr val="000000"/>
                </a:solidFill>
                <a:uFill>
                  <a:solidFill>
                    <a:srgbClr val="ffffff"/>
                  </a:solidFill>
                </a:uFill>
                <a:latin typeface="Arial"/>
              </a:rPr>
              <a:t>rv</a:t>
            </a:r>
            <a:r>
              <a:rPr b="0" lang="en-US" sz="2000" spc="-1" strike="noStrike">
                <a:solidFill>
                  <a:srgbClr val="000000"/>
                </a:solidFill>
                <a:uFill>
                  <a:solidFill>
                    <a:srgbClr val="ffffff"/>
                  </a:solidFill>
                </a:uFill>
                <a:latin typeface="Arial"/>
              </a:rPr>
              <a:t>ed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at </a:t>
            </a:r>
            <a:r>
              <a:rPr b="0" lang="en-US" sz="2000" spc="-1" strike="noStrike">
                <a:solidFill>
                  <a:srgbClr val="000000"/>
                </a:solidFill>
                <a:uFill>
                  <a:solidFill>
                    <a:srgbClr val="ffffff"/>
                  </a:solidFill>
                </a:uFill>
                <a:latin typeface="Arial"/>
              </a:rPr>
              <a:t>a </a:t>
            </a:r>
            <a:r>
              <a:rPr b="0" lang="en-US" sz="2000" spc="-1" strike="noStrike">
                <a:solidFill>
                  <a:srgbClr val="000000"/>
                </a:solidFill>
                <a:uFill>
                  <a:solidFill>
                    <a:srgbClr val="ffffff"/>
                  </a:solidFill>
                </a:uFill>
                <a:latin typeface="Arial"/>
              </a:rPr>
              <a:t>gi</a:t>
            </a:r>
            <a:r>
              <a:rPr b="0" lang="en-US" sz="2000" spc="-1" strike="noStrike">
                <a:solidFill>
                  <a:srgbClr val="000000"/>
                </a:solidFill>
                <a:uFill>
                  <a:solidFill>
                    <a:srgbClr val="ffffff"/>
                  </a:solidFill>
                </a:uFill>
                <a:latin typeface="Arial"/>
              </a:rPr>
              <a:t>ve</a:t>
            </a:r>
            <a:r>
              <a:rPr b="0" lang="en-US" sz="2000" spc="-1" strike="noStrike">
                <a:solidFill>
                  <a:srgbClr val="000000"/>
                </a:solidFill>
                <a:uFill>
                  <a:solidFill>
                    <a:srgbClr val="ffffff"/>
                  </a:solidFill>
                </a:uFill>
                <a:latin typeface="Arial"/>
              </a:rPr>
              <a:t>n </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 </a:t>
            </a:r>
            <a:r>
              <a:rPr b="0" lang="en-US" sz="2000" spc="-1" strike="noStrike">
                <a:solidFill>
                  <a:srgbClr val="000000"/>
                </a:solidFill>
                <a:uFill>
                  <a:solidFill>
                    <a:srgbClr val="ffffff"/>
                  </a:solidFill>
                </a:uFill>
                <a:latin typeface="Arial"/>
              </a:rPr>
              <a:t>su</a:t>
            </a:r>
            <a:r>
              <a:rPr b="0" lang="en-US" sz="2000" spc="-1" strike="noStrike">
                <a:solidFill>
                  <a:srgbClr val="000000"/>
                </a:solidFill>
                <a:uFill>
                  <a:solidFill>
                    <a:srgbClr val="ffffff"/>
                  </a:solidFill>
                </a:uFill>
                <a:latin typeface="Arial"/>
              </a:rPr>
              <a:t>ffe</a:t>
            </a:r>
            <a:r>
              <a:rPr b="0" lang="en-US" sz="2000" spc="-1" strike="noStrike">
                <a:solidFill>
                  <a:srgbClr val="000000"/>
                </a:solidFill>
                <a:uFill>
                  <a:solidFill>
                    <a:srgbClr val="ffffff"/>
                  </a:solidFill>
                </a:uFill>
                <a:latin typeface="Arial"/>
              </a:rPr>
              <a:t>rs </a:t>
            </a:r>
            <a:r>
              <a:rPr b="0" lang="en-US" sz="2000" spc="-1" strike="noStrike">
                <a:solidFill>
                  <a:srgbClr val="000000"/>
                </a:solidFill>
                <a:uFill>
                  <a:solidFill>
                    <a:srgbClr val="ffffff"/>
                  </a:solidFill>
                </a:uFill>
                <a:latin typeface="Arial"/>
              </a:rPr>
              <a:t>fr</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m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ly </a:t>
            </a:r>
            <a:r>
              <a:rPr b="0" lang="en-US" sz="2000" spc="-1" strike="noStrike">
                <a:solidFill>
                  <a:srgbClr val="000000"/>
                </a:solidFill>
                <a:uFill>
                  <a:solidFill>
                    <a:srgbClr val="ffffff"/>
                  </a:solidFill>
                </a:uFill>
                <a:latin typeface="Arial"/>
              </a:rPr>
              <a:t>ty</a:t>
            </a:r>
            <a:r>
              <a:rPr b="0" lang="en-US" sz="2000" spc="-1" strike="noStrike">
                <a:solidFill>
                  <a:srgbClr val="000000"/>
                </a:solidFill>
                <a:uFill>
                  <a:solidFill>
                    <a:srgbClr val="ffffff"/>
                  </a:solidFill>
                </a:uFill>
                <a:latin typeface="Arial"/>
              </a:rPr>
              <a:t>pe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ro</a:t>
            </a:r>
            <a:r>
              <a:rPr b="0" lang="en-US" sz="2000" spc="-1" strike="noStrike">
                <a:solidFill>
                  <a:srgbClr val="000000"/>
                </a:solidFill>
                <a:uFill>
                  <a:solidFill>
                    <a:srgbClr val="ffffff"/>
                  </a:solidFill>
                </a:uFill>
                <a:latin typeface="Arial"/>
              </a:rPr>
              <a:t>r.</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This </a:t>
            </a:r>
            <a:r>
              <a:rPr b="0" lang="en-US" sz="2000" spc="-1" strike="noStrike">
                <a:solidFill>
                  <a:srgbClr val="000000"/>
                </a:solidFill>
                <a:uFill>
                  <a:solidFill>
                    <a:srgbClr val="ffffff"/>
                  </a:solidFill>
                </a:uFill>
                <a:latin typeface="Arial"/>
              </a:rPr>
              <a:t>is </a:t>
            </a:r>
            <a:r>
              <a:rPr b="0" lang="en-US" sz="2000" spc="-1" strike="noStrike">
                <a:solidFill>
                  <a:srgbClr val="000000"/>
                </a:solidFill>
                <a:uFill>
                  <a:solidFill>
                    <a:srgbClr val="ffffff"/>
                  </a:solidFill>
                </a:uFill>
                <a:latin typeface="Arial"/>
              </a:rPr>
              <a:t>cl</a:t>
            </a:r>
            <a:r>
              <a:rPr b="0" lang="en-US" sz="2000" spc="-1" strike="noStrike">
                <a:solidFill>
                  <a:srgbClr val="000000"/>
                </a:solidFill>
                <a:uFill>
                  <a:solidFill>
                    <a:srgbClr val="ffffff"/>
                  </a:solidFill>
                </a:uFill>
                <a:latin typeface="Arial"/>
              </a:rPr>
              <a:t>os</a:t>
            </a:r>
            <a:r>
              <a:rPr b="0" lang="en-US" sz="2000" spc="-1" strike="noStrike">
                <a:solidFill>
                  <a:srgbClr val="000000"/>
                </a:solidFill>
                <a:uFill>
                  <a:solidFill>
                    <a:srgbClr val="ffffff"/>
                  </a:solidFill>
                </a:uFill>
                <a:latin typeface="Arial"/>
              </a:rPr>
              <a:t>el</a:t>
            </a:r>
            <a:r>
              <a:rPr b="0" lang="en-US" sz="2000" spc="-1" strike="noStrike">
                <a:solidFill>
                  <a:srgbClr val="000000"/>
                </a:solidFill>
                <a:uFill>
                  <a:solidFill>
                    <a:srgbClr val="ffffff"/>
                  </a:solidFill>
                </a:uFill>
                <a:latin typeface="Arial"/>
              </a:rPr>
              <a:t>y </a:t>
            </a:r>
            <a:r>
              <a:rPr b="0" lang="en-US" sz="2000" spc="-1" strike="noStrike">
                <a:solidFill>
                  <a:srgbClr val="000000"/>
                </a:solidFill>
                <a:uFill>
                  <a:solidFill>
                    <a:srgbClr val="ffffff"/>
                  </a:solidFill>
                </a:uFill>
                <a:latin typeface="Arial"/>
              </a:rPr>
              <a:t>rel</a:t>
            </a:r>
            <a:r>
              <a:rPr b="0" lang="en-US" sz="2000" spc="-1" strike="noStrike">
                <a:solidFill>
                  <a:srgbClr val="000000"/>
                </a:solidFill>
                <a:uFill>
                  <a:solidFill>
                    <a:srgbClr val="ffffff"/>
                  </a:solidFill>
                </a:uFill>
                <a:latin typeface="Arial"/>
              </a:rPr>
              <a:t>at</a:t>
            </a:r>
            <a:r>
              <a:rPr b="0" lang="en-US" sz="2000" spc="-1" strike="noStrike">
                <a:solidFill>
                  <a:srgbClr val="000000"/>
                </a:solidFill>
                <a:uFill>
                  <a:solidFill>
                    <a:srgbClr val="ffffff"/>
                  </a:solidFill>
                </a:uFill>
                <a:latin typeface="Arial"/>
              </a:rPr>
              <a:t>ed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an </a:t>
            </a:r>
            <a:r>
              <a:rPr b="0" lang="en-US" sz="2000" spc="-1" strike="noStrike">
                <a:solidFill>
                  <a:srgbClr val="000000"/>
                </a:solidFill>
                <a:uFill>
                  <a:solidFill>
                    <a:srgbClr val="ffffff"/>
                  </a:solidFill>
                </a:uFill>
                <a:latin typeface="Arial"/>
              </a:rPr>
              <a:t>int</a:t>
            </a:r>
            <a:r>
              <a:rPr b="0" lang="en-US" sz="2000" spc="-1" strike="noStrike">
                <a:solidFill>
                  <a:srgbClr val="000000"/>
                </a:solidFill>
                <a:uFill>
                  <a:solidFill>
                    <a:srgbClr val="ffffff"/>
                  </a:solidFill>
                </a:uFill>
                <a:latin typeface="Arial"/>
              </a:rPr>
              <a:t>rin</a:t>
            </a:r>
            <a:r>
              <a:rPr b="0" lang="en-US" sz="2000" spc="-1" strike="noStrike">
                <a:solidFill>
                  <a:srgbClr val="000000"/>
                </a:solidFill>
                <a:uFill>
                  <a:solidFill>
                    <a:srgbClr val="ffffff"/>
                  </a:solidFill>
                </a:uFill>
                <a:latin typeface="Arial"/>
              </a:rPr>
              <a:t>si</a:t>
            </a:r>
            <a:r>
              <a:rPr b="0" lang="en-US" sz="2000" spc="-1" strike="noStrike">
                <a:solidFill>
                  <a:srgbClr val="000000"/>
                </a:solidFill>
                <a:uFill>
                  <a:solidFill>
                    <a:srgbClr val="ffffff"/>
                  </a:solidFill>
                </a:uFill>
                <a:latin typeface="Arial"/>
              </a:rPr>
              <a:t>c </a:t>
            </a:r>
            <a:r>
              <a:rPr b="0" lang="en-US" sz="2000" spc="-1" strike="noStrike">
                <a:solidFill>
                  <a:srgbClr val="000000"/>
                </a:solidFill>
                <a:uFill>
                  <a:solidFill>
                    <a:srgbClr val="ffffff"/>
                  </a:solidFill>
                </a:uFill>
                <a:latin typeface="Arial"/>
              </a:rPr>
              <a:t>pr</a:t>
            </a:r>
            <a:r>
              <a:rPr b="0" lang="en-US" sz="2000" spc="-1" strike="noStrike">
                <a:solidFill>
                  <a:srgbClr val="000000"/>
                </a:solidFill>
                <a:uFill>
                  <a:solidFill>
                    <a:srgbClr val="ffffff"/>
                  </a:solidFill>
                </a:uFill>
                <a:latin typeface="Arial"/>
              </a:rPr>
              <a:t>op</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ty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D</a:t>
            </a:r>
            <a:r>
              <a:rPr b="0" lang="en-US" sz="2000" spc="-1" strike="noStrike">
                <a:solidFill>
                  <a:srgbClr val="000000"/>
                </a:solidFill>
                <a:uFill>
                  <a:solidFill>
                    <a:srgbClr val="ffffff"/>
                  </a:solidFill>
                </a:uFill>
                <a:latin typeface="Arial"/>
              </a:rPr>
              <a:t>R</a:t>
            </a:r>
            <a:r>
              <a:rPr b="0" lang="en-US" sz="2000" spc="-1" strike="noStrike">
                <a:solidFill>
                  <a:srgbClr val="000000"/>
                </a:solidFill>
                <a:uFill>
                  <a:solidFill>
                    <a:srgbClr val="ffffff"/>
                  </a:solidFill>
                </a:uFill>
                <a:latin typeface="Arial"/>
              </a:rPr>
              <a:t>A</a:t>
            </a:r>
            <a:r>
              <a:rPr b="0" lang="en-US" sz="2000" spc="-1" strike="noStrike">
                <a:solidFill>
                  <a:srgbClr val="000000"/>
                </a:solidFill>
                <a:uFill>
                  <a:solidFill>
                    <a:srgbClr val="ffffff"/>
                  </a:solidFill>
                </a:uFill>
                <a:latin typeface="Arial"/>
              </a:rPr>
              <a:t>M </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 </a:t>
            </a:r>
            <a:r>
              <a:rPr b="0" lang="en-US" sz="2000" spc="-1" strike="noStrike">
                <a:solidFill>
                  <a:srgbClr val="000000"/>
                </a:solidFill>
                <a:uFill>
                  <a:solidFill>
                    <a:srgbClr val="ffffff"/>
                  </a:solidFill>
                </a:uFill>
                <a:latin typeface="Arial"/>
              </a:rPr>
              <a:t>ca</a:t>
            </a:r>
            <a:r>
              <a:rPr b="0" lang="en-US" sz="2000" spc="-1" strike="noStrike">
                <a:solidFill>
                  <a:srgbClr val="000000"/>
                </a:solidFill>
                <a:uFill>
                  <a:solidFill>
                    <a:srgbClr val="ffffff"/>
                  </a:solidFill>
                </a:uFill>
                <a:latin typeface="Arial"/>
              </a:rPr>
              <a:t>lle</a:t>
            </a:r>
            <a:r>
              <a:rPr b="0" lang="en-US" sz="2000" spc="-1" strike="noStrike">
                <a:solidFill>
                  <a:srgbClr val="000000"/>
                </a:solidFill>
                <a:uFill>
                  <a:solidFill>
                    <a:srgbClr val="ffffff"/>
                  </a:solidFill>
                </a:uFill>
                <a:latin typeface="Arial"/>
              </a:rPr>
              <a:t>d </a:t>
            </a:r>
            <a:r>
              <a:rPr b="0" lang="en-US" sz="2000" spc="-1" strike="noStrike">
                <a:solidFill>
                  <a:srgbClr val="000000"/>
                </a:solidFill>
                <a:uFill>
                  <a:solidFill>
                    <a:srgbClr val="ffffff"/>
                  </a:solidFill>
                </a:uFill>
                <a:latin typeface="Arial"/>
              </a:rPr>
              <a:t>ori</a:t>
            </a:r>
            <a:r>
              <a:rPr b="0" lang="en-US" sz="2000" spc="-1" strike="noStrike">
                <a:solidFill>
                  <a:srgbClr val="000000"/>
                </a:solidFill>
                <a:uFill>
                  <a:solidFill>
                    <a:srgbClr val="ffffff"/>
                  </a:solidFill>
                </a:uFill>
                <a:latin typeface="Arial"/>
              </a:rPr>
              <a:t>en</a:t>
            </a:r>
            <a:r>
              <a:rPr b="0" lang="en-US" sz="2000" spc="-1" strike="noStrike">
                <a:solidFill>
                  <a:srgbClr val="000000"/>
                </a:solidFill>
                <a:uFill>
                  <a:solidFill>
                    <a:srgbClr val="ffffff"/>
                  </a:solidFill>
                </a:uFill>
                <a:latin typeface="Arial"/>
              </a:rPr>
              <a:t>ta</a:t>
            </a:r>
            <a:r>
              <a:rPr b="0" lang="en-US" sz="2000" spc="-1" strike="noStrike">
                <a:solidFill>
                  <a:srgbClr val="000000"/>
                </a:solidFill>
                <a:uFill>
                  <a:solidFill>
                    <a:srgbClr val="ffffff"/>
                  </a:solidFill>
                </a:uFill>
                <a:latin typeface="Arial"/>
              </a:rPr>
              <a:t>tio</a:t>
            </a:r>
            <a:r>
              <a:rPr b="0" lang="en-US" sz="2000" spc="-1" strike="noStrike">
                <a:solidFill>
                  <a:srgbClr val="000000"/>
                </a:solidFill>
                <a:uFill>
                  <a:solidFill>
                    <a:srgbClr val="ffffff"/>
                  </a:solidFill>
                </a:uFill>
                <a:latin typeface="Arial"/>
              </a:rPr>
              <a:t>n. </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he</a:t>
            </a:r>
            <a:r>
              <a:rPr b="0" lang="en-US" sz="2000" spc="-1" strike="noStrike">
                <a:solidFill>
                  <a:srgbClr val="000000"/>
                </a:solidFill>
                <a:uFill>
                  <a:solidFill>
                    <a:srgbClr val="ffffff"/>
                  </a:solidFill>
                </a:uFill>
                <a:latin typeface="Arial"/>
              </a:rPr>
              <a:t>re </a:t>
            </a:r>
            <a:r>
              <a:rPr b="0" lang="en-US" sz="2000" spc="-1" strike="noStrike">
                <a:solidFill>
                  <a:srgbClr val="000000"/>
                </a:solidFill>
                <a:uFill>
                  <a:solidFill>
                    <a:srgbClr val="ffffff"/>
                  </a:solidFill>
                </a:uFill>
                <a:latin typeface="Arial"/>
              </a:rPr>
              <a:t>ar</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tw</a:t>
            </a:r>
            <a:r>
              <a:rPr b="0" lang="en-US" sz="2000" spc="-1" strike="noStrike">
                <a:solidFill>
                  <a:srgbClr val="000000"/>
                </a:solidFill>
                <a:uFill>
                  <a:solidFill>
                    <a:srgbClr val="ffffff"/>
                  </a:solidFill>
                </a:uFill>
                <a:latin typeface="Arial"/>
              </a:rPr>
              <a:t>o </a:t>
            </a:r>
            <a:r>
              <a:rPr b="0" lang="en-US" sz="2000" spc="-1" strike="noStrike">
                <a:solidFill>
                  <a:srgbClr val="000000"/>
                </a:solidFill>
                <a:uFill>
                  <a:solidFill>
                    <a:srgbClr val="ffffff"/>
                  </a:solidFill>
                </a:uFill>
                <a:latin typeface="Arial"/>
              </a:rPr>
              <a:t>ty</a:t>
            </a:r>
            <a:r>
              <a:rPr b="0" lang="en-US" sz="2000" spc="-1" strike="noStrike">
                <a:solidFill>
                  <a:srgbClr val="000000"/>
                </a:solidFill>
                <a:uFill>
                  <a:solidFill>
                    <a:srgbClr val="ffffff"/>
                  </a:solidFill>
                </a:uFill>
                <a:latin typeface="Arial"/>
              </a:rPr>
              <a:t>pe</a:t>
            </a:r>
            <a:r>
              <a:rPr b="0" lang="en-US" sz="2000" spc="-1" strike="noStrike">
                <a:solidFill>
                  <a:srgbClr val="000000"/>
                </a:solidFill>
                <a:uFill>
                  <a:solidFill>
                    <a:srgbClr val="ffffff"/>
                  </a:solidFill>
                </a:uFill>
                <a:latin typeface="Arial"/>
              </a:rPr>
              <a:t>s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D</a:t>
            </a:r>
            <a:r>
              <a:rPr b="0" lang="en-US" sz="2000" spc="-1" strike="noStrike">
                <a:solidFill>
                  <a:srgbClr val="000000"/>
                </a:solidFill>
                <a:uFill>
                  <a:solidFill>
                    <a:srgbClr val="ffffff"/>
                  </a:solidFill>
                </a:uFill>
                <a:latin typeface="Arial"/>
              </a:rPr>
              <a:t>R</a:t>
            </a:r>
            <a:r>
              <a:rPr b="0" lang="en-US" sz="2000" spc="-1" strike="noStrike">
                <a:solidFill>
                  <a:srgbClr val="000000"/>
                </a:solidFill>
                <a:uFill>
                  <a:solidFill>
                    <a:srgbClr val="ffffff"/>
                  </a:solidFill>
                </a:uFill>
                <a:latin typeface="Arial"/>
              </a:rPr>
              <a:t>A</a:t>
            </a:r>
            <a:r>
              <a:rPr b="0" lang="en-US" sz="2000" spc="-1" strike="noStrike">
                <a:solidFill>
                  <a:srgbClr val="000000"/>
                </a:solidFill>
                <a:uFill>
                  <a:solidFill>
                    <a:srgbClr val="ffffff"/>
                  </a:solidFill>
                </a:uFill>
                <a:latin typeface="Arial"/>
              </a:rPr>
              <a:t>M </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Tr</a:t>
            </a:r>
            <a:r>
              <a:rPr b="0" lang="en-US" sz="2000" spc="-1" strike="noStrike">
                <a:solidFill>
                  <a:srgbClr val="000000"/>
                </a:solidFill>
                <a:uFill>
                  <a:solidFill>
                    <a:srgbClr val="ffffff"/>
                  </a:solidFill>
                </a:uFill>
                <a:latin typeface="Arial"/>
              </a:rPr>
              <a:t>ue </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 </a:t>
            </a:r>
            <a:r>
              <a:rPr b="0" lang="en-US" sz="2000" spc="-1" strike="noStrike">
                <a:solidFill>
                  <a:srgbClr val="000000"/>
                </a:solidFill>
                <a:uFill>
                  <a:solidFill>
                    <a:srgbClr val="ffffff"/>
                  </a:solidFill>
                </a:uFill>
                <a:latin typeface="Arial"/>
              </a:rPr>
              <a:t>us</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ch</a:t>
            </a:r>
            <a:r>
              <a:rPr b="0" lang="en-US" sz="2000" spc="-1" strike="noStrike">
                <a:solidFill>
                  <a:srgbClr val="000000"/>
                </a:solidFill>
                <a:uFill>
                  <a:solidFill>
                    <a:srgbClr val="ffffff"/>
                  </a:solidFill>
                </a:uFill>
                <a:latin typeface="Arial"/>
              </a:rPr>
              <a:t>ar</a:t>
            </a:r>
            <a:r>
              <a:rPr b="0" lang="en-US" sz="2000" spc="-1" strike="noStrike">
                <a:solidFill>
                  <a:srgbClr val="000000"/>
                </a:solidFill>
                <a:uFill>
                  <a:solidFill>
                    <a:srgbClr val="ffffff"/>
                  </a:solidFill>
                </a:uFill>
                <a:latin typeface="Arial"/>
              </a:rPr>
              <a:t>ge</a:t>
            </a:r>
            <a:r>
              <a:rPr b="0" lang="en-US" sz="2000" spc="-1" strike="noStrike">
                <a:solidFill>
                  <a:srgbClr val="000000"/>
                </a:solidFill>
                <a:uFill>
                  <a:solidFill>
                    <a:srgbClr val="ffffff"/>
                  </a:solidFill>
                </a:uFill>
                <a:latin typeface="Arial"/>
              </a:rPr>
              <a:t>d </a:t>
            </a:r>
            <a:r>
              <a:rPr b="0" lang="en-US" sz="2000" spc="-1" strike="noStrike">
                <a:solidFill>
                  <a:srgbClr val="000000"/>
                </a:solidFill>
                <a:uFill>
                  <a:solidFill>
                    <a:srgbClr val="ffffff"/>
                  </a:solidFill>
                </a:uFill>
                <a:latin typeface="Arial"/>
              </a:rPr>
              <a:t>st</a:t>
            </a:r>
            <a:r>
              <a:rPr b="0" lang="en-US" sz="2000" spc="-1" strike="noStrike">
                <a:solidFill>
                  <a:srgbClr val="000000"/>
                </a:solidFill>
                <a:uFill>
                  <a:solidFill>
                    <a:srgbClr val="ffffff"/>
                  </a:solidFill>
                </a:uFill>
                <a:latin typeface="Arial"/>
              </a:rPr>
              <a:t>at</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re</a:t>
            </a:r>
            <a:r>
              <a:rPr b="0" lang="en-US" sz="2000" spc="-1" strike="noStrike">
                <a:solidFill>
                  <a:srgbClr val="000000"/>
                </a:solidFill>
                <a:uFill>
                  <a:solidFill>
                    <a:srgbClr val="ffffff"/>
                  </a:solidFill>
                </a:uFill>
                <a:latin typeface="Arial"/>
              </a:rPr>
              <a:t>pr</a:t>
            </a:r>
            <a:r>
              <a:rPr b="0" lang="en-US" sz="2000" spc="-1" strike="noStrike">
                <a:solidFill>
                  <a:srgbClr val="000000"/>
                </a:solidFill>
                <a:uFill>
                  <a:solidFill>
                    <a:srgbClr val="ffffff"/>
                  </a:solidFill>
                </a:uFill>
                <a:latin typeface="Arial"/>
              </a:rPr>
              <a:t>es</a:t>
            </a:r>
            <a:r>
              <a:rPr b="0" lang="en-US" sz="2000" spc="-1" strike="noStrike">
                <a:solidFill>
                  <a:srgbClr val="000000"/>
                </a:solidFill>
                <a:uFill>
                  <a:solidFill>
                    <a:srgbClr val="ffffff"/>
                  </a:solidFill>
                </a:uFill>
                <a:latin typeface="Arial"/>
              </a:rPr>
              <a:t>en</a:t>
            </a:r>
            <a:r>
              <a:rPr b="0" lang="en-US" sz="2000" spc="-1" strike="noStrike">
                <a:solidFill>
                  <a:srgbClr val="000000"/>
                </a:solidFill>
                <a:uFill>
                  <a:solidFill>
                    <a:srgbClr val="ffffff"/>
                  </a:solidFill>
                </a:uFill>
                <a:latin typeface="Arial"/>
              </a:rPr>
              <a:t>t </a:t>
            </a:r>
            <a:r>
              <a:rPr b="0" lang="en-US" sz="2000" spc="-1" strike="noStrike">
                <a:solidFill>
                  <a:srgbClr val="000000"/>
                </a:solidFill>
                <a:uFill>
                  <a:solidFill>
                    <a:srgbClr val="ffffff"/>
                  </a:solidFill>
                </a:uFill>
                <a:latin typeface="Arial"/>
              </a:rPr>
              <a:t>a </a:t>
            </a:r>
            <a:r>
              <a:rPr b="0" lang="en-US" sz="2000" spc="-1" strike="noStrike">
                <a:solidFill>
                  <a:srgbClr val="000000"/>
                </a:solidFill>
                <a:uFill>
                  <a:solidFill>
                    <a:srgbClr val="ffffff"/>
                  </a:solidFill>
                </a:uFill>
                <a:latin typeface="Arial"/>
              </a:rPr>
              <a:t>da</a:t>
            </a:r>
            <a:r>
              <a:rPr b="0" lang="en-US" sz="2000" spc="-1" strike="noStrike">
                <a:solidFill>
                  <a:srgbClr val="000000"/>
                </a:solidFill>
                <a:uFill>
                  <a:solidFill>
                    <a:srgbClr val="ffffff"/>
                  </a:solidFill>
                </a:uFill>
                <a:latin typeface="Arial"/>
              </a:rPr>
              <a:t>ta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‘1’</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he</a:t>
            </a:r>
            <a:r>
              <a:rPr b="0" lang="en-US" sz="2000" spc="-1" strike="noStrike">
                <a:solidFill>
                  <a:srgbClr val="000000"/>
                </a:solidFill>
                <a:uFill>
                  <a:solidFill>
                    <a:srgbClr val="ffffff"/>
                  </a:solidFill>
                </a:uFill>
                <a:latin typeface="Arial"/>
              </a:rPr>
              <a:t>re</a:t>
            </a:r>
            <a:r>
              <a:rPr b="0" lang="en-US" sz="2000" spc="-1" strike="noStrike">
                <a:solidFill>
                  <a:srgbClr val="000000"/>
                </a:solidFill>
                <a:uFill>
                  <a:solidFill>
                    <a:srgbClr val="ffffff"/>
                  </a:solidFill>
                </a:uFill>
                <a:latin typeface="Arial"/>
              </a:rPr>
              <a:t>as </a:t>
            </a:r>
            <a:r>
              <a:rPr b="0" lang="en-US" sz="2000" spc="-1" strike="noStrike">
                <a:solidFill>
                  <a:srgbClr val="000000"/>
                </a:solidFill>
                <a:uFill>
                  <a:solidFill>
                    <a:srgbClr val="ffffff"/>
                  </a:solidFill>
                </a:uFill>
                <a:latin typeface="Arial"/>
              </a:rPr>
              <a:t>an</a:t>
            </a:r>
            <a:r>
              <a:rPr b="0" lang="en-US" sz="2000" spc="-1" strike="noStrike">
                <a:solidFill>
                  <a:srgbClr val="000000"/>
                </a:solidFill>
                <a:uFill>
                  <a:solidFill>
                    <a:srgbClr val="ffffff"/>
                  </a:solidFill>
                </a:uFill>
                <a:latin typeface="Arial"/>
              </a:rPr>
              <a:t>ti </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 </a:t>
            </a:r>
            <a:r>
              <a:rPr b="0" lang="en-US" sz="2000" spc="-1" strike="noStrike">
                <a:solidFill>
                  <a:srgbClr val="000000"/>
                </a:solidFill>
                <a:uFill>
                  <a:solidFill>
                    <a:srgbClr val="ffffff"/>
                  </a:solidFill>
                </a:uFill>
                <a:latin typeface="Arial"/>
              </a:rPr>
              <a:t>us</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ch</a:t>
            </a:r>
            <a:r>
              <a:rPr b="0" lang="en-US" sz="2000" spc="-1" strike="noStrike">
                <a:solidFill>
                  <a:srgbClr val="000000"/>
                </a:solidFill>
                <a:uFill>
                  <a:solidFill>
                    <a:srgbClr val="ffffff"/>
                  </a:solidFill>
                </a:uFill>
                <a:latin typeface="Arial"/>
              </a:rPr>
              <a:t>ar</a:t>
            </a:r>
            <a:r>
              <a:rPr b="0" lang="en-US" sz="2000" spc="-1" strike="noStrike">
                <a:solidFill>
                  <a:srgbClr val="000000"/>
                </a:solidFill>
                <a:uFill>
                  <a:solidFill>
                    <a:srgbClr val="ffffff"/>
                  </a:solidFill>
                </a:uFill>
                <a:latin typeface="Arial"/>
              </a:rPr>
              <a:t>ge</a:t>
            </a:r>
            <a:r>
              <a:rPr b="0" lang="en-US" sz="2000" spc="-1" strike="noStrike">
                <a:solidFill>
                  <a:srgbClr val="000000"/>
                </a:solidFill>
                <a:uFill>
                  <a:solidFill>
                    <a:srgbClr val="ffffff"/>
                  </a:solidFill>
                </a:uFill>
                <a:latin typeface="Arial"/>
              </a:rPr>
              <a:t>d </a:t>
            </a:r>
            <a:r>
              <a:rPr b="0" lang="en-US" sz="2000" spc="-1" strike="noStrike">
                <a:solidFill>
                  <a:srgbClr val="000000"/>
                </a:solidFill>
                <a:uFill>
                  <a:solidFill>
                    <a:srgbClr val="ffffff"/>
                  </a:solidFill>
                </a:uFill>
                <a:latin typeface="Arial"/>
              </a:rPr>
              <a:t>st</a:t>
            </a:r>
            <a:r>
              <a:rPr b="0" lang="en-US" sz="2000" spc="-1" strike="noStrike">
                <a:solidFill>
                  <a:srgbClr val="000000"/>
                </a:solidFill>
                <a:uFill>
                  <a:solidFill>
                    <a:srgbClr val="ffffff"/>
                  </a:solidFill>
                </a:uFill>
                <a:latin typeface="Arial"/>
              </a:rPr>
              <a:t>at</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re</a:t>
            </a:r>
            <a:r>
              <a:rPr b="0" lang="en-US" sz="2000" spc="-1" strike="noStrike">
                <a:solidFill>
                  <a:srgbClr val="000000"/>
                </a:solidFill>
                <a:uFill>
                  <a:solidFill>
                    <a:srgbClr val="ffffff"/>
                  </a:solidFill>
                </a:uFill>
                <a:latin typeface="Arial"/>
              </a:rPr>
              <a:t>pr</a:t>
            </a:r>
            <a:r>
              <a:rPr b="0" lang="en-US" sz="2000" spc="-1" strike="noStrike">
                <a:solidFill>
                  <a:srgbClr val="000000"/>
                </a:solidFill>
                <a:uFill>
                  <a:solidFill>
                    <a:srgbClr val="ffffff"/>
                  </a:solidFill>
                </a:uFill>
                <a:latin typeface="Arial"/>
              </a:rPr>
              <a:t>es</a:t>
            </a:r>
            <a:r>
              <a:rPr b="0" lang="en-US" sz="2000" spc="-1" strike="noStrike">
                <a:solidFill>
                  <a:srgbClr val="000000"/>
                </a:solidFill>
                <a:uFill>
                  <a:solidFill>
                    <a:srgbClr val="ffffff"/>
                  </a:solidFill>
                </a:uFill>
                <a:latin typeface="Arial"/>
              </a:rPr>
              <a:t>en</a:t>
            </a:r>
            <a:r>
              <a:rPr b="0" lang="en-US" sz="2000" spc="-1" strike="noStrike">
                <a:solidFill>
                  <a:srgbClr val="000000"/>
                </a:solidFill>
                <a:uFill>
                  <a:solidFill>
                    <a:srgbClr val="ffffff"/>
                  </a:solidFill>
                </a:uFill>
                <a:latin typeface="Arial"/>
              </a:rPr>
              <a:t>t </a:t>
            </a:r>
            <a:r>
              <a:rPr b="0" lang="en-US" sz="2000" spc="-1" strike="noStrike">
                <a:solidFill>
                  <a:srgbClr val="000000"/>
                </a:solidFill>
                <a:uFill>
                  <a:solidFill>
                    <a:srgbClr val="ffffff"/>
                  </a:solidFill>
                </a:uFill>
                <a:latin typeface="Arial"/>
              </a:rPr>
              <a:t>a </a:t>
            </a:r>
            <a:r>
              <a:rPr b="0" lang="en-US" sz="2000" spc="-1" strike="noStrike">
                <a:solidFill>
                  <a:srgbClr val="000000"/>
                </a:solidFill>
                <a:uFill>
                  <a:solidFill>
                    <a:srgbClr val="ffffff"/>
                  </a:solidFill>
                </a:uFill>
                <a:latin typeface="Arial"/>
              </a:rPr>
              <a:t>da</a:t>
            </a:r>
            <a:r>
              <a:rPr b="0" lang="en-US" sz="2000" spc="-1" strike="noStrike">
                <a:solidFill>
                  <a:srgbClr val="000000"/>
                </a:solidFill>
                <a:uFill>
                  <a:solidFill>
                    <a:srgbClr val="ffffff"/>
                  </a:solidFill>
                </a:uFill>
                <a:latin typeface="Arial"/>
              </a:rPr>
              <a:t>ta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‘0’</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a:t>
            </a:r>
            <a:r>
              <a:rPr b="0" lang="en-US" sz="2000" spc="-1" strike="noStrike">
                <a:solidFill>
                  <a:srgbClr val="000000"/>
                </a:solidFill>
                <a:uFill>
                  <a:solidFill>
                    <a:srgbClr val="ffffff"/>
                  </a:solidFill>
                </a:uFill>
                <a:latin typeface="Arial"/>
              </a:rPr>
              <a:t>nd </a:t>
            </a:r>
            <a:r>
              <a:rPr b="0" lang="en-US" sz="2000" spc="-1" strike="noStrike">
                <a:solidFill>
                  <a:srgbClr val="000000"/>
                </a:solidFill>
                <a:uFill>
                  <a:solidFill>
                    <a:srgbClr val="ffffff"/>
                  </a:solidFill>
                </a:uFill>
                <a:latin typeface="Arial"/>
              </a:rPr>
              <a:t>it </a:t>
            </a:r>
            <a:r>
              <a:rPr b="0" lang="en-US" sz="2000" spc="-1" strike="noStrike">
                <a:solidFill>
                  <a:srgbClr val="000000"/>
                </a:solidFill>
                <a:uFill>
                  <a:solidFill>
                    <a:srgbClr val="ffffff"/>
                  </a:solidFill>
                </a:uFill>
                <a:latin typeface="Arial"/>
              </a:rPr>
              <a:t>is </a:t>
            </a:r>
            <a:r>
              <a:rPr b="0" lang="en-US" sz="2000" spc="-1" strike="noStrike">
                <a:solidFill>
                  <a:srgbClr val="000000"/>
                </a:solidFill>
                <a:uFill>
                  <a:solidFill>
                    <a:srgbClr val="ffffff"/>
                  </a:solidFill>
                </a:uFill>
                <a:latin typeface="Arial"/>
              </a:rPr>
              <a:t>en</a:t>
            </a:r>
            <a:r>
              <a:rPr b="0" lang="en-US" sz="2000" spc="-1" strike="noStrike">
                <a:solidFill>
                  <a:srgbClr val="000000"/>
                </a:solidFill>
                <a:uFill>
                  <a:solidFill>
                    <a:srgbClr val="ffffff"/>
                  </a:solidFill>
                </a:uFill>
                <a:latin typeface="Arial"/>
              </a:rPr>
              <a:t>tir</a:t>
            </a:r>
            <a:r>
              <a:rPr b="0" lang="en-US" sz="2000" spc="-1" strike="noStrike">
                <a:solidFill>
                  <a:srgbClr val="000000"/>
                </a:solidFill>
                <a:uFill>
                  <a:solidFill>
                    <a:srgbClr val="ffffff"/>
                  </a:solidFill>
                </a:uFill>
                <a:latin typeface="Arial"/>
              </a:rPr>
              <a:t>el</a:t>
            </a:r>
            <a:r>
              <a:rPr b="0" lang="en-US" sz="2000" spc="-1" strike="noStrike">
                <a:solidFill>
                  <a:srgbClr val="000000"/>
                </a:solidFill>
                <a:uFill>
                  <a:solidFill>
                    <a:srgbClr val="ffffff"/>
                  </a:solidFill>
                </a:uFill>
                <a:latin typeface="Arial"/>
              </a:rPr>
              <a:t>y </a:t>
            </a:r>
            <a:r>
              <a:rPr b="0" lang="en-US" sz="2000" spc="-1" strike="noStrike">
                <a:solidFill>
                  <a:srgbClr val="000000"/>
                </a:solidFill>
                <a:uFill>
                  <a:solidFill>
                    <a:srgbClr val="ffffff"/>
                  </a:solidFill>
                </a:uFill>
                <a:latin typeface="Arial"/>
              </a:rPr>
              <a:t>up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m</a:t>
            </a:r>
            <a:r>
              <a:rPr b="0" lang="en-US" sz="2000" spc="-1" strike="noStrike">
                <a:solidFill>
                  <a:srgbClr val="000000"/>
                </a:solidFill>
                <a:uFill>
                  <a:solidFill>
                    <a:srgbClr val="ffffff"/>
                  </a:solidFill>
                </a:uFill>
                <a:latin typeface="Arial"/>
              </a:rPr>
              <a:t>an</a:t>
            </a:r>
            <a:r>
              <a:rPr b="0" lang="en-US" sz="2000" spc="-1" strike="noStrike">
                <a:solidFill>
                  <a:srgbClr val="000000"/>
                </a:solidFill>
                <a:uFill>
                  <a:solidFill>
                    <a:srgbClr val="ffffff"/>
                  </a:solidFill>
                </a:uFill>
                <a:latin typeface="Arial"/>
              </a:rPr>
              <a:t>uf</a:t>
            </a:r>
            <a:r>
              <a:rPr b="0" lang="en-US" sz="2000" spc="-1" strike="noStrike">
                <a:solidFill>
                  <a:srgbClr val="000000"/>
                </a:solidFill>
                <a:uFill>
                  <a:solidFill>
                    <a:srgbClr val="ffffff"/>
                  </a:solidFill>
                </a:uFill>
                <a:latin typeface="Arial"/>
              </a:rPr>
              <a:t>ac</a:t>
            </a:r>
            <a:r>
              <a:rPr b="0" lang="en-US" sz="2000" spc="-1" strike="noStrike">
                <a:solidFill>
                  <a:srgbClr val="000000"/>
                </a:solidFill>
                <a:uFill>
                  <a:solidFill>
                    <a:srgbClr val="ffffff"/>
                  </a:solidFill>
                </a:uFill>
                <a:latin typeface="Arial"/>
              </a:rPr>
              <a:t>tu</a:t>
            </a:r>
            <a:r>
              <a:rPr b="0" lang="en-US" sz="2000" spc="-1" strike="noStrike">
                <a:solidFill>
                  <a:srgbClr val="000000"/>
                </a:solidFill>
                <a:uFill>
                  <a:solidFill>
                    <a:srgbClr val="ffffff"/>
                  </a:solidFill>
                </a:uFill>
                <a:latin typeface="Arial"/>
              </a:rPr>
              <a:t>re</a:t>
            </a:r>
            <a:r>
              <a:rPr b="0" lang="en-US" sz="2000" spc="-1" strike="noStrike">
                <a:solidFill>
                  <a:srgbClr val="000000"/>
                </a:solidFill>
                <a:uFill>
                  <a:solidFill>
                    <a:srgbClr val="ffffff"/>
                  </a:solidFill>
                </a:uFill>
                <a:latin typeface="Arial"/>
              </a:rPr>
              <a:t>rs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de</a:t>
            </a:r>
            <a:r>
              <a:rPr b="0" lang="en-US" sz="2000" spc="-1" strike="noStrike">
                <a:solidFill>
                  <a:srgbClr val="000000"/>
                </a:solidFill>
                <a:uFill>
                  <a:solidFill>
                    <a:srgbClr val="ffffff"/>
                  </a:solidFill>
                </a:uFill>
                <a:latin typeface="Arial"/>
              </a:rPr>
              <a:t>ci</a:t>
            </a:r>
            <a:r>
              <a:rPr b="0" lang="en-US" sz="2000" spc="-1" strike="noStrike">
                <a:solidFill>
                  <a:srgbClr val="000000"/>
                </a:solidFill>
                <a:uFill>
                  <a:solidFill>
                    <a:srgbClr val="ffffff"/>
                  </a:solidFill>
                </a:uFill>
                <a:latin typeface="Arial"/>
              </a:rPr>
              <a:t>de </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hi</a:t>
            </a:r>
            <a:r>
              <a:rPr b="0" lang="en-US" sz="2000" spc="-1" strike="noStrike">
                <a:solidFill>
                  <a:srgbClr val="000000"/>
                </a:solidFill>
                <a:uFill>
                  <a:solidFill>
                    <a:srgbClr val="ffffff"/>
                  </a:solidFill>
                </a:uFill>
                <a:latin typeface="Arial"/>
              </a:rPr>
              <a:t>ch </a:t>
            </a:r>
            <a:r>
              <a:rPr b="0" lang="en-US" sz="2000" spc="-1" strike="noStrike">
                <a:solidFill>
                  <a:srgbClr val="000000"/>
                </a:solidFill>
                <a:uFill>
                  <a:solidFill>
                    <a:srgbClr val="ffffff"/>
                  </a:solidFill>
                </a:uFill>
                <a:latin typeface="Arial"/>
              </a:rPr>
              <a:t>ty</a:t>
            </a:r>
            <a:r>
              <a:rPr b="0" lang="en-US" sz="2000" spc="-1" strike="noStrike">
                <a:solidFill>
                  <a:srgbClr val="000000"/>
                </a:solidFill>
                <a:uFill>
                  <a:solidFill>
                    <a:srgbClr val="ffffff"/>
                  </a:solidFill>
                </a:uFill>
                <a:latin typeface="Arial"/>
              </a:rPr>
              <a:t>pe</a:t>
            </a:r>
            <a:r>
              <a:rPr b="0" lang="en-US" sz="2000" spc="-1" strike="noStrike">
                <a:solidFill>
                  <a:srgbClr val="000000"/>
                </a:solidFill>
                <a:uFill>
                  <a:solidFill>
                    <a:srgbClr val="ffffff"/>
                  </a:solidFill>
                </a:uFill>
                <a:latin typeface="Arial"/>
              </a:rPr>
              <a:t>s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ey </a:t>
            </a:r>
            <a:r>
              <a:rPr b="0" lang="en-US" sz="2000" spc="-1" strike="noStrike">
                <a:solidFill>
                  <a:srgbClr val="000000"/>
                </a:solidFill>
                <a:uFill>
                  <a:solidFill>
                    <a:srgbClr val="ffffff"/>
                  </a:solidFill>
                </a:uFill>
                <a:latin typeface="Arial"/>
              </a:rPr>
              <a:t>im</a:t>
            </a:r>
            <a:r>
              <a:rPr b="0" lang="en-US" sz="2000" spc="-1" strike="noStrike">
                <a:solidFill>
                  <a:srgbClr val="000000"/>
                </a:solidFill>
                <a:uFill>
                  <a:solidFill>
                    <a:srgbClr val="ffffff"/>
                  </a:solidFill>
                </a:uFill>
                <a:latin typeface="Arial"/>
              </a:rPr>
              <a:t>pl</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m</a:t>
            </a:r>
            <a:r>
              <a:rPr b="0" lang="en-US" sz="2000" spc="-1" strike="noStrike">
                <a:solidFill>
                  <a:srgbClr val="000000"/>
                </a:solidFill>
                <a:uFill>
                  <a:solidFill>
                    <a:srgbClr val="ffffff"/>
                  </a:solidFill>
                </a:uFill>
                <a:latin typeface="Arial"/>
              </a:rPr>
              <a:t>en</a:t>
            </a:r>
            <a:r>
              <a:rPr b="0" lang="en-US" sz="2000" spc="-1" strike="noStrike">
                <a:solidFill>
                  <a:srgbClr val="000000"/>
                </a:solidFill>
                <a:uFill>
                  <a:solidFill>
                    <a:srgbClr val="ffffff"/>
                  </a:solidFill>
                </a:uFill>
                <a:latin typeface="Arial"/>
              </a:rPr>
              <a:t>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a:t>
            </a:r>
            <a:r>
              <a:rPr b="0" lang="en-US" sz="2000" spc="-1" strike="noStrike">
                <a:solidFill>
                  <a:srgbClr val="000000"/>
                </a:solidFill>
                <a:uFill>
                  <a:solidFill>
                    <a:srgbClr val="ffffff"/>
                  </a:solidFill>
                </a:uFill>
                <a:latin typeface="Arial"/>
              </a:rPr>
              <a:t>fo</a:t>
            </a:r>
            <a:r>
              <a:rPr b="0" lang="en-US" sz="2000" spc="-1" strike="noStrike">
                <a:solidFill>
                  <a:srgbClr val="000000"/>
                </a:solidFill>
                <a:uFill>
                  <a:solidFill>
                    <a:srgbClr val="ffffff"/>
                  </a:solidFill>
                </a:uFill>
                <a:latin typeface="Arial"/>
              </a:rPr>
              <a:t>un</a:t>
            </a:r>
            <a:r>
              <a:rPr b="0" lang="en-US" sz="2000" spc="-1" strike="noStrike">
                <a:solidFill>
                  <a:srgbClr val="000000"/>
                </a:solidFill>
                <a:uFill>
                  <a:solidFill>
                    <a:srgbClr val="ffffff"/>
                  </a:solidFill>
                </a:uFill>
                <a:latin typeface="Arial"/>
              </a:rPr>
              <a:t>d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at </a:t>
            </a:r>
            <a:r>
              <a:rPr b="0" lang="en-US" sz="2000" spc="-1" strike="noStrike">
                <a:solidFill>
                  <a:srgbClr val="000000"/>
                </a:solidFill>
                <a:uFill>
                  <a:solidFill>
                    <a:srgbClr val="ffffff"/>
                  </a:solidFill>
                </a:uFill>
                <a:latin typeface="Arial"/>
              </a:rPr>
              <a:t>tr</a:t>
            </a:r>
            <a:r>
              <a:rPr b="0" lang="en-US" sz="2000" spc="-1" strike="noStrike">
                <a:solidFill>
                  <a:srgbClr val="000000"/>
                </a:solidFill>
                <a:uFill>
                  <a:solidFill>
                    <a:srgbClr val="ffffff"/>
                  </a:solidFill>
                </a:uFill>
                <a:latin typeface="Arial"/>
              </a:rPr>
              <a:t>ue</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 </a:t>
            </a:r>
            <a:r>
              <a:rPr b="0" lang="en-US" sz="2000" spc="-1" strike="noStrike">
                <a:solidFill>
                  <a:srgbClr val="000000"/>
                </a:solidFill>
                <a:uFill>
                  <a:solidFill>
                    <a:srgbClr val="ffffff"/>
                  </a:solidFill>
                </a:uFill>
                <a:latin typeface="Arial"/>
              </a:rPr>
              <a:t>ha</a:t>
            </a:r>
            <a:r>
              <a:rPr b="0" lang="en-US" sz="2000" spc="-1" strike="noStrike">
                <a:solidFill>
                  <a:srgbClr val="000000"/>
                </a:solidFill>
                <a:uFill>
                  <a:solidFill>
                    <a:srgbClr val="ffffff"/>
                  </a:solidFill>
                </a:uFill>
                <a:latin typeface="Arial"/>
              </a:rPr>
              <a:t>ve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ly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ze</a:t>
            </a:r>
            <a:r>
              <a:rPr b="0" lang="en-US" sz="2000" spc="-1" strike="noStrike">
                <a:solidFill>
                  <a:srgbClr val="000000"/>
                </a:solidFill>
                <a:uFill>
                  <a:solidFill>
                    <a:srgbClr val="ffffff"/>
                  </a:solidFill>
                </a:uFill>
                <a:latin typeface="Arial"/>
              </a:rPr>
              <a:t>ro </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ro</a:t>
            </a:r>
            <a:r>
              <a:rPr b="0" lang="en-US" sz="2000" spc="-1" strike="noStrike">
                <a:solidFill>
                  <a:srgbClr val="000000"/>
                </a:solidFill>
                <a:uFill>
                  <a:solidFill>
                    <a:srgbClr val="ffffff"/>
                  </a:solidFill>
                </a:uFill>
                <a:latin typeface="Arial"/>
              </a:rPr>
              <a:t>rs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an</a:t>
            </a:r>
            <a:r>
              <a:rPr b="0" lang="en-US" sz="2000" spc="-1" strike="noStrike">
                <a:solidFill>
                  <a:srgbClr val="000000"/>
                </a:solidFill>
                <a:uFill>
                  <a:solidFill>
                    <a:srgbClr val="ffffff"/>
                  </a:solidFill>
                </a:uFill>
                <a:latin typeface="Arial"/>
              </a:rPr>
              <a:t>d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at </a:t>
            </a:r>
            <a:r>
              <a:rPr b="0" lang="en-US" sz="2000" spc="-1" strike="noStrike">
                <a:solidFill>
                  <a:srgbClr val="000000"/>
                </a:solidFill>
                <a:uFill>
                  <a:solidFill>
                    <a:srgbClr val="ffffff"/>
                  </a:solidFill>
                </a:uFill>
                <a:latin typeface="Arial"/>
              </a:rPr>
              <a:t>an</a:t>
            </a:r>
            <a:r>
              <a:rPr b="0" lang="en-US" sz="2000" spc="-1" strike="noStrike">
                <a:solidFill>
                  <a:srgbClr val="000000"/>
                </a:solidFill>
                <a:uFill>
                  <a:solidFill>
                    <a:srgbClr val="ffffff"/>
                  </a:solidFill>
                </a:uFill>
                <a:latin typeface="Arial"/>
              </a:rPr>
              <a:t>ti-</a:t>
            </a:r>
            <a:r>
              <a:rPr b="0" lang="en-US" sz="2000" spc="-1" strike="noStrike">
                <a:solidFill>
                  <a:srgbClr val="000000"/>
                </a:solidFill>
                <a:uFill>
                  <a:solidFill>
                    <a:srgbClr val="ffffff"/>
                  </a:solidFill>
                </a:uFill>
                <a:latin typeface="Arial"/>
              </a:rPr>
              <a:t>ce</a:t>
            </a:r>
            <a:r>
              <a:rPr b="0" lang="en-US" sz="2000" spc="-1" strike="noStrike">
                <a:solidFill>
                  <a:srgbClr val="000000"/>
                </a:solidFill>
                <a:uFill>
                  <a:solidFill>
                    <a:srgbClr val="ffffff"/>
                  </a:solidFill>
                </a:uFill>
                <a:latin typeface="Arial"/>
              </a:rPr>
              <a:t>lls </a:t>
            </a:r>
            <a:r>
              <a:rPr b="0" lang="en-US" sz="2000" spc="-1" strike="noStrike">
                <a:solidFill>
                  <a:srgbClr val="000000"/>
                </a:solidFill>
                <a:uFill>
                  <a:solidFill>
                    <a:srgbClr val="ffffff"/>
                  </a:solidFill>
                </a:uFill>
                <a:latin typeface="Arial"/>
              </a:rPr>
              <a:t>ha</a:t>
            </a:r>
            <a:r>
              <a:rPr b="0" lang="en-US" sz="2000" spc="-1" strike="noStrike">
                <a:solidFill>
                  <a:srgbClr val="000000"/>
                </a:solidFill>
                <a:uFill>
                  <a:solidFill>
                    <a:srgbClr val="ffffff"/>
                  </a:solidFill>
                </a:uFill>
                <a:latin typeface="Arial"/>
              </a:rPr>
              <a:t>ve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ly </a:t>
            </a:r>
            <a:r>
              <a:rPr b="0" lang="en-US" sz="2000" spc="-1" strike="noStrike">
                <a:solidFill>
                  <a:srgbClr val="000000"/>
                </a:solidFill>
                <a:uFill>
                  <a:solidFill>
                    <a:srgbClr val="ffffff"/>
                  </a:solidFill>
                </a:uFill>
                <a:latin typeface="Arial"/>
              </a:rPr>
              <a:t>ze</a:t>
            </a:r>
            <a:r>
              <a:rPr b="0" lang="en-US" sz="2000" spc="-1" strike="noStrike">
                <a:solidFill>
                  <a:srgbClr val="000000"/>
                </a:solidFill>
                <a:uFill>
                  <a:solidFill>
                    <a:srgbClr val="ffffff"/>
                  </a:solidFill>
                </a:uFill>
                <a:latin typeface="Arial"/>
              </a:rPr>
              <a:t>ro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ro</a:t>
            </a:r>
            <a:r>
              <a:rPr b="0" lang="en-US" sz="2000" spc="-1" strike="noStrike">
                <a:solidFill>
                  <a:srgbClr val="000000"/>
                </a:solidFill>
                <a:uFill>
                  <a:solidFill>
                    <a:srgbClr val="ffffff"/>
                  </a:solidFill>
                </a:uFill>
                <a:latin typeface="Arial"/>
              </a:rPr>
              <a:t>rs</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Fr</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m </a:t>
            </a:r>
            <a:r>
              <a:rPr b="0" lang="en-US" sz="2000" spc="-1" strike="noStrike">
                <a:solidFill>
                  <a:srgbClr val="000000"/>
                </a:solidFill>
                <a:uFill>
                  <a:solidFill>
                    <a:srgbClr val="ffffff"/>
                  </a:solidFill>
                </a:uFill>
                <a:latin typeface="Arial"/>
              </a:rPr>
              <a:t>thi</a:t>
            </a:r>
            <a:r>
              <a:rPr b="0" lang="en-US" sz="2000" spc="-1" strike="noStrike">
                <a:solidFill>
                  <a:srgbClr val="000000"/>
                </a:solidFill>
                <a:uFill>
                  <a:solidFill>
                    <a:srgbClr val="ffffff"/>
                  </a:solidFill>
                </a:uFill>
                <a:latin typeface="Arial"/>
              </a:rPr>
              <a:t>s, </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co</a:t>
            </a:r>
            <a:r>
              <a:rPr b="0" lang="en-US" sz="2000" spc="-1" strike="noStrike">
                <a:solidFill>
                  <a:srgbClr val="000000"/>
                </a:solidFill>
                <a:uFill>
                  <a:solidFill>
                    <a:srgbClr val="ffffff"/>
                  </a:solidFill>
                </a:uFill>
                <a:latin typeface="Arial"/>
              </a:rPr>
              <a:t>nc</a:t>
            </a:r>
            <a:r>
              <a:rPr b="0" lang="en-US" sz="2000" spc="-1" strike="noStrike">
                <a:solidFill>
                  <a:srgbClr val="000000"/>
                </a:solidFill>
                <a:uFill>
                  <a:solidFill>
                    <a:srgbClr val="ffffff"/>
                  </a:solidFill>
                </a:uFill>
                <a:latin typeface="Arial"/>
              </a:rPr>
              <a:t>lu</a:t>
            </a:r>
            <a:r>
              <a:rPr b="0" lang="en-US" sz="2000" spc="-1" strike="noStrike">
                <a:solidFill>
                  <a:srgbClr val="000000"/>
                </a:solidFill>
                <a:uFill>
                  <a:solidFill>
                    <a:srgbClr val="ffffff"/>
                  </a:solidFill>
                </a:uFill>
                <a:latin typeface="Arial"/>
              </a:rPr>
              <a:t>de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at </a:t>
            </a:r>
            <a:r>
              <a:rPr b="0" lang="en-US" sz="2000" spc="-1" strike="noStrike">
                <a:solidFill>
                  <a:srgbClr val="000000"/>
                </a:solidFill>
                <a:uFill>
                  <a:solidFill>
                    <a:srgbClr val="ffffff"/>
                  </a:solidFill>
                </a:uFill>
                <a:latin typeface="Arial"/>
              </a:rPr>
              <a:t>th</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er</a:t>
            </a:r>
            <a:r>
              <a:rPr b="0" lang="en-US" sz="2000" spc="-1" strike="noStrike">
                <a:solidFill>
                  <a:srgbClr val="000000"/>
                </a:solidFill>
                <a:uFill>
                  <a:solidFill>
                    <a:srgbClr val="ffffff"/>
                  </a:solidFill>
                </a:uFill>
                <a:latin typeface="Arial"/>
              </a:rPr>
              <a:t>ro</a:t>
            </a:r>
            <a:r>
              <a:rPr b="0" lang="en-US" sz="2000" spc="-1" strike="noStrike">
                <a:solidFill>
                  <a:srgbClr val="000000"/>
                </a:solidFill>
                <a:uFill>
                  <a:solidFill>
                    <a:srgbClr val="ffffff"/>
                  </a:solidFill>
                </a:uFill>
                <a:latin typeface="Arial"/>
              </a:rPr>
              <a:t>rs </a:t>
            </a:r>
            <a:r>
              <a:rPr b="0" lang="en-US" sz="2000" spc="-1" strike="noStrike">
                <a:solidFill>
                  <a:srgbClr val="000000"/>
                </a:solidFill>
                <a:uFill>
                  <a:solidFill>
                    <a:srgbClr val="ffffff"/>
                  </a:solidFill>
                </a:uFill>
                <a:latin typeface="Arial"/>
              </a:rPr>
              <a:t>ar</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m</a:t>
            </a:r>
            <a:r>
              <a:rPr b="0" lang="en-US" sz="2000" spc="-1" strike="noStrike">
                <a:solidFill>
                  <a:srgbClr val="000000"/>
                </a:solidFill>
                <a:uFill>
                  <a:solidFill>
                    <a:srgbClr val="ffffff"/>
                  </a:solidFill>
                </a:uFill>
                <a:latin typeface="Arial"/>
              </a:rPr>
              <a:t>an</a:t>
            </a:r>
            <a:r>
              <a:rPr b="0" lang="en-US" sz="2000" spc="-1" strike="noStrike">
                <a:solidFill>
                  <a:srgbClr val="000000"/>
                </a:solidFill>
                <a:uFill>
                  <a:solidFill>
                    <a:srgbClr val="ffffff"/>
                  </a:solidFill>
                </a:uFill>
                <a:latin typeface="Arial"/>
              </a:rPr>
              <a:t>ife</a:t>
            </a:r>
            <a:r>
              <a:rPr b="0" lang="en-US" sz="2000" spc="-1" strike="noStrike">
                <a:solidFill>
                  <a:srgbClr val="000000"/>
                </a:solidFill>
                <a:uFill>
                  <a:solidFill>
                    <a:srgbClr val="ffffff"/>
                  </a:solidFill>
                </a:uFill>
                <a:latin typeface="Arial"/>
              </a:rPr>
              <a:t>st</a:t>
            </a:r>
            <a:r>
              <a:rPr b="0" lang="en-US" sz="2000" spc="-1" strike="noStrike">
                <a:solidFill>
                  <a:srgbClr val="000000"/>
                </a:solidFill>
                <a:uFill>
                  <a:solidFill>
                    <a:srgbClr val="ffffff"/>
                  </a:solidFill>
                </a:uFill>
                <a:latin typeface="Arial"/>
              </a:rPr>
              <a:t>ati</a:t>
            </a:r>
            <a:r>
              <a:rPr b="0" lang="en-US" sz="2000" spc="-1" strike="noStrike">
                <a:solidFill>
                  <a:srgbClr val="000000"/>
                </a:solidFill>
                <a:uFill>
                  <a:solidFill>
                    <a:srgbClr val="ffffff"/>
                  </a:solidFill>
                </a:uFill>
                <a:latin typeface="Arial"/>
              </a:rPr>
              <a:t>on</a:t>
            </a:r>
            <a:r>
              <a:rPr b="0" lang="en-US" sz="2000" spc="-1" strike="noStrike">
                <a:solidFill>
                  <a:srgbClr val="000000"/>
                </a:solidFill>
                <a:uFill>
                  <a:solidFill>
                    <a:srgbClr val="ffffff"/>
                  </a:solidFill>
                </a:uFill>
                <a:latin typeface="Arial"/>
              </a:rPr>
              <a:t>s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ch</a:t>
            </a:r>
            <a:r>
              <a:rPr b="0" lang="en-US" sz="2000" spc="-1" strike="noStrike">
                <a:solidFill>
                  <a:srgbClr val="000000"/>
                </a:solidFill>
                <a:uFill>
                  <a:solidFill>
                    <a:srgbClr val="ffffff"/>
                  </a:solidFill>
                </a:uFill>
                <a:latin typeface="Arial"/>
              </a:rPr>
              <a:t>ar</a:t>
            </a:r>
            <a:r>
              <a:rPr b="0" lang="en-US" sz="2000" spc="-1" strike="noStrike">
                <a:solidFill>
                  <a:srgbClr val="000000"/>
                </a:solidFill>
                <a:uFill>
                  <a:solidFill>
                    <a:srgbClr val="ffffff"/>
                  </a:solidFill>
                </a:uFill>
                <a:latin typeface="Arial"/>
              </a:rPr>
              <a:t>ge </a:t>
            </a:r>
            <a:r>
              <a:rPr b="0" lang="en-US" sz="2000" spc="-1" strike="noStrike">
                <a:solidFill>
                  <a:srgbClr val="000000"/>
                </a:solidFill>
                <a:uFill>
                  <a:solidFill>
                    <a:srgbClr val="ffffff"/>
                  </a:solidFill>
                </a:uFill>
                <a:latin typeface="Arial"/>
              </a:rPr>
              <a:t>lo</a:t>
            </a:r>
            <a:r>
              <a:rPr b="0" lang="en-US" sz="2000" spc="-1" strike="noStrike">
                <a:solidFill>
                  <a:srgbClr val="000000"/>
                </a:solidFill>
                <a:uFill>
                  <a:solidFill>
                    <a:srgbClr val="ffffff"/>
                  </a:solidFill>
                </a:uFill>
                <a:latin typeface="Arial"/>
              </a:rPr>
              <a:t>ss</a:t>
            </a:r>
            <a:r>
              <a:rPr b="0" lang="en-US" sz="20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p:txBody>
      </p:sp>
      <p:sp>
        <p:nvSpPr>
          <p:cNvPr id="58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23F24658-D55A-4AF5-900F-B945693ECEA8}"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In this figure, </a:t>
            </a:r>
            <a:r>
              <a:rPr b="0" lang="en-US" sz="2000" spc="-1" strike="noStrike">
                <a:solidFill>
                  <a:srgbClr val="000000"/>
                </a:solidFill>
                <a:uFill>
                  <a:solidFill>
                    <a:srgbClr val="ffffff"/>
                  </a:solidFill>
                </a:uFill>
                <a:latin typeface="Arial"/>
              </a:rPr>
              <a:t>the x-axis is </a:t>
            </a:r>
            <a:r>
              <a:rPr b="0" lang="en-US" sz="2000" spc="-1" strike="noStrike">
                <a:solidFill>
                  <a:srgbClr val="000000"/>
                </a:solidFill>
                <a:uFill>
                  <a:solidFill>
                    <a:srgbClr val="ffffff"/>
                  </a:solidFill>
                </a:uFill>
                <a:latin typeface="Arial"/>
              </a:rPr>
              <a:t>the row-</a:t>
            </a:r>
            <a:r>
              <a:rPr b="0" lang="en-US" sz="2000" spc="-1" strike="noStrike">
                <a:solidFill>
                  <a:srgbClr val="000000"/>
                </a:solidFill>
                <a:uFill>
                  <a:solidFill>
                    <a:srgbClr val="ffffff"/>
                  </a:solidFill>
                </a:uFill>
                <a:latin typeface="Arial"/>
              </a:rPr>
              <a:t>address </a:t>
            </a:r>
            <a:r>
              <a:rPr b="0" lang="en-US" sz="2000" spc="-1" strike="noStrike">
                <a:solidFill>
                  <a:srgbClr val="000000"/>
                </a:solidFill>
                <a:uFill>
                  <a:solidFill>
                    <a:srgbClr val="ffffff"/>
                  </a:solidFill>
                </a:uFill>
                <a:latin typeface="Arial"/>
              </a:rPr>
              <a:t>difference </a:t>
            </a:r>
            <a:r>
              <a:rPr b="0" lang="en-US" sz="2000" spc="-1" strike="noStrike">
                <a:solidFill>
                  <a:srgbClr val="000000"/>
                </a:solidFill>
                <a:uFill>
                  <a:solidFill>
                    <a:srgbClr val="ffffff"/>
                  </a:solidFill>
                </a:uFill>
                <a:latin typeface="Arial"/>
              </a:rPr>
              <a:t>between an </a:t>
            </a:r>
            <a:r>
              <a:rPr b="0" lang="en-US" sz="2000" spc="-1" strike="noStrike">
                <a:solidFill>
                  <a:srgbClr val="000000"/>
                </a:solidFill>
                <a:uFill>
                  <a:solidFill>
                    <a:srgbClr val="ffffff"/>
                  </a:solidFill>
                </a:uFill>
                <a:latin typeface="Arial"/>
              </a:rPr>
              <a:t>aggressor </a:t>
            </a:r>
            <a:r>
              <a:rPr b="0" lang="en-US" sz="2000" spc="-1" strike="noStrike">
                <a:solidFill>
                  <a:srgbClr val="000000"/>
                </a:solidFill>
                <a:uFill>
                  <a:solidFill>
                    <a:srgbClr val="ffffff"/>
                  </a:solidFill>
                </a:uFill>
                <a:latin typeface="Arial"/>
              </a:rPr>
              <a:t>and its </a:t>
            </a:r>
            <a:r>
              <a:rPr b="0" lang="en-US" sz="2000" spc="-1" strike="noStrike">
                <a:solidFill>
                  <a:srgbClr val="000000"/>
                </a:solidFill>
                <a:uFill>
                  <a:solidFill>
                    <a:srgbClr val="ffffff"/>
                  </a:solidFill>
                </a:uFill>
                <a:latin typeface="Arial"/>
              </a:rPr>
              <a:t>victims. And </a:t>
            </a:r>
            <a:r>
              <a:rPr b="0" lang="en-US" sz="2000" spc="-1" strike="noStrike">
                <a:solidFill>
                  <a:srgbClr val="000000"/>
                </a:solidFill>
                <a:uFill>
                  <a:solidFill>
                    <a:srgbClr val="ffffff"/>
                  </a:solidFill>
                </a:uFill>
                <a:latin typeface="Arial"/>
              </a:rPr>
              <a:t>the y-axis is </a:t>
            </a:r>
            <a:r>
              <a:rPr b="0" lang="en-US" sz="2000" spc="-1" strike="noStrike">
                <a:solidFill>
                  <a:srgbClr val="000000"/>
                </a:solidFill>
                <a:uFill>
                  <a:solidFill>
                    <a:srgbClr val="ffffff"/>
                  </a:solidFill>
                </a:uFill>
                <a:latin typeface="Arial"/>
              </a:rPr>
              <a:t>the number </a:t>
            </a:r>
            <a:r>
              <a:rPr b="0" lang="en-US" sz="2000" spc="-1" strike="noStrike">
                <a:solidFill>
                  <a:srgbClr val="000000"/>
                </a:solidFill>
                <a:uFill>
                  <a:solidFill>
                    <a:srgbClr val="ffffff"/>
                  </a:solidFill>
                </a:uFill>
                <a:latin typeface="Arial"/>
              </a:rPr>
              <a:t>of victim-</a:t>
            </a:r>
            <a:r>
              <a:rPr b="0" lang="en-US" sz="2000" spc="-1" strike="noStrike">
                <a:solidFill>
                  <a:srgbClr val="000000"/>
                </a:solidFill>
                <a:uFill>
                  <a:solidFill>
                    <a:srgbClr val="ffffff"/>
                  </a:solidFill>
                </a:uFill>
                <a:latin typeface="Arial"/>
              </a:rPr>
              <a:t>aggressor </a:t>
            </a:r>
            <a:r>
              <a:rPr b="0" lang="en-US" sz="2000" spc="-1" strike="noStrike">
                <a:solidFill>
                  <a:srgbClr val="000000"/>
                </a:solidFill>
                <a:uFill>
                  <a:solidFill>
                    <a:srgbClr val="ffffff"/>
                  </a:solidFill>
                </a:uFill>
                <a:latin typeface="Arial"/>
              </a:rPr>
              <a:t>pairs that </a:t>
            </a:r>
            <a:r>
              <a:rPr b="0" lang="en-US" sz="2000" spc="-1" strike="noStrike">
                <a:solidFill>
                  <a:srgbClr val="000000"/>
                </a:solidFill>
                <a:uFill>
                  <a:solidFill>
                    <a:srgbClr val="ffffff"/>
                  </a:solidFill>
                </a:uFill>
                <a:latin typeface="Arial"/>
              </a:rPr>
              <a:t>correspond </a:t>
            </a:r>
            <a:r>
              <a:rPr b="0" lang="en-US" sz="2000" spc="-1" strike="noStrike">
                <a:solidFill>
                  <a:srgbClr val="000000"/>
                </a:solidFill>
                <a:uFill>
                  <a:solidFill>
                    <a:srgbClr val="ffffff"/>
                  </a:solidFill>
                </a:uFill>
                <a:latin typeface="Arial"/>
              </a:rPr>
              <a:t>to the row-</a:t>
            </a:r>
            <a:r>
              <a:rPr b="0" lang="en-US" sz="2000" spc="-1" strike="noStrike">
                <a:solidFill>
                  <a:srgbClr val="000000"/>
                </a:solidFill>
                <a:uFill>
                  <a:solidFill>
                    <a:srgbClr val="ffffff"/>
                  </a:solidFill>
                </a:uFill>
                <a:latin typeface="Arial"/>
              </a:rPr>
              <a:t>address </a:t>
            </a:r>
            <a:r>
              <a:rPr b="0" lang="en-US" sz="2000" spc="-1" strike="noStrike">
                <a:solidFill>
                  <a:srgbClr val="000000"/>
                </a:solidFill>
                <a:uFill>
                  <a:solidFill>
                    <a:srgbClr val="ffffff"/>
                  </a:solidFill>
                </a:uFill>
                <a:latin typeface="Arial"/>
              </a:rPr>
              <a:t>difference. </a:t>
            </a:r>
            <a:r>
              <a:rPr b="0" lang="en-US" sz="2000" spc="-1" strike="noStrike">
                <a:solidFill>
                  <a:srgbClr val="000000"/>
                </a:solidFill>
                <a:uFill>
                  <a:solidFill>
                    <a:srgbClr val="ffffff"/>
                  </a:solidFill>
                </a:uFill>
                <a:latin typeface="Arial"/>
              </a:rPr>
              <a:t>For all three </a:t>
            </a:r>
            <a:r>
              <a:rPr b="0" lang="en-US" sz="2000" spc="-1" strike="noStrike">
                <a:solidFill>
                  <a:srgbClr val="000000"/>
                </a:solidFill>
                <a:uFill>
                  <a:solidFill>
                    <a:srgbClr val="ffffff"/>
                  </a:solidFill>
                </a:uFill>
                <a:latin typeface="Arial"/>
              </a:rPr>
              <a:t>modules, </a:t>
            </a:r>
            <a:r>
              <a:rPr b="0" lang="en-US" sz="2000" spc="-1" strike="noStrike">
                <a:solidFill>
                  <a:srgbClr val="000000"/>
                </a:solidFill>
                <a:uFill>
                  <a:solidFill>
                    <a:srgbClr val="ffffff"/>
                  </a:solidFill>
                </a:uFill>
                <a:latin typeface="Arial"/>
              </a:rPr>
              <a:t>we see </a:t>
            </a:r>
            <a:r>
              <a:rPr b="0" lang="en-US" sz="2000" spc="-1" strike="noStrike">
                <a:solidFill>
                  <a:srgbClr val="000000"/>
                </a:solidFill>
                <a:uFill>
                  <a:solidFill>
                    <a:srgbClr val="ffffff"/>
                  </a:solidFill>
                </a:uFill>
                <a:latin typeface="Arial"/>
              </a:rPr>
              <a:t>strong </a:t>
            </a:r>
            <a:r>
              <a:rPr b="0" lang="en-US" sz="2000" spc="-1" strike="noStrike">
                <a:solidFill>
                  <a:srgbClr val="000000"/>
                </a:solidFill>
                <a:uFill>
                  <a:solidFill>
                    <a:srgbClr val="ffffff"/>
                  </a:solidFill>
                </a:uFill>
                <a:latin typeface="Arial"/>
              </a:rPr>
              <a:t>peaks at </a:t>
            </a:r>
            <a:r>
              <a:rPr b="0" lang="en-US" sz="2000" spc="-1" strike="noStrike">
                <a:solidFill>
                  <a:srgbClr val="000000"/>
                </a:solidFill>
                <a:uFill>
                  <a:solidFill>
                    <a:srgbClr val="ffffff"/>
                  </a:solidFill>
                </a:uFill>
                <a:latin typeface="Arial"/>
              </a:rPr>
              <a:t>plus/minus </a:t>
            </a:r>
            <a:r>
              <a:rPr b="0" lang="en-US" sz="2000" spc="-1" strike="noStrike">
                <a:solidFill>
                  <a:srgbClr val="000000"/>
                </a:solidFill>
                <a:uFill>
                  <a:solidFill>
                    <a:srgbClr val="ffffff"/>
                  </a:solidFill>
                </a:uFill>
                <a:latin typeface="Arial"/>
              </a:rPr>
              <a:t>1. This </a:t>
            </a:r>
            <a:r>
              <a:rPr b="0" lang="en-US" sz="2000" spc="-1" strike="noStrike">
                <a:solidFill>
                  <a:srgbClr val="000000"/>
                </a:solidFill>
                <a:uFill>
                  <a:solidFill>
                    <a:srgbClr val="ffffff"/>
                  </a:solidFill>
                </a:uFill>
                <a:latin typeface="Arial"/>
              </a:rPr>
              <a:t>implies that </a:t>
            </a:r>
            <a:r>
              <a:rPr b="0" lang="en-US" sz="2000" spc="-1" strike="noStrike">
                <a:solidFill>
                  <a:srgbClr val="000000"/>
                </a:solidFill>
                <a:uFill>
                  <a:solidFill>
                    <a:srgbClr val="ffffff"/>
                  </a:solidFill>
                </a:uFill>
                <a:latin typeface="Arial"/>
              </a:rPr>
              <a:t>aggressors </a:t>
            </a:r>
            <a:r>
              <a:rPr b="0" lang="en-US" sz="2000" spc="-1" strike="noStrike">
                <a:solidFill>
                  <a:srgbClr val="000000"/>
                </a:solidFill>
                <a:uFill>
                  <a:solidFill>
                    <a:srgbClr val="ffffff"/>
                  </a:solidFill>
                </a:uFill>
                <a:latin typeface="Arial"/>
              </a:rPr>
              <a:t>and victims </a:t>
            </a:r>
            <a:r>
              <a:rPr b="0" lang="en-US" sz="2000" spc="-1" strike="noStrike">
                <a:solidFill>
                  <a:srgbClr val="000000"/>
                </a:solidFill>
                <a:uFill>
                  <a:solidFill>
                    <a:srgbClr val="ffffff"/>
                  </a:solidFill>
                </a:uFill>
                <a:latin typeface="Arial"/>
              </a:rPr>
              <a:t>have </a:t>
            </a:r>
            <a:r>
              <a:rPr b="0" lang="en-US" sz="2000" spc="-1" strike="noStrike">
                <a:solidFill>
                  <a:srgbClr val="000000"/>
                </a:solidFill>
                <a:uFill>
                  <a:solidFill>
                    <a:srgbClr val="ffffff"/>
                  </a:solidFill>
                </a:uFill>
                <a:latin typeface="Arial"/>
              </a:rPr>
              <a:t>consecutive </a:t>
            </a:r>
            <a:r>
              <a:rPr b="0" lang="en-US" sz="2000" spc="-1" strike="noStrike">
                <a:solidFill>
                  <a:srgbClr val="000000"/>
                </a:solidFill>
                <a:uFill>
                  <a:solidFill>
                    <a:srgbClr val="ffffff"/>
                  </a:solidFill>
                </a:uFill>
                <a:latin typeface="Arial"/>
              </a:rPr>
              <a:t>row-</a:t>
            </a:r>
            <a:r>
              <a:rPr b="0" lang="en-US" sz="2000" spc="-1" strike="noStrike">
                <a:solidFill>
                  <a:srgbClr val="000000"/>
                </a:solidFill>
                <a:uFill>
                  <a:solidFill>
                    <a:srgbClr val="ffffff"/>
                  </a:solidFill>
                </a:uFill>
                <a:latin typeface="Arial"/>
              </a:rPr>
              <a:t>addresses, </a:t>
            </a:r>
            <a:r>
              <a:rPr b="0" lang="en-US" sz="2000" spc="-1" strike="noStrike">
                <a:solidFill>
                  <a:srgbClr val="000000"/>
                </a:solidFill>
                <a:uFill>
                  <a:solidFill>
                    <a:srgbClr val="ffffff"/>
                  </a:solidFill>
                </a:uFill>
                <a:latin typeface="Arial"/>
              </a:rPr>
              <a:t>in other </a:t>
            </a:r>
            <a:r>
              <a:rPr b="0" lang="en-US" sz="2000" spc="-1" strike="noStrike">
                <a:solidFill>
                  <a:srgbClr val="000000"/>
                </a:solidFill>
                <a:uFill>
                  <a:solidFill>
                    <a:srgbClr val="ffffff"/>
                  </a:solidFill>
                </a:uFill>
                <a:latin typeface="Arial"/>
              </a:rPr>
              <a:t>words, they </a:t>
            </a:r>
            <a:r>
              <a:rPr b="0" lang="en-US" sz="2000" spc="-1" strike="noStrike">
                <a:solidFill>
                  <a:srgbClr val="000000"/>
                </a:solidFill>
                <a:uFill>
                  <a:solidFill>
                    <a:srgbClr val="ffffff"/>
                  </a:solidFill>
                </a:uFill>
                <a:latin typeface="Arial"/>
              </a:rPr>
              <a:t>are </a:t>
            </a:r>
            <a:r>
              <a:rPr b="0" lang="en-US" sz="2000" spc="-1" strike="noStrike">
                <a:solidFill>
                  <a:srgbClr val="000000"/>
                </a:solidFill>
                <a:uFill>
                  <a:solidFill>
                    <a:srgbClr val="ffffff"/>
                  </a:solidFill>
                </a:uFill>
                <a:latin typeface="Arial"/>
              </a:rPr>
              <a:t>adjacent.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However, the </a:t>
            </a:r>
            <a:r>
              <a:rPr b="0" lang="en-US" sz="2000" spc="-1" strike="noStrike">
                <a:solidFill>
                  <a:srgbClr val="000000"/>
                </a:solidFill>
                <a:uFill>
                  <a:solidFill>
                    <a:srgbClr val="ffffff"/>
                  </a:solidFill>
                </a:uFill>
                <a:latin typeface="Arial"/>
              </a:rPr>
              <a:t>figure also </a:t>
            </a:r>
            <a:r>
              <a:rPr b="0" lang="en-US" sz="2000" spc="-1" strike="noStrike">
                <a:solidFill>
                  <a:srgbClr val="000000"/>
                </a:solidFill>
                <a:uFill>
                  <a:solidFill>
                    <a:srgbClr val="ffffff"/>
                  </a:solidFill>
                </a:uFill>
                <a:latin typeface="Arial"/>
              </a:rPr>
              <a:t>shows </a:t>
            </a:r>
            <a:r>
              <a:rPr b="0" lang="en-US" sz="2000" spc="-1" strike="noStrike">
                <a:solidFill>
                  <a:srgbClr val="000000"/>
                </a:solidFill>
                <a:uFill>
                  <a:solidFill>
                    <a:srgbClr val="ffffff"/>
                  </a:solidFill>
                </a:uFill>
                <a:latin typeface="Arial"/>
              </a:rPr>
              <a:t>some </a:t>
            </a:r>
            <a:r>
              <a:rPr b="0" lang="en-US" sz="2000" spc="-1" strike="noStrike">
                <a:solidFill>
                  <a:srgbClr val="000000"/>
                </a:solidFill>
                <a:uFill>
                  <a:solidFill>
                    <a:srgbClr val="ffffff"/>
                  </a:solidFill>
                </a:uFill>
                <a:latin typeface="Arial"/>
              </a:rPr>
              <a:t>victims that </a:t>
            </a:r>
            <a:r>
              <a:rPr b="0" lang="en-US" sz="2000" spc="-1" strike="noStrike">
                <a:solidFill>
                  <a:srgbClr val="000000"/>
                </a:solidFill>
                <a:uFill>
                  <a:solidFill>
                    <a:srgbClr val="ffffff"/>
                  </a:solidFill>
                </a:uFill>
                <a:latin typeface="Arial"/>
              </a:rPr>
              <a:t>are not </a:t>
            </a:r>
            <a:r>
              <a:rPr b="0" lang="en-US" sz="2000" spc="-1" strike="noStrike">
                <a:solidFill>
                  <a:srgbClr val="000000"/>
                </a:solidFill>
                <a:uFill>
                  <a:solidFill>
                    <a:srgbClr val="ffffff"/>
                  </a:solidFill>
                </a:uFill>
                <a:latin typeface="Arial"/>
              </a:rPr>
              <a:t>adjacent to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aggressor. </a:t>
            </a:r>
            <a:r>
              <a:rPr b="0" lang="en-US" sz="2000" spc="-1" strike="noStrike">
                <a:solidFill>
                  <a:srgbClr val="000000"/>
                </a:solidFill>
                <a:uFill>
                  <a:solidFill>
                    <a:srgbClr val="ffffff"/>
                  </a:solidFill>
                </a:uFill>
                <a:latin typeface="Arial"/>
              </a:rPr>
              <a:t>We believe </a:t>
            </a:r>
            <a:r>
              <a:rPr b="0" lang="en-US" sz="2000" spc="-1" strike="noStrike">
                <a:solidFill>
                  <a:srgbClr val="000000"/>
                </a:solidFill>
                <a:uFill>
                  <a:solidFill>
                    <a:srgbClr val="ffffff"/>
                  </a:solidFill>
                </a:uFill>
                <a:latin typeface="Arial"/>
              </a:rPr>
              <a:t>this could </a:t>
            </a:r>
            <a:r>
              <a:rPr b="0" lang="en-US" sz="2000" spc="-1" strike="noStrike">
                <a:solidFill>
                  <a:srgbClr val="000000"/>
                </a:solidFill>
                <a:uFill>
                  <a:solidFill>
                    <a:srgbClr val="ffffff"/>
                  </a:solidFill>
                </a:uFill>
                <a:latin typeface="Arial"/>
              </a:rPr>
              <a:t>be caused </a:t>
            </a:r>
            <a:r>
              <a:rPr b="0" lang="en-US" sz="2000" spc="-1" strike="noStrike">
                <a:solidFill>
                  <a:srgbClr val="000000"/>
                </a:solidFill>
                <a:uFill>
                  <a:solidFill>
                    <a:srgbClr val="ffffff"/>
                  </a:solidFill>
                </a:uFill>
                <a:latin typeface="Arial"/>
              </a:rPr>
              <a:t>by two </a:t>
            </a:r>
            <a:r>
              <a:rPr b="0" lang="en-US" sz="2000" spc="-1" strike="noStrike">
                <a:solidFill>
                  <a:srgbClr val="000000"/>
                </a:solidFill>
                <a:uFill>
                  <a:solidFill>
                    <a:srgbClr val="ffffff"/>
                  </a:solidFill>
                </a:uFill>
                <a:latin typeface="Arial"/>
              </a:rPr>
              <a:t>reasons. </a:t>
            </a:r>
            <a:r>
              <a:rPr b="0" lang="en-US" sz="2000" spc="-1" strike="noStrike">
                <a:solidFill>
                  <a:srgbClr val="000000"/>
                </a:solidFill>
                <a:uFill>
                  <a:solidFill>
                    <a:srgbClr val="ffffff"/>
                  </a:solidFill>
                </a:uFill>
                <a:latin typeface="Arial"/>
              </a:rPr>
              <a:t>First, </a:t>
            </a:r>
            <a:r>
              <a:rPr b="0" lang="en-US" sz="2000" spc="-1" strike="noStrike">
                <a:solidFill>
                  <a:srgbClr val="000000"/>
                </a:solidFill>
                <a:uFill>
                  <a:solidFill>
                    <a:srgbClr val="ffffff"/>
                  </a:solidFill>
                </a:uFill>
                <a:latin typeface="Arial"/>
              </a:rPr>
              <a:t>depending </a:t>
            </a:r>
            <a:r>
              <a:rPr b="0" lang="en-US" sz="2000" spc="-1" strike="noStrike">
                <a:solidFill>
                  <a:srgbClr val="000000"/>
                </a:solidFill>
                <a:uFill>
                  <a:solidFill>
                    <a:srgbClr val="ffffff"/>
                  </a:solidFill>
                </a:uFill>
                <a:latin typeface="Arial"/>
              </a:rPr>
              <a:t>on the </a:t>
            </a:r>
            <a:r>
              <a:rPr b="0" lang="en-US" sz="2000" spc="-1" strike="noStrike">
                <a:solidFill>
                  <a:srgbClr val="000000"/>
                </a:solidFill>
                <a:uFill>
                  <a:solidFill>
                    <a:srgbClr val="ffffff"/>
                  </a:solidFill>
                </a:uFill>
                <a:latin typeface="Arial"/>
              </a:rPr>
              <a:t>mapping, </a:t>
            </a:r>
            <a:r>
              <a:rPr b="0" lang="en-US" sz="2000" spc="-1" strike="noStrike">
                <a:solidFill>
                  <a:srgbClr val="000000"/>
                </a:solidFill>
                <a:uFill>
                  <a:solidFill>
                    <a:srgbClr val="ffffff"/>
                  </a:solidFill>
                </a:uFill>
                <a:latin typeface="Arial"/>
              </a:rPr>
              <a:t>two rows </a:t>
            </a:r>
            <a:r>
              <a:rPr b="0" lang="en-US" sz="2000" spc="-1" strike="noStrike">
                <a:solidFill>
                  <a:srgbClr val="000000"/>
                </a:solidFill>
                <a:uFill>
                  <a:solidFill>
                    <a:srgbClr val="ffffff"/>
                  </a:solidFill>
                </a:uFill>
                <a:latin typeface="Arial"/>
              </a:rPr>
              <a:t>that are </a:t>
            </a:r>
            <a:r>
              <a:rPr b="0" lang="en-US" sz="2000" spc="-1" strike="noStrike">
                <a:solidFill>
                  <a:srgbClr val="000000"/>
                </a:solidFill>
                <a:uFill>
                  <a:solidFill>
                    <a:srgbClr val="ffffff"/>
                  </a:solidFill>
                </a:uFill>
                <a:latin typeface="Arial"/>
              </a:rPr>
              <a:t>physically </a:t>
            </a:r>
            <a:r>
              <a:rPr b="0" lang="en-US" sz="2000" spc="-1" strike="noStrike">
                <a:solidFill>
                  <a:srgbClr val="000000"/>
                </a:solidFill>
                <a:uFill>
                  <a:solidFill>
                    <a:srgbClr val="ffffff"/>
                  </a:solidFill>
                </a:uFill>
                <a:latin typeface="Arial"/>
              </a:rPr>
              <a:t>adjacent </a:t>
            </a:r>
            <a:r>
              <a:rPr b="0" lang="en-US" sz="2000" spc="-1" strike="noStrike">
                <a:solidFill>
                  <a:srgbClr val="000000"/>
                </a:solidFill>
                <a:uFill>
                  <a:solidFill>
                    <a:srgbClr val="ffffff"/>
                  </a:solidFill>
                </a:uFill>
                <a:latin typeface="Arial"/>
              </a:rPr>
              <a:t>within the </a:t>
            </a:r>
            <a:r>
              <a:rPr b="0" lang="en-US" sz="2000" spc="-1" strike="noStrike">
                <a:solidFill>
                  <a:srgbClr val="000000"/>
                </a:solidFill>
                <a:uFill>
                  <a:solidFill>
                    <a:srgbClr val="ffffff"/>
                  </a:solidFill>
                </a:uFill>
                <a:latin typeface="Arial"/>
              </a:rPr>
              <a:t>DRAM chip </a:t>
            </a:r>
            <a:r>
              <a:rPr b="0" lang="en-US" sz="2000" spc="-1" strike="noStrike">
                <a:solidFill>
                  <a:srgbClr val="000000"/>
                </a:solidFill>
                <a:uFill>
                  <a:solidFill>
                    <a:srgbClr val="ffffff"/>
                  </a:solidFill>
                </a:uFill>
                <a:latin typeface="Arial"/>
              </a:rPr>
              <a:t>may not </a:t>
            </a:r>
            <a:r>
              <a:rPr b="0" lang="en-US" sz="2000" spc="-1" strike="noStrike">
                <a:solidFill>
                  <a:srgbClr val="000000"/>
                </a:solidFill>
                <a:uFill>
                  <a:solidFill>
                    <a:srgbClr val="ffffff"/>
                  </a:solidFill>
                </a:uFill>
                <a:latin typeface="Arial"/>
              </a:rPr>
              <a:t>have </a:t>
            </a:r>
            <a:r>
              <a:rPr b="0" lang="en-US" sz="2000" spc="-1" strike="noStrike">
                <a:solidFill>
                  <a:srgbClr val="000000"/>
                </a:solidFill>
                <a:uFill>
                  <a:solidFill>
                    <a:srgbClr val="ffffff"/>
                  </a:solidFill>
                </a:uFill>
                <a:latin typeface="Arial"/>
              </a:rPr>
              <a:t>consecutive </a:t>
            </a:r>
            <a:r>
              <a:rPr b="0" lang="en-US" sz="2000" spc="-1" strike="noStrike">
                <a:solidFill>
                  <a:srgbClr val="000000"/>
                </a:solidFill>
                <a:uFill>
                  <a:solidFill>
                    <a:srgbClr val="ffffff"/>
                  </a:solidFill>
                </a:uFill>
                <a:latin typeface="Arial"/>
              </a:rPr>
              <a:t>row-</a:t>
            </a:r>
            <a:r>
              <a:rPr b="0" lang="en-US" sz="2000" spc="-1" strike="noStrike">
                <a:solidFill>
                  <a:srgbClr val="000000"/>
                </a:solidFill>
                <a:uFill>
                  <a:solidFill>
                    <a:srgbClr val="ffffff"/>
                  </a:solidFill>
                </a:uFill>
                <a:latin typeface="Arial"/>
              </a:rPr>
              <a:t>addresses. </a:t>
            </a:r>
            <a:r>
              <a:rPr b="0" lang="en-US" sz="2000" spc="-1" strike="noStrike">
                <a:solidFill>
                  <a:srgbClr val="000000"/>
                </a:solidFill>
                <a:uFill>
                  <a:solidFill>
                    <a:srgbClr val="ffffff"/>
                  </a:solidFill>
                </a:uFill>
                <a:latin typeface="Arial"/>
              </a:rPr>
              <a:t>Second, </a:t>
            </a:r>
            <a:r>
              <a:rPr b="0" lang="en-US" sz="2000" spc="-1" strike="noStrike">
                <a:solidFill>
                  <a:srgbClr val="000000"/>
                </a:solidFill>
                <a:uFill>
                  <a:solidFill>
                    <a:srgbClr val="ffffff"/>
                  </a:solidFill>
                </a:uFill>
                <a:latin typeface="Arial"/>
              </a:rPr>
              <a:t>fault rows </a:t>
            </a:r>
            <a:r>
              <a:rPr b="0" lang="en-US" sz="2000" spc="-1" strike="noStrike">
                <a:solidFill>
                  <a:srgbClr val="000000"/>
                </a:solidFill>
                <a:uFill>
                  <a:solidFill>
                    <a:srgbClr val="ffffff"/>
                  </a:solidFill>
                </a:uFill>
                <a:latin typeface="Arial"/>
              </a:rPr>
              <a:t>are often re-</a:t>
            </a:r>
            <a:r>
              <a:rPr b="0" lang="en-US" sz="2000" spc="-1" strike="noStrike">
                <a:solidFill>
                  <a:srgbClr val="000000"/>
                </a:solidFill>
                <a:uFill>
                  <a:solidFill>
                    <a:srgbClr val="ffffff"/>
                  </a:solidFill>
                </a:uFill>
                <a:latin typeface="Arial"/>
              </a:rPr>
              <a:t>mapped to </a:t>
            </a:r>
            <a:r>
              <a:rPr b="0" lang="en-US" sz="2000" spc="-1" strike="noStrike">
                <a:solidFill>
                  <a:srgbClr val="000000"/>
                </a:solidFill>
                <a:uFill>
                  <a:solidFill>
                    <a:srgbClr val="ffffff"/>
                  </a:solidFill>
                </a:uFill>
                <a:latin typeface="Arial"/>
              </a:rPr>
              <a:t>spare rows </a:t>
            </a:r>
            <a:r>
              <a:rPr b="0" lang="en-US" sz="2000" spc="-1" strike="noStrike">
                <a:solidFill>
                  <a:srgbClr val="000000"/>
                </a:solidFill>
                <a:uFill>
                  <a:solidFill>
                    <a:srgbClr val="ffffff"/>
                  </a:solidFill>
                </a:uFill>
                <a:latin typeface="Arial"/>
              </a:rPr>
              <a:t>that may </a:t>
            </a:r>
            <a:r>
              <a:rPr b="0" lang="en-US" sz="2000" spc="-1" strike="noStrike">
                <a:solidFill>
                  <a:srgbClr val="000000"/>
                </a:solidFill>
                <a:uFill>
                  <a:solidFill>
                    <a:srgbClr val="ffffff"/>
                  </a:solidFill>
                </a:uFill>
                <a:latin typeface="Arial"/>
              </a:rPr>
              <a:t>reside on a </a:t>
            </a:r>
            <a:r>
              <a:rPr b="0" lang="en-US" sz="2000" spc="-1" strike="noStrike">
                <a:solidFill>
                  <a:srgbClr val="000000"/>
                </a:solidFill>
                <a:uFill>
                  <a:solidFill>
                    <a:srgbClr val="ffffff"/>
                  </a:solidFill>
                </a:uFill>
                <a:latin typeface="Arial"/>
              </a:rPr>
              <a:t>different </a:t>
            </a:r>
            <a:r>
              <a:rPr b="0" lang="en-US" sz="2000" spc="-1" strike="noStrike">
                <a:solidFill>
                  <a:srgbClr val="000000"/>
                </a:solidFill>
                <a:uFill>
                  <a:solidFill>
                    <a:srgbClr val="ffffff"/>
                  </a:solidFill>
                </a:uFill>
                <a:latin typeface="Arial"/>
              </a:rPr>
              <a:t>portion of </a:t>
            </a:r>
            <a:r>
              <a:rPr b="0" lang="en-US" sz="2000" spc="-1" strike="noStrike">
                <a:solidFill>
                  <a:srgbClr val="000000"/>
                </a:solidFill>
                <a:uFill>
                  <a:solidFill>
                    <a:srgbClr val="ffffff"/>
                  </a:solidFill>
                </a:uFill>
                <a:latin typeface="Arial"/>
              </a:rPr>
              <a:t>the DRAM </a:t>
            </a:r>
            <a:r>
              <a:rPr b="0" lang="en-US" sz="2000" spc="-1" strike="noStrike">
                <a:solidFill>
                  <a:srgbClr val="000000"/>
                </a:solidFill>
                <a:uFill>
                  <a:solidFill>
                    <a:srgbClr val="ffffff"/>
                  </a:solidFill>
                </a:uFill>
                <a:latin typeface="Arial"/>
              </a:rPr>
              <a:t>chip.</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Nevertheless, </a:t>
            </a:r>
            <a:r>
              <a:rPr b="0" lang="en-US" sz="2000" spc="-1" strike="noStrike">
                <a:solidFill>
                  <a:srgbClr val="000000"/>
                </a:solidFill>
                <a:uFill>
                  <a:solidFill>
                    <a:srgbClr val="ffffff"/>
                  </a:solidFill>
                </a:uFill>
                <a:latin typeface="Arial"/>
              </a:rPr>
              <a:t>we </a:t>
            </a:r>
            <a:r>
              <a:rPr b="0" lang="en-US" sz="2000" spc="-1" strike="noStrike">
                <a:solidFill>
                  <a:srgbClr val="000000"/>
                </a:solidFill>
                <a:uFill>
                  <a:solidFill>
                    <a:srgbClr val="ffffff"/>
                  </a:solidFill>
                </a:uFill>
                <a:latin typeface="Arial"/>
              </a:rPr>
              <a:t>conclude </a:t>
            </a:r>
            <a:r>
              <a:rPr b="0" lang="en-US" sz="2000" spc="-1" strike="noStrike">
                <a:solidFill>
                  <a:srgbClr val="000000"/>
                </a:solidFill>
                <a:uFill>
                  <a:solidFill>
                    <a:srgbClr val="ffffff"/>
                  </a:solidFill>
                </a:uFill>
                <a:latin typeface="Arial"/>
              </a:rPr>
              <a:t>that the </a:t>
            </a:r>
            <a:r>
              <a:rPr b="0" lang="en-US" sz="2000" spc="-1" strike="noStrike">
                <a:solidFill>
                  <a:srgbClr val="000000"/>
                </a:solidFill>
                <a:uFill>
                  <a:solidFill>
                    <a:srgbClr val="ffffff"/>
                  </a:solidFill>
                </a:uFill>
                <a:latin typeface="Arial"/>
              </a:rPr>
              <a:t>vast </a:t>
            </a:r>
            <a:r>
              <a:rPr b="0" lang="en-US" sz="2000" spc="-1" strike="noStrike">
                <a:solidFill>
                  <a:srgbClr val="000000"/>
                </a:solidFill>
                <a:uFill>
                  <a:solidFill>
                    <a:srgbClr val="ffffff"/>
                  </a:solidFill>
                </a:uFill>
                <a:latin typeface="Arial"/>
              </a:rPr>
              <a:t>majority of </a:t>
            </a:r>
            <a:r>
              <a:rPr b="0" lang="en-US" sz="2000" spc="-1" strike="noStrike">
                <a:solidFill>
                  <a:srgbClr val="000000"/>
                </a:solidFill>
                <a:uFill>
                  <a:solidFill>
                    <a:srgbClr val="ffffff"/>
                  </a:solidFill>
                </a:uFill>
                <a:latin typeface="Arial"/>
              </a:rPr>
              <a:t>aggressors </a:t>
            </a:r>
            <a:r>
              <a:rPr b="0" lang="en-US" sz="2000" spc="-1" strike="noStrike">
                <a:solidFill>
                  <a:srgbClr val="000000"/>
                </a:solidFill>
                <a:uFill>
                  <a:solidFill>
                    <a:srgbClr val="ffffff"/>
                  </a:solidFill>
                </a:uFill>
                <a:latin typeface="Arial"/>
              </a:rPr>
              <a:t>&amp; victims </a:t>
            </a:r>
            <a:r>
              <a:rPr b="0" lang="en-US" sz="2000" spc="-1" strike="noStrike">
                <a:solidFill>
                  <a:srgbClr val="000000"/>
                </a:solidFill>
                <a:uFill>
                  <a:solidFill>
                    <a:srgbClr val="ffffff"/>
                  </a:solidFill>
                </a:uFill>
                <a:latin typeface="Arial"/>
              </a:rPr>
              <a:t>are </a:t>
            </a:r>
            <a:r>
              <a:rPr b="0" lang="en-US" sz="2000" spc="-1" strike="noStrike">
                <a:solidFill>
                  <a:srgbClr val="000000"/>
                </a:solidFill>
                <a:uFill>
                  <a:solidFill>
                    <a:srgbClr val="ffffff"/>
                  </a:solidFill>
                </a:uFill>
                <a:latin typeface="Arial"/>
              </a:rPr>
              <a:t>adjacent.</a:t>
            </a:r>
            <a:endParaRPr b="0" lang="en-US" sz="2000" spc="-1" strike="noStrike">
              <a:solidFill>
                <a:srgbClr val="000000"/>
              </a:solidFill>
              <a:uFill>
                <a:solidFill>
                  <a:srgbClr val="ffffff"/>
                </a:solidFill>
              </a:uFill>
              <a:latin typeface="Arial"/>
            </a:endParaRPr>
          </a:p>
        </p:txBody>
      </p:sp>
      <p:sp>
        <p:nvSpPr>
          <p:cNvPr id="58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A47179FC-BD2F-457E-8DEB-FE0B8C745991}"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let’s take a look at the sensitivity of the errors to different test parameters. For each module, we tested their rows one-by-one. And for each row, we first initialize the module with a data-pattern. Then, we opened and closed the row repeatedly, while also refreshing the module periodically. In the end, we read out the module to find the errors.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In this context, there are three different test parameters. First, the access-interval determines how quickly the row is opened and closed. Second, the refresh-interval determines how long the access-pattern is sustained for. Third, the data-pattern determines the initial state of the module.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Now let’s take a look at the effect of varying the first test parameter: the access-interval.</a:t>
            </a:r>
            <a:endParaRPr b="0" lang="en-US" sz="2000" spc="-1" strike="noStrike">
              <a:solidFill>
                <a:srgbClr val="000000"/>
              </a:solidFill>
              <a:uFill>
                <a:solidFill>
                  <a:srgbClr val="ffffff"/>
                </a:solidFill>
              </a:uFill>
              <a:latin typeface="Arial"/>
            </a:endParaRPr>
          </a:p>
        </p:txBody>
      </p:sp>
      <p:sp>
        <p:nvSpPr>
          <p:cNvPr id="58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902996C7-6887-427F-B17D-0310D8A22A34}"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In this figure, the x-axis is the interval at which we access the aggressor. And </a:t>
            </a:r>
            <a:r>
              <a:rPr b="0" lang="en-US" sz="2000" spc="-1" strike="noStrike">
                <a:solidFill>
                  <a:srgbClr val="000000"/>
                </a:solidFill>
                <a:uFill>
                  <a:solidFill>
                    <a:srgbClr val="ffffff"/>
                  </a:solidFill>
                </a:uFill>
                <a:latin typeface="Arial"/>
              </a:rPr>
              <a:t>the y-axis is the number of errors. To comply with the DRAM standard, we </a:t>
            </a:r>
            <a:r>
              <a:rPr b="0" lang="en-US" sz="2000" spc="-1" strike="noStrike">
                <a:solidFill>
                  <a:srgbClr val="000000"/>
                </a:solidFill>
                <a:uFill>
                  <a:solidFill>
                    <a:srgbClr val="ffffff"/>
                  </a:solidFill>
                </a:uFill>
                <a:latin typeface="Arial"/>
              </a:rPr>
              <a:t>employ a default value of 55ns in our experiments. However, as we </a:t>
            </a:r>
            <a:r>
              <a:rPr b="0" lang="en-US" sz="2000" spc="-1" strike="noStrike">
                <a:solidFill>
                  <a:srgbClr val="000000"/>
                </a:solidFill>
                <a:uFill>
                  <a:solidFill>
                    <a:srgbClr val="ffffff"/>
                  </a:solidFill>
                </a:uFill>
                <a:latin typeface="Arial"/>
              </a:rPr>
              <a:t>increase the access-interval, we see that the number of errors decreases. </a:t>
            </a:r>
            <a:r>
              <a:rPr b="0" lang="en-US" sz="2000" spc="-1" strike="noStrike">
                <a:solidFill>
                  <a:srgbClr val="000000"/>
                </a:solidFill>
                <a:uFill>
                  <a:solidFill>
                    <a:srgbClr val="ffffff"/>
                  </a:solidFill>
                </a:uFill>
                <a:latin typeface="Arial"/>
              </a:rPr>
              <a:t>In particular, at 500ns, there are no errors for all three modules.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From this, we conclude that less frequent accesses induce fewer errors.</a:t>
            </a:r>
            <a:endParaRPr b="0" lang="en-US" sz="2000" spc="-1" strike="noStrike">
              <a:solidFill>
                <a:srgbClr val="000000"/>
              </a:solidFill>
              <a:uFill>
                <a:solidFill>
                  <a:srgbClr val="ffffff"/>
                </a:solidFill>
              </a:uFill>
              <a:latin typeface="Arial"/>
            </a:endParaRPr>
          </a:p>
        </p:txBody>
      </p:sp>
      <p:sp>
        <p:nvSpPr>
          <p:cNvPr id="59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508FABF6-10C9-4924-8D3A-FB30C408B83B}"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let’s take a look at the effect of </a:t>
            </a:r>
            <a:r>
              <a:rPr b="0" lang="en-US" sz="2000" spc="-1" strike="noStrike">
                <a:solidFill>
                  <a:srgbClr val="000000"/>
                </a:solidFill>
                <a:uFill>
                  <a:solidFill>
                    <a:srgbClr val="ffffff"/>
                  </a:solidFill>
                </a:uFill>
                <a:latin typeface="Arial"/>
              </a:rPr>
              <a:t>varying the second test parameter: the </a:t>
            </a:r>
            <a:r>
              <a:rPr b="0" lang="en-US" sz="2000" spc="-1" strike="noStrike">
                <a:solidFill>
                  <a:srgbClr val="000000"/>
                </a:solidFill>
                <a:uFill>
                  <a:solidFill>
                    <a:srgbClr val="ffffff"/>
                  </a:solidFill>
                </a:uFill>
                <a:latin typeface="Arial"/>
              </a:rPr>
              <a:t>refresh-interval.</a:t>
            </a:r>
            <a:endParaRPr b="0" lang="en-US" sz="2000" spc="-1" strike="noStrike">
              <a:solidFill>
                <a:srgbClr val="000000"/>
              </a:solidFill>
              <a:uFill>
                <a:solidFill>
                  <a:srgbClr val="ffffff"/>
                </a:solidFill>
              </a:uFill>
              <a:latin typeface="Arial"/>
            </a:endParaRPr>
          </a:p>
        </p:txBody>
      </p:sp>
      <p:sp>
        <p:nvSpPr>
          <p:cNvPr id="59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59FF7490-93DA-4FCB-B8E4-B9190F77D551}"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In this </a:t>
            </a:r>
            <a:r>
              <a:rPr b="0" lang="en-US" sz="2000" spc="-1" strike="noStrike">
                <a:solidFill>
                  <a:srgbClr val="000000"/>
                </a:solidFill>
                <a:uFill>
                  <a:solidFill>
                    <a:srgbClr val="ffffff"/>
                  </a:solidFill>
                </a:uFill>
                <a:latin typeface="Arial"/>
              </a:rPr>
              <a:t>figure, </a:t>
            </a:r>
            <a:r>
              <a:rPr b="0" lang="en-US" sz="2000" spc="-1" strike="noStrike">
                <a:solidFill>
                  <a:srgbClr val="000000"/>
                </a:solidFill>
                <a:uFill>
                  <a:solidFill>
                    <a:srgbClr val="ffffff"/>
                  </a:solidFill>
                </a:uFill>
                <a:latin typeface="Arial"/>
              </a:rPr>
              <a:t>the x-axis </a:t>
            </a:r>
            <a:r>
              <a:rPr b="0" lang="en-US" sz="2000" spc="-1" strike="noStrike">
                <a:solidFill>
                  <a:srgbClr val="000000"/>
                </a:solidFill>
                <a:uFill>
                  <a:solidFill>
                    <a:srgbClr val="ffffff"/>
                  </a:solidFill>
                </a:uFill>
                <a:latin typeface="Arial"/>
              </a:rPr>
              <a:t>is the </a:t>
            </a:r>
            <a:r>
              <a:rPr b="0" lang="en-US" sz="2000" spc="-1" strike="noStrike">
                <a:solidFill>
                  <a:srgbClr val="000000"/>
                </a:solidFill>
                <a:uFill>
                  <a:solidFill>
                    <a:srgbClr val="ffffff"/>
                  </a:solidFill>
                </a:uFill>
                <a:latin typeface="Arial"/>
              </a:rPr>
              <a:t>refresh-</a:t>
            </a:r>
            <a:r>
              <a:rPr b="0" lang="en-US" sz="2000" spc="-1" strike="noStrike">
                <a:solidFill>
                  <a:srgbClr val="000000"/>
                </a:solidFill>
                <a:uFill>
                  <a:solidFill>
                    <a:srgbClr val="ffffff"/>
                  </a:solidFill>
                </a:uFill>
                <a:latin typeface="Arial"/>
              </a:rPr>
              <a:t>interval. </a:t>
            </a:r>
            <a:r>
              <a:rPr b="0" lang="en-US" sz="2000" spc="-1" strike="noStrike">
                <a:solidFill>
                  <a:srgbClr val="000000"/>
                </a:solidFill>
                <a:uFill>
                  <a:solidFill>
                    <a:srgbClr val="ffffff"/>
                  </a:solidFill>
                </a:uFill>
                <a:latin typeface="Arial"/>
              </a:rPr>
              <a:t>And the </a:t>
            </a:r>
            <a:r>
              <a:rPr b="0" lang="en-US" sz="2000" spc="-1" strike="noStrike">
                <a:solidFill>
                  <a:srgbClr val="000000"/>
                </a:solidFill>
                <a:uFill>
                  <a:solidFill>
                    <a:srgbClr val="ffffff"/>
                  </a:solidFill>
                </a:uFill>
                <a:latin typeface="Arial"/>
              </a:rPr>
              <a:t>y-axis is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number </a:t>
            </a:r>
            <a:r>
              <a:rPr b="0" lang="en-US" sz="2000" spc="-1" strike="noStrike">
                <a:solidFill>
                  <a:srgbClr val="000000"/>
                </a:solidFill>
                <a:uFill>
                  <a:solidFill>
                    <a:srgbClr val="ffffff"/>
                  </a:solidFill>
                </a:uFill>
                <a:latin typeface="Arial"/>
              </a:rPr>
              <a:t>of errors.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comply </a:t>
            </a:r>
            <a:r>
              <a:rPr b="0" lang="en-US" sz="2000" spc="-1" strike="noStrike">
                <a:solidFill>
                  <a:srgbClr val="000000"/>
                </a:solidFill>
                <a:uFill>
                  <a:solidFill>
                    <a:srgbClr val="ffffff"/>
                  </a:solidFill>
                </a:uFill>
                <a:latin typeface="Arial"/>
              </a:rPr>
              <a:t>with the </a:t>
            </a:r>
            <a:r>
              <a:rPr b="0" lang="en-US" sz="2000" spc="-1" strike="noStrike">
                <a:solidFill>
                  <a:srgbClr val="000000"/>
                </a:solidFill>
                <a:uFill>
                  <a:solidFill>
                    <a:srgbClr val="ffffff"/>
                  </a:solidFill>
                </a:uFill>
                <a:latin typeface="Arial"/>
              </a:rPr>
              <a:t>DRAM </a:t>
            </a:r>
            <a:r>
              <a:rPr b="0" lang="en-US" sz="2000" spc="-1" strike="noStrike">
                <a:solidFill>
                  <a:srgbClr val="000000"/>
                </a:solidFill>
                <a:uFill>
                  <a:solidFill>
                    <a:srgbClr val="ffffff"/>
                  </a:solidFill>
                </a:uFill>
                <a:latin typeface="Arial"/>
              </a:rPr>
              <a:t>standard, </a:t>
            </a:r>
            <a:r>
              <a:rPr b="0" lang="en-US" sz="2000" spc="-1" strike="noStrike">
                <a:solidFill>
                  <a:srgbClr val="000000"/>
                </a:solidFill>
                <a:uFill>
                  <a:solidFill>
                    <a:srgbClr val="ffffff"/>
                  </a:solidFill>
                </a:uFill>
                <a:latin typeface="Arial"/>
              </a:rPr>
              <a:t>we </a:t>
            </a:r>
            <a:r>
              <a:rPr b="0" lang="en-US" sz="2000" spc="-1" strike="noStrike">
                <a:solidFill>
                  <a:srgbClr val="000000"/>
                </a:solidFill>
                <a:uFill>
                  <a:solidFill>
                    <a:srgbClr val="ffffff"/>
                  </a:solidFill>
                </a:uFill>
                <a:latin typeface="Arial"/>
              </a:rPr>
              <a:t>employ a </a:t>
            </a:r>
            <a:r>
              <a:rPr b="0" lang="en-US" sz="2000" spc="-1" strike="noStrike">
                <a:solidFill>
                  <a:srgbClr val="000000"/>
                </a:solidFill>
                <a:uFill>
                  <a:solidFill>
                    <a:srgbClr val="ffffff"/>
                  </a:solidFill>
                </a:uFill>
                <a:latin typeface="Arial"/>
              </a:rPr>
              <a:t>default </a:t>
            </a:r>
            <a:r>
              <a:rPr b="0" lang="en-US" sz="2000" spc="-1" strike="noStrike">
                <a:solidFill>
                  <a:srgbClr val="000000"/>
                </a:solidFill>
                <a:uFill>
                  <a:solidFill>
                    <a:srgbClr val="ffffff"/>
                  </a:solidFill>
                </a:uFill>
                <a:latin typeface="Arial"/>
              </a:rPr>
              <a:t>value of </a:t>
            </a:r>
            <a:r>
              <a:rPr b="0" lang="en-US" sz="2000" spc="-1" strike="noStrike">
                <a:solidFill>
                  <a:srgbClr val="000000"/>
                </a:solidFill>
                <a:uFill>
                  <a:solidFill>
                    <a:srgbClr val="ffffff"/>
                  </a:solidFill>
                </a:uFill>
                <a:latin typeface="Arial"/>
              </a:rPr>
              <a:t>64ms in </a:t>
            </a:r>
            <a:r>
              <a:rPr b="0" lang="en-US" sz="2000" spc="-1" strike="noStrike">
                <a:solidFill>
                  <a:srgbClr val="000000"/>
                </a:solidFill>
                <a:uFill>
                  <a:solidFill>
                    <a:srgbClr val="ffffff"/>
                  </a:solidFill>
                </a:uFill>
                <a:latin typeface="Arial"/>
              </a:rPr>
              <a:t>our </a:t>
            </a:r>
            <a:r>
              <a:rPr b="0" lang="en-US" sz="2000" spc="-1" strike="noStrike">
                <a:solidFill>
                  <a:srgbClr val="000000"/>
                </a:solidFill>
                <a:uFill>
                  <a:solidFill>
                    <a:srgbClr val="ffffff"/>
                  </a:solidFill>
                </a:uFill>
                <a:latin typeface="Arial"/>
              </a:rPr>
              <a:t>experime</a:t>
            </a:r>
            <a:r>
              <a:rPr b="0" lang="en-US" sz="2000" spc="-1" strike="noStrike">
                <a:solidFill>
                  <a:srgbClr val="000000"/>
                </a:solidFill>
                <a:uFill>
                  <a:solidFill>
                    <a:srgbClr val="ffffff"/>
                  </a:solidFill>
                </a:uFill>
                <a:latin typeface="Arial"/>
              </a:rPr>
              <a:t>nts. </a:t>
            </a:r>
            <a:r>
              <a:rPr b="0" lang="en-US" sz="2000" spc="-1" strike="noStrike">
                <a:solidFill>
                  <a:srgbClr val="000000"/>
                </a:solidFill>
                <a:uFill>
                  <a:solidFill>
                    <a:srgbClr val="ffffff"/>
                  </a:solidFill>
                </a:uFill>
                <a:latin typeface="Arial"/>
              </a:rPr>
              <a:t>However, </a:t>
            </a:r>
            <a:r>
              <a:rPr b="0" lang="en-US" sz="2000" spc="-1" strike="noStrike">
                <a:solidFill>
                  <a:srgbClr val="000000"/>
                </a:solidFill>
                <a:uFill>
                  <a:solidFill>
                    <a:srgbClr val="ffffff"/>
                  </a:solidFill>
                </a:uFill>
                <a:latin typeface="Arial"/>
              </a:rPr>
              <a:t>as we </a:t>
            </a:r>
            <a:r>
              <a:rPr b="0" lang="en-US" sz="2000" spc="-1" strike="noStrike">
                <a:solidFill>
                  <a:srgbClr val="000000"/>
                </a:solidFill>
                <a:uFill>
                  <a:solidFill>
                    <a:srgbClr val="ffffff"/>
                  </a:solidFill>
                </a:uFill>
                <a:latin typeface="Arial"/>
              </a:rPr>
              <a:t>decrease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refresh-</a:t>
            </a:r>
            <a:r>
              <a:rPr b="0" lang="en-US" sz="2000" spc="-1" strike="noStrike">
                <a:solidFill>
                  <a:srgbClr val="000000"/>
                </a:solidFill>
                <a:uFill>
                  <a:solidFill>
                    <a:srgbClr val="ffffff"/>
                  </a:solidFill>
                </a:uFill>
                <a:latin typeface="Arial"/>
              </a:rPr>
              <a:t>interval, </a:t>
            </a:r>
            <a:r>
              <a:rPr b="0" lang="en-US" sz="2000" spc="-1" strike="noStrike">
                <a:solidFill>
                  <a:srgbClr val="000000"/>
                </a:solidFill>
                <a:uFill>
                  <a:solidFill>
                    <a:srgbClr val="ffffff"/>
                  </a:solidFill>
                </a:uFill>
                <a:latin typeface="Arial"/>
              </a:rPr>
              <a:t>we see </a:t>
            </a:r>
            <a:r>
              <a:rPr b="0" lang="en-US" sz="2000" spc="-1" strike="noStrike">
                <a:solidFill>
                  <a:srgbClr val="000000"/>
                </a:solidFill>
                <a:uFill>
                  <a:solidFill>
                    <a:srgbClr val="ffffff"/>
                  </a:solidFill>
                </a:uFill>
                <a:latin typeface="Arial"/>
              </a:rPr>
              <a:t>that the </a:t>
            </a:r>
            <a:r>
              <a:rPr b="0" lang="en-US" sz="2000" spc="-1" strike="noStrike">
                <a:solidFill>
                  <a:srgbClr val="000000"/>
                </a:solidFill>
                <a:uFill>
                  <a:solidFill>
                    <a:srgbClr val="ffffff"/>
                  </a:solidFill>
                </a:uFill>
                <a:latin typeface="Arial"/>
              </a:rPr>
              <a:t>number </a:t>
            </a:r>
            <a:r>
              <a:rPr b="0" lang="en-US" sz="2000" spc="-1" strike="noStrike">
                <a:solidFill>
                  <a:srgbClr val="000000"/>
                </a:solidFill>
                <a:uFill>
                  <a:solidFill>
                    <a:srgbClr val="ffffff"/>
                  </a:solidFill>
                </a:uFill>
                <a:latin typeface="Arial"/>
              </a:rPr>
              <a:t>of errors </a:t>
            </a:r>
            <a:r>
              <a:rPr b="0" lang="en-US" sz="2000" spc="-1" strike="noStrike">
                <a:solidFill>
                  <a:srgbClr val="000000"/>
                </a:solidFill>
                <a:uFill>
                  <a:solidFill>
                    <a:srgbClr val="ffffff"/>
                  </a:solidFill>
                </a:uFill>
                <a:latin typeface="Arial"/>
              </a:rPr>
              <a:t>decrease</a:t>
            </a:r>
            <a:r>
              <a:rPr b="0" lang="en-US" sz="2000" spc="-1" strike="noStrike">
                <a:solidFill>
                  <a:srgbClr val="000000"/>
                </a:solidFill>
                <a:uFill>
                  <a:solidFill>
                    <a:srgbClr val="ffffff"/>
                  </a:solidFill>
                </a:uFill>
                <a:latin typeface="Arial"/>
              </a:rPr>
              <a:t>s. In </a:t>
            </a:r>
            <a:r>
              <a:rPr b="0" lang="en-US" sz="2000" spc="-1" strike="noStrike">
                <a:solidFill>
                  <a:srgbClr val="000000"/>
                </a:solidFill>
                <a:uFill>
                  <a:solidFill>
                    <a:srgbClr val="ffffff"/>
                  </a:solidFill>
                </a:uFill>
                <a:latin typeface="Arial"/>
              </a:rPr>
              <a:t>particular, </a:t>
            </a:r>
            <a:r>
              <a:rPr b="0" lang="en-US" sz="2000" spc="-1" strike="noStrike">
                <a:solidFill>
                  <a:srgbClr val="000000"/>
                </a:solidFill>
                <a:uFill>
                  <a:solidFill>
                    <a:srgbClr val="ffffff"/>
                  </a:solidFill>
                </a:uFill>
                <a:latin typeface="Arial"/>
              </a:rPr>
              <a:t>when the </a:t>
            </a:r>
            <a:r>
              <a:rPr b="0" lang="en-US" sz="2000" spc="-1" strike="noStrike">
                <a:solidFill>
                  <a:srgbClr val="000000"/>
                </a:solidFill>
                <a:uFill>
                  <a:solidFill>
                    <a:srgbClr val="ffffff"/>
                  </a:solidFill>
                </a:uFill>
                <a:latin typeface="Arial"/>
              </a:rPr>
              <a:t>refresh is </a:t>
            </a:r>
            <a:r>
              <a:rPr b="0" lang="en-US" sz="2000" spc="-1" strike="noStrike">
                <a:solidFill>
                  <a:srgbClr val="000000"/>
                </a:solidFill>
                <a:uFill>
                  <a:solidFill>
                    <a:srgbClr val="ffffff"/>
                  </a:solidFill>
                </a:uFill>
                <a:latin typeface="Arial"/>
              </a:rPr>
              <a:t>shortene</a:t>
            </a:r>
            <a:r>
              <a:rPr b="0" lang="en-US" sz="2000" spc="-1" strike="noStrike">
                <a:solidFill>
                  <a:srgbClr val="000000"/>
                </a:solidFill>
                <a:uFill>
                  <a:solidFill>
                    <a:srgbClr val="ffffff"/>
                  </a:solidFill>
                </a:uFill>
                <a:latin typeface="Arial"/>
              </a:rPr>
              <a:t>d by 7x, </a:t>
            </a:r>
            <a:r>
              <a:rPr b="0" lang="en-US" sz="2000" spc="-1" strike="noStrike">
                <a:solidFill>
                  <a:srgbClr val="000000"/>
                </a:solidFill>
                <a:uFill>
                  <a:solidFill>
                    <a:srgbClr val="ffffff"/>
                  </a:solidFill>
                </a:uFill>
                <a:latin typeface="Arial"/>
              </a:rPr>
              <a:t>there are </a:t>
            </a:r>
            <a:r>
              <a:rPr b="0" lang="en-US" sz="2000" spc="-1" strike="noStrike">
                <a:solidFill>
                  <a:srgbClr val="000000"/>
                </a:solidFill>
                <a:uFill>
                  <a:solidFill>
                    <a:srgbClr val="ffffff"/>
                  </a:solidFill>
                </a:uFill>
                <a:latin typeface="Arial"/>
              </a:rPr>
              <a:t>no errors </a:t>
            </a:r>
            <a:r>
              <a:rPr b="0" lang="en-US" sz="2000" spc="-1" strike="noStrike">
                <a:solidFill>
                  <a:srgbClr val="000000"/>
                </a:solidFill>
                <a:uFill>
                  <a:solidFill>
                    <a:srgbClr val="ffffff"/>
                  </a:solidFill>
                </a:uFill>
                <a:latin typeface="Arial"/>
              </a:rPr>
              <a:t>for all </a:t>
            </a:r>
            <a:r>
              <a:rPr b="0" lang="en-US" sz="2000" spc="-1" strike="noStrike">
                <a:solidFill>
                  <a:srgbClr val="000000"/>
                </a:solidFill>
                <a:uFill>
                  <a:solidFill>
                    <a:srgbClr val="ffffff"/>
                  </a:solidFill>
                </a:uFill>
                <a:latin typeface="Arial"/>
              </a:rPr>
              <a:t>three </a:t>
            </a:r>
            <a:r>
              <a:rPr b="0" lang="en-US" sz="2000" spc="-1" strike="noStrike">
                <a:solidFill>
                  <a:srgbClr val="000000"/>
                </a:solidFill>
                <a:uFill>
                  <a:solidFill>
                    <a:srgbClr val="ffffff"/>
                  </a:solidFill>
                </a:uFill>
                <a:latin typeface="Arial"/>
              </a:rPr>
              <a:t>modules.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From this, </a:t>
            </a:r>
            <a:r>
              <a:rPr b="0" lang="en-US" sz="2000" spc="-1" strike="noStrike">
                <a:solidFill>
                  <a:srgbClr val="000000"/>
                </a:solidFill>
                <a:uFill>
                  <a:solidFill>
                    <a:srgbClr val="ffffff"/>
                  </a:solidFill>
                </a:uFill>
                <a:latin typeface="Arial"/>
              </a:rPr>
              <a:t>we </a:t>
            </a:r>
            <a:r>
              <a:rPr b="0" lang="en-US" sz="2000" spc="-1" strike="noStrike">
                <a:solidFill>
                  <a:srgbClr val="000000"/>
                </a:solidFill>
                <a:uFill>
                  <a:solidFill>
                    <a:srgbClr val="ffffff"/>
                  </a:solidFill>
                </a:uFill>
                <a:latin typeface="Arial"/>
              </a:rPr>
              <a:t>conclude </a:t>
            </a:r>
            <a:r>
              <a:rPr b="0" lang="en-US" sz="2000" spc="-1" strike="noStrike">
                <a:solidFill>
                  <a:srgbClr val="000000"/>
                </a:solidFill>
                <a:uFill>
                  <a:solidFill>
                    <a:srgbClr val="ffffff"/>
                  </a:solidFill>
                </a:uFill>
                <a:latin typeface="Arial"/>
              </a:rPr>
              <a:t>that more </a:t>
            </a:r>
            <a:r>
              <a:rPr b="0" lang="en-US" sz="2000" spc="-1" strike="noStrike">
                <a:solidFill>
                  <a:srgbClr val="000000"/>
                </a:solidFill>
                <a:uFill>
                  <a:solidFill>
                    <a:srgbClr val="ffffff"/>
                  </a:solidFill>
                </a:uFill>
                <a:latin typeface="Arial"/>
              </a:rPr>
              <a:t>frequent </a:t>
            </a:r>
            <a:r>
              <a:rPr b="0" lang="en-US" sz="2000" spc="-1" strike="noStrike">
                <a:solidFill>
                  <a:srgbClr val="000000"/>
                </a:solidFill>
                <a:uFill>
                  <a:solidFill>
                    <a:srgbClr val="ffffff"/>
                  </a:solidFill>
                </a:uFill>
                <a:latin typeface="Arial"/>
              </a:rPr>
              <a:t>accesses </a:t>
            </a:r>
            <a:r>
              <a:rPr b="0" lang="en-US" sz="2000" spc="-1" strike="noStrike">
                <a:solidFill>
                  <a:srgbClr val="000000"/>
                </a:solidFill>
                <a:uFill>
                  <a:solidFill>
                    <a:srgbClr val="ffffff"/>
                  </a:solidFill>
                </a:uFill>
                <a:latin typeface="Arial"/>
              </a:rPr>
              <a:t>induce </a:t>
            </a:r>
            <a:r>
              <a:rPr b="0" lang="en-US" sz="2000" spc="-1" strike="noStrike">
                <a:solidFill>
                  <a:srgbClr val="000000"/>
                </a:solidFill>
                <a:uFill>
                  <a:solidFill>
                    <a:srgbClr val="ffffff"/>
                  </a:solidFill>
                </a:uFill>
                <a:latin typeface="Arial"/>
              </a:rPr>
              <a:t>fewer </a:t>
            </a:r>
            <a:r>
              <a:rPr b="0" lang="en-US" sz="2000" spc="-1" strike="noStrike">
                <a:solidFill>
                  <a:srgbClr val="000000"/>
                </a:solidFill>
                <a:uFill>
                  <a:solidFill>
                    <a:srgbClr val="ffffff"/>
                  </a:solidFill>
                </a:uFill>
                <a:latin typeface="Arial"/>
              </a:rPr>
              <a:t>errors.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9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A14420D1-EBE5-4461-908D-8148D1AC7FC6}"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body"/>
          </p:nvPr>
        </p:nvSpPr>
        <p:spPr>
          <a:xfrm>
            <a:off x="914400" y="3300480"/>
            <a:ext cx="7314480" cy="2699640"/>
          </a:xfrm>
          <a:prstGeom prst="rect">
            <a:avLst/>
          </a:prstGeom>
        </p:spPr>
        <p:txBody>
          <a:bodyPr lIns="0" rIns="0" tIns="0" bIns="0"/>
          <a:p>
            <a:pPr marL="216000" indent="-216000">
              <a:lnSpc>
                <a:spcPct val="100000"/>
              </a:lnSpc>
            </a:pPr>
            <a:r>
              <a:rPr b="0" lang="en-US" sz="2000" spc="-1" strike="noStrike">
                <a:solidFill>
                  <a:srgbClr val="000000"/>
                </a:solidFill>
                <a:uFill>
                  <a:solidFill>
                    <a:srgbClr val="ffffff"/>
                  </a:solidFill>
                </a:uFill>
                <a:latin typeface="Arial"/>
              </a:rPr>
              <a:t>Now let’s </a:t>
            </a:r>
            <a:r>
              <a:rPr b="0" lang="en-US" sz="2000" spc="-1" strike="noStrike">
                <a:solidFill>
                  <a:srgbClr val="000000"/>
                </a:solidFill>
                <a:uFill>
                  <a:solidFill>
                    <a:srgbClr val="ffffff"/>
                  </a:solidFill>
                </a:uFill>
                <a:latin typeface="Arial"/>
              </a:rPr>
              <a:t>take a </a:t>
            </a:r>
            <a:r>
              <a:rPr b="0" lang="en-US" sz="2000" spc="-1" strike="noStrike">
                <a:solidFill>
                  <a:srgbClr val="000000"/>
                </a:solidFill>
                <a:uFill>
                  <a:solidFill>
                    <a:srgbClr val="ffffff"/>
                  </a:solidFill>
                </a:uFill>
                <a:latin typeface="Arial"/>
              </a:rPr>
              <a:t>look at </a:t>
            </a:r>
            <a:r>
              <a:rPr b="0" lang="en-US" sz="2000" spc="-1" strike="noStrike">
                <a:solidFill>
                  <a:srgbClr val="000000"/>
                </a:solidFill>
                <a:uFill>
                  <a:solidFill>
                    <a:srgbClr val="ffffff"/>
                  </a:solidFill>
                </a:uFill>
                <a:latin typeface="Arial"/>
              </a:rPr>
              <a:t>the effect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varying </a:t>
            </a:r>
            <a:r>
              <a:rPr b="0" lang="en-US" sz="2000" spc="-1" strike="noStrike">
                <a:solidFill>
                  <a:srgbClr val="000000"/>
                </a:solidFill>
                <a:uFill>
                  <a:solidFill>
                    <a:srgbClr val="ffffff"/>
                  </a:solidFill>
                </a:uFill>
                <a:latin typeface="Arial"/>
              </a:rPr>
              <a:t>the third </a:t>
            </a:r>
            <a:r>
              <a:rPr b="0" lang="en-US" sz="2000" spc="-1" strike="noStrike">
                <a:solidFill>
                  <a:srgbClr val="000000"/>
                </a:solidFill>
                <a:uFill>
                  <a:solidFill>
                    <a:srgbClr val="ffffff"/>
                  </a:solidFill>
                </a:uFill>
                <a:latin typeface="Arial"/>
              </a:rPr>
              <a:t>test </a:t>
            </a:r>
            <a:r>
              <a:rPr b="0" lang="en-US" sz="2000" spc="-1" strike="noStrike">
                <a:solidFill>
                  <a:srgbClr val="000000"/>
                </a:solidFill>
                <a:uFill>
                  <a:solidFill>
                    <a:srgbClr val="ffffff"/>
                  </a:solidFill>
                </a:uFill>
                <a:latin typeface="Arial"/>
              </a:rPr>
              <a:t>paramete</a:t>
            </a:r>
            <a:r>
              <a:rPr b="0" lang="en-US" sz="2000" spc="-1" strike="noStrike">
                <a:solidFill>
                  <a:srgbClr val="000000"/>
                </a:solidFill>
                <a:uFill>
                  <a:solidFill>
                    <a:srgbClr val="ffffff"/>
                  </a:solidFill>
                </a:uFill>
                <a:latin typeface="Arial"/>
              </a:rPr>
              <a:t>r: the </a:t>
            </a:r>
            <a:r>
              <a:rPr b="0" lang="en-US" sz="2000" spc="-1" strike="noStrike">
                <a:solidFill>
                  <a:srgbClr val="000000"/>
                </a:solidFill>
                <a:uFill>
                  <a:solidFill>
                    <a:srgbClr val="ffffff"/>
                  </a:solidFill>
                </a:uFill>
                <a:latin typeface="Arial"/>
              </a:rPr>
              <a:t>data-</a:t>
            </a:r>
            <a:r>
              <a:rPr b="0" lang="en-US" sz="2000" spc="-1" strike="noStrike">
                <a:solidFill>
                  <a:srgbClr val="000000"/>
                </a:solidFill>
                <a:uFill>
                  <a:solidFill>
                    <a:srgbClr val="ffffff"/>
                  </a:solidFill>
                </a:uFill>
                <a:latin typeface="Arial"/>
              </a:rPr>
              <a:t>pattern.</a:t>
            </a:r>
            <a:endParaRPr b="0" lang="en-US" sz="2000" spc="-1" strike="noStrike">
              <a:solidFill>
                <a:srgbClr val="000000"/>
              </a:solidFill>
              <a:uFill>
                <a:solidFill>
                  <a:srgbClr val="ffffff"/>
                </a:solidFill>
              </a:uFill>
              <a:latin typeface="Arial"/>
            </a:endParaRPr>
          </a:p>
        </p:txBody>
      </p:sp>
      <p:sp>
        <p:nvSpPr>
          <p:cNvPr id="59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3FCF8A0F-7428-4486-8E2F-1582DC4FC702}"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We tested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modules </a:t>
            </a:r>
            <a:r>
              <a:rPr b="0" lang="en-US" sz="2000" spc="-1" strike="noStrike">
                <a:solidFill>
                  <a:srgbClr val="000000"/>
                </a:solidFill>
                <a:uFill>
                  <a:solidFill>
                    <a:srgbClr val="ffffff"/>
                  </a:solidFill>
                </a:uFill>
                <a:latin typeface="Arial"/>
              </a:rPr>
              <a:t>with four </a:t>
            </a:r>
            <a:r>
              <a:rPr b="0" lang="en-US" sz="2000" spc="-1" strike="noStrike">
                <a:solidFill>
                  <a:srgbClr val="000000"/>
                </a:solidFill>
                <a:uFill>
                  <a:solidFill>
                    <a:srgbClr val="ffffff"/>
                  </a:solidFill>
                </a:uFill>
                <a:latin typeface="Arial"/>
              </a:rPr>
              <a:t>different </a:t>
            </a:r>
            <a:r>
              <a:rPr b="0" lang="en-US" sz="2000" spc="-1" strike="noStrike">
                <a:solidFill>
                  <a:srgbClr val="000000"/>
                </a:solidFill>
                <a:uFill>
                  <a:solidFill>
                    <a:srgbClr val="ffffff"/>
                  </a:solidFill>
                </a:uFill>
                <a:latin typeface="Arial"/>
              </a:rPr>
              <a:t>data-</a:t>
            </a:r>
            <a:r>
              <a:rPr b="0" lang="en-US" sz="2000" spc="-1" strike="noStrike">
                <a:solidFill>
                  <a:srgbClr val="000000"/>
                </a:solidFill>
                <a:uFill>
                  <a:solidFill>
                    <a:srgbClr val="ffffff"/>
                  </a:solidFill>
                </a:uFill>
                <a:latin typeface="Arial"/>
              </a:rPr>
              <a:t>patterns: </a:t>
            </a:r>
            <a:r>
              <a:rPr b="0" lang="en-US" sz="2000" spc="-1" strike="noStrike">
                <a:solidFill>
                  <a:srgbClr val="000000"/>
                </a:solidFill>
                <a:uFill>
                  <a:solidFill>
                    <a:srgbClr val="ffffff"/>
                  </a:solidFill>
                </a:uFill>
                <a:latin typeface="Arial"/>
              </a:rPr>
              <a:t>Solid, </a:t>
            </a:r>
            <a:r>
              <a:rPr b="0" lang="en-US" sz="2000" spc="-1" strike="noStrike">
                <a:solidFill>
                  <a:srgbClr val="000000"/>
                </a:solidFill>
                <a:uFill>
                  <a:solidFill>
                    <a:srgbClr val="ffffff"/>
                  </a:solidFill>
                </a:uFill>
                <a:latin typeface="Arial"/>
              </a:rPr>
              <a:t>inverse </a:t>
            </a:r>
            <a:r>
              <a:rPr b="0" lang="en-US" sz="2000" spc="-1" strike="noStrike">
                <a:solidFill>
                  <a:srgbClr val="000000"/>
                </a:solidFill>
                <a:uFill>
                  <a:solidFill>
                    <a:srgbClr val="ffffff"/>
                  </a:solidFill>
                </a:uFill>
                <a:latin typeface="Arial"/>
              </a:rPr>
              <a:t>Solid, </a:t>
            </a:r>
            <a:r>
              <a:rPr b="0" lang="en-US" sz="2000" spc="-1" strike="noStrike">
                <a:solidFill>
                  <a:srgbClr val="000000"/>
                </a:solidFill>
                <a:uFill>
                  <a:solidFill>
                    <a:srgbClr val="ffffff"/>
                  </a:solidFill>
                </a:uFill>
                <a:latin typeface="Arial"/>
              </a:rPr>
              <a:t>RowStrip</a:t>
            </a:r>
            <a:r>
              <a:rPr b="0" lang="en-US" sz="2000" spc="-1" strike="noStrike">
                <a:solidFill>
                  <a:srgbClr val="000000"/>
                </a:solidFill>
                <a:uFill>
                  <a:solidFill>
                    <a:srgbClr val="ffffff"/>
                  </a:solidFill>
                </a:uFill>
                <a:latin typeface="Arial"/>
              </a:rPr>
              <a:t>e, and </a:t>
            </a:r>
            <a:r>
              <a:rPr b="0" lang="en-US" sz="2000" spc="-1" strike="noStrike">
                <a:solidFill>
                  <a:srgbClr val="000000"/>
                </a:solidFill>
                <a:uFill>
                  <a:solidFill>
                    <a:srgbClr val="ffffff"/>
                  </a:solidFill>
                </a:uFill>
                <a:latin typeface="Arial"/>
              </a:rPr>
              <a:t>inverse </a:t>
            </a:r>
            <a:r>
              <a:rPr b="0" lang="en-US" sz="2000" spc="-1" strike="noStrike">
                <a:solidFill>
                  <a:srgbClr val="000000"/>
                </a:solidFill>
                <a:uFill>
                  <a:solidFill>
                    <a:srgbClr val="ffffff"/>
                  </a:solidFill>
                </a:uFill>
                <a:latin typeface="Arial"/>
              </a:rPr>
              <a:t>RowStrip</a:t>
            </a:r>
            <a:r>
              <a:rPr b="0" lang="en-US" sz="2000" spc="-1" strike="noStrike">
                <a:solidFill>
                  <a:srgbClr val="000000"/>
                </a:solidFill>
                <a:uFill>
                  <a:solidFill>
                    <a:srgbClr val="ffffff"/>
                  </a:solidFill>
                </a:uFill>
                <a:latin typeface="Arial"/>
              </a:rPr>
              <a:t>e. Solid </a:t>
            </a:r>
            <a:r>
              <a:rPr b="0" lang="en-US" sz="2000" spc="-1" strike="noStrike">
                <a:solidFill>
                  <a:srgbClr val="000000"/>
                </a:solidFill>
                <a:uFill>
                  <a:solidFill>
                    <a:srgbClr val="ffffff"/>
                  </a:solidFill>
                </a:uFill>
                <a:latin typeface="Arial"/>
              </a:rPr>
              <a:t>and </a:t>
            </a:r>
            <a:r>
              <a:rPr b="0" lang="en-US" sz="2000" spc="-1" strike="noStrike">
                <a:solidFill>
                  <a:srgbClr val="000000"/>
                </a:solidFill>
                <a:uFill>
                  <a:solidFill>
                    <a:srgbClr val="ffffff"/>
                  </a:solidFill>
                </a:uFill>
                <a:latin typeface="Arial"/>
              </a:rPr>
              <a:t>inverse </a:t>
            </a:r>
            <a:r>
              <a:rPr b="0" lang="en-US" sz="2000" spc="-1" strike="noStrike">
                <a:solidFill>
                  <a:srgbClr val="000000"/>
                </a:solidFill>
                <a:uFill>
                  <a:solidFill>
                    <a:srgbClr val="ffffff"/>
                  </a:solidFill>
                </a:uFill>
                <a:latin typeface="Arial"/>
              </a:rPr>
              <a:t>Solid give </a:t>
            </a:r>
            <a:r>
              <a:rPr b="0" lang="en-US" sz="2000" spc="-1" strike="noStrike">
                <a:solidFill>
                  <a:srgbClr val="000000"/>
                </a:solidFill>
                <a:uFill>
                  <a:solidFill>
                    <a:srgbClr val="ffffff"/>
                  </a:solidFill>
                </a:uFill>
                <a:latin typeface="Arial"/>
              </a:rPr>
              <a:t>us full </a:t>
            </a:r>
            <a:r>
              <a:rPr b="0" lang="en-US" sz="2000" spc="-1" strike="noStrike">
                <a:solidFill>
                  <a:srgbClr val="000000"/>
                </a:solidFill>
                <a:uFill>
                  <a:solidFill>
                    <a:srgbClr val="ffffff"/>
                  </a:solidFill>
                </a:uFill>
                <a:latin typeface="Arial"/>
              </a:rPr>
              <a:t>coverage </a:t>
            </a:r>
            <a:r>
              <a:rPr b="0" lang="en-US" sz="2000" spc="-1" strike="noStrike">
                <a:solidFill>
                  <a:srgbClr val="000000"/>
                </a:solidFill>
                <a:uFill>
                  <a:solidFill>
                    <a:srgbClr val="ffffff"/>
                  </a:solidFill>
                </a:uFill>
                <a:latin typeface="Arial"/>
              </a:rPr>
              <a:t>since </a:t>
            </a:r>
            <a:r>
              <a:rPr b="0" lang="en-US" sz="2000" spc="-1" strike="noStrike">
                <a:solidFill>
                  <a:srgbClr val="000000"/>
                </a:solidFill>
                <a:uFill>
                  <a:solidFill>
                    <a:srgbClr val="ffffff"/>
                  </a:solidFill>
                </a:uFill>
                <a:latin typeface="Arial"/>
              </a:rPr>
              <a:t>each cell </a:t>
            </a:r>
            <a:r>
              <a:rPr b="0" lang="en-US" sz="2000" spc="-1" strike="noStrike">
                <a:solidFill>
                  <a:srgbClr val="000000"/>
                </a:solidFill>
                <a:uFill>
                  <a:solidFill>
                    <a:srgbClr val="ffffff"/>
                  </a:solidFill>
                </a:uFill>
                <a:latin typeface="Arial"/>
              </a:rPr>
              <a:t>is tested </a:t>
            </a:r>
            <a:r>
              <a:rPr b="0" lang="en-US" sz="2000" spc="-1" strike="noStrike">
                <a:solidFill>
                  <a:srgbClr val="000000"/>
                </a:solidFill>
                <a:uFill>
                  <a:solidFill>
                    <a:srgbClr val="ffffff"/>
                  </a:solidFill>
                </a:uFill>
                <a:latin typeface="Arial"/>
              </a:rPr>
              <a:t>with both </a:t>
            </a:r>
            <a:r>
              <a:rPr b="0" lang="en-US" sz="2000" spc="-1" strike="noStrike">
                <a:solidFill>
                  <a:srgbClr val="000000"/>
                </a:solidFill>
                <a:uFill>
                  <a:solidFill>
                    <a:srgbClr val="ffffff"/>
                  </a:solidFill>
                </a:uFill>
                <a:latin typeface="Arial"/>
              </a:rPr>
              <a:t>1s and </a:t>
            </a:r>
            <a:r>
              <a:rPr b="0" lang="en-US" sz="2000" spc="-1" strike="noStrike">
                <a:solidFill>
                  <a:srgbClr val="000000"/>
                </a:solidFill>
                <a:uFill>
                  <a:solidFill>
                    <a:srgbClr val="ffffff"/>
                  </a:solidFill>
                </a:uFill>
                <a:latin typeface="Arial"/>
              </a:rPr>
              <a:t>0s. And </a:t>
            </a:r>
            <a:r>
              <a:rPr b="0" lang="en-US" sz="2000" spc="-1" strike="noStrike">
                <a:solidFill>
                  <a:srgbClr val="000000"/>
                </a:solidFill>
                <a:uFill>
                  <a:solidFill>
                    <a:srgbClr val="ffffff"/>
                  </a:solidFill>
                </a:uFill>
                <a:latin typeface="Arial"/>
              </a:rPr>
              <a:t>the same </a:t>
            </a:r>
            <a:r>
              <a:rPr b="0" lang="en-US" sz="2000" spc="-1" strike="noStrike">
                <a:solidFill>
                  <a:srgbClr val="000000"/>
                </a:solidFill>
                <a:uFill>
                  <a:solidFill>
                    <a:srgbClr val="ffffff"/>
                  </a:solidFill>
                </a:uFill>
                <a:latin typeface="Arial"/>
              </a:rPr>
              <a:t>applies to </a:t>
            </a:r>
            <a:r>
              <a:rPr b="0" lang="en-US" sz="2000" spc="-1" strike="noStrike">
                <a:solidFill>
                  <a:srgbClr val="000000"/>
                </a:solidFill>
                <a:uFill>
                  <a:solidFill>
                    <a:srgbClr val="ffffff"/>
                  </a:solidFill>
                </a:uFill>
                <a:latin typeface="Arial"/>
              </a:rPr>
              <a:t>RowStrip</a:t>
            </a:r>
            <a:r>
              <a:rPr b="0" lang="en-US" sz="2000" spc="-1" strike="noStrike">
                <a:solidFill>
                  <a:srgbClr val="000000"/>
                </a:solidFill>
                <a:uFill>
                  <a:solidFill>
                    <a:srgbClr val="ffffff"/>
                  </a:solidFill>
                </a:uFill>
                <a:latin typeface="Arial"/>
              </a:rPr>
              <a:t>e and its </a:t>
            </a:r>
            <a:r>
              <a:rPr b="0" lang="en-US" sz="2000" spc="-1" strike="noStrike">
                <a:solidFill>
                  <a:srgbClr val="000000"/>
                </a:solidFill>
                <a:uFill>
                  <a:solidFill>
                    <a:srgbClr val="ffffff"/>
                  </a:solidFill>
                </a:uFill>
                <a:latin typeface="Arial"/>
              </a:rPr>
              <a:t>inverse.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However, </a:t>
            </a:r>
            <a:r>
              <a:rPr b="0" lang="en-US" sz="2000" spc="-1" strike="noStrike">
                <a:solidFill>
                  <a:srgbClr val="000000"/>
                </a:solidFill>
                <a:uFill>
                  <a:solidFill>
                    <a:srgbClr val="ffffff"/>
                  </a:solidFill>
                </a:uFill>
                <a:latin typeface="Arial"/>
              </a:rPr>
              <a:t>we found </a:t>
            </a:r>
            <a:r>
              <a:rPr b="0" lang="en-US" sz="2000" spc="-1" strike="noStrike">
                <a:solidFill>
                  <a:srgbClr val="000000"/>
                </a:solidFill>
                <a:uFill>
                  <a:solidFill>
                    <a:srgbClr val="ffffff"/>
                  </a:solidFill>
                </a:uFill>
                <a:latin typeface="Arial"/>
              </a:rPr>
              <a:t>that the </a:t>
            </a:r>
            <a:r>
              <a:rPr b="0" lang="en-US" sz="2000" spc="-1" strike="noStrike">
                <a:solidFill>
                  <a:srgbClr val="000000"/>
                </a:solidFill>
                <a:uFill>
                  <a:solidFill>
                    <a:srgbClr val="ffffff"/>
                  </a:solidFill>
                </a:uFill>
                <a:latin typeface="Arial"/>
              </a:rPr>
              <a:t>rowstripe </a:t>
            </a:r>
            <a:r>
              <a:rPr b="0" lang="en-US" sz="2000" spc="-1" strike="noStrike">
                <a:solidFill>
                  <a:srgbClr val="000000"/>
                </a:solidFill>
                <a:uFill>
                  <a:solidFill>
                    <a:srgbClr val="ffffff"/>
                  </a:solidFill>
                </a:uFill>
                <a:latin typeface="Arial"/>
              </a:rPr>
              <a:t>pattern </a:t>
            </a:r>
            <a:r>
              <a:rPr b="0" lang="en-US" sz="2000" spc="-1" strike="noStrike">
                <a:solidFill>
                  <a:srgbClr val="000000"/>
                </a:solidFill>
                <a:uFill>
                  <a:solidFill>
                    <a:srgbClr val="ffffff"/>
                  </a:solidFill>
                </a:uFill>
                <a:latin typeface="Arial"/>
              </a:rPr>
              <a:t>had 10 </a:t>
            </a:r>
            <a:r>
              <a:rPr b="0" lang="en-US" sz="2000" spc="-1" strike="noStrike">
                <a:solidFill>
                  <a:srgbClr val="000000"/>
                </a:solidFill>
                <a:uFill>
                  <a:solidFill>
                    <a:srgbClr val="ffffff"/>
                  </a:solidFill>
                </a:uFill>
                <a:latin typeface="Arial"/>
              </a:rPr>
              <a:t>times as </a:t>
            </a:r>
            <a:r>
              <a:rPr b="0" lang="en-US" sz="2000" spc="-1" strike="noStrike">
                <a:solidFill>
                  <a:srgbClr val="000000"/>
                </a:solidFill>
                <a:uFill>
                  <a:solidFill>
                    <a:srgbClr val="ffffff"/>
                  </a:solidFill>
                </a:uFill>
                <a:latin typeface="Arial"/>
              </a:rPr>
              <a:t>more </a:t>
            </a:r>
            <a:r>
              <a:rPr b="0" lang="en-US" sz="2000" spc="-1" strike="noStrike">
                <a:solidFill>
                  <a:srgbClr val="000000"/>
                </a:solidFill>
                <a:uFill>
                  <a:solidFill>
                    <a:srgbClr val="ffffff"/>
                  </a:solidFill>
                </a:uFill>
                <a:latin typeface="Arial"/>
              </a:rPr>
              <a:t>errors </a:t>
            </a:r>
            <a:r>
              <a:rPr b="0" lang="en-US" sz="2000" spc="-1" strike="noStrike">
                <a:solidFill>
                  <a:srgbClr val="000000"/>
                </a:solidFill>
                <a:uFill>
                  <a:solidFill>
                    <a:srgbClr val="ffffff"/>
                  </a:solidFill>
                </a:uFill>
                <a:latin typeface="Arial"/>
              </a:rPr>
              <a:t>than the </a:t>
            </a:r>
            <a:r>
              <a:rPr b="0" lang="en-US" sz="2000" spc="-1" strike="noStrike">
                <a:solidFill>
                  <a:srgbClr val="000000"/>
                </a:solidFill>
                <a:uFill>
                  <a:solidFill>
                    <a:srgbClr val="ffffff"/>
                  </a:solidFill>
                </a:uFill>
                <a:latin typeface="Arial"/>
              </a:rPr>
              <a:t>solid </a:t>
            </a:r>
            <a:r>
              <a:rPr b="0" lang="en-US" sz="2000" spc="-1" strike="noStrike">
                <a:solidFill>
                  <a:srgbClr val="000000"/>
                </a:solidFill>
                <a:uFill>
                  <a:solidFill>
                    <a:srgbClr val="ffffff"/>
                  </a:solidFill>
                </a:uFill>
                <a:latin typeface="Arial"/>
              </a:rPr>
              <a:t>pattern. </a:t>
            </a:r>
            <a:r>
              <a:rPr b="0" lang="en-US" sz="2000" spc="-1" strike="noStrike">
                <a:solidFill>
                  <a:srgbClr val="000000"/>
                </a:solidFill>
                <a:uFill>
                  <a:solidFill>
                    <a:srgbClr val="ffffff"/>
                  </a:solidFill>
                </a:uFill>
                <a:latin typeface="Arial"/>
              </a:rPr>
              <a:t>We also </a:t>
            </a:r>
            <a:r>
              <a:rPr b="0" lang="en-US" sz="2000" spc="-1" strike="noStrike">
                <a:solidFill>
                  <a:srgbClr val="000000"/>
                </a:solidFill>
                <a:uFill>
                  <a:solidFill>
                    <a:srgbClr val="ffffff"/>
                  </a:solidFill>
                </a:uFill>
                <a:latin typeface="Arial"/>
              </a:rPr>
              <a:t>tested </a:t>
            </a:r>
            <a:r>
              <a:rPr b="0" lang="en-US" sz="2000" spc="-1" strike="noStrike">
                <a:solidFill>
                  <a:srgbClr val="000000"/>
                </a:solidFill>
                <a:uFill>
                  <a:solidFill>
                    <a:srgbClr val="ffffff"/>
                  </a:solidFill>
                </a:uFill>
                <a:latin typeface="Arial"/>
              </a:rPr>
              <a:t>many </a:t>
            </a:r>
            <a:r>
              <a:rPr b="0" lang="en-US" sz="2000" spc="-1" strike="noStrike">
                <a:solidFill>
                  <a:srgbClr val="000000"/>
                </a:solidFill>
                <a:uFill>
                  <a:solidFill>
                    <a:srgbClr val="ffffff"/>
                  </a:solidFill>
                </a:uFill>
                <a:latin typeface="Arial"/>
              </a:rPr>
              <a:t>other </a:t>
            </a:r>
            <a:r>
              <a:rPr b="0" lang="en-US" sz="2000" spc="-1" strike="noStrike">
                <a:solidFill>
                  <a:srgbClr val="000000"/>
                </a:solidFill>
                <a:uFill>
                  <a:solidFill>
                    <a:srgbClr val="ffffff"/>
                  </a:solidFill>
                </a:uFill>
                <a:latin typeface="Arial"/>
              </a:rPr>
              <a:t>data-</a:t>
            </a:r>
            <a:r>
              <a:rPr b="0" lang="en-US" sz="2000" spc="-1" strike="noStrike">
                <a:solidFill>
                  <a:srgbClr val="000000"/>
                </a:solidFill>
                <a:uFill>
                  <a:solidFill>
                    <a:srgbClr val="ffffff"/>
                  </a:solidFill>
                </a:uFill>
                <a:latin typeface="Arial"/>
              </a:rPr>
              <a:t>patterns, </a:t>
            </a:r>
            <a:r>
              <a:rPr b="0" lang="en-US" sz="2000" spc="-1" strike="noStrike">
                <a:solidFill>
                  <a:srgbClr val="000000"/>
                </a:solidFill>
                <a:uFill>
                  <a:solidFill>
                    <a:srgbClr val="ffffff"/>
                  </a:solidFill>
                </a:uFill>
                <a:latin typeface="Arial"/>
              </a:rPr>
              <a:t>including </a:t>
            </a:r>
            <a:r>
              <a:rPr b="0" lang="en-US" sz="2000" spc="-1" strike="noStrike">
                <a:solidFill>
                  <a:srgbClr val="000000"/>
                </a:solidFill>
                <a:uFill>
                  <a:solidFill>
                    <a:srgbClr val="ffffff"/>
                  </a:solidFill>
                </a:uFill>
                <a:latin typeface="Arial"/>
              </a:rPr>
              <a:t>random, </a:t>
            </a:r>
            <a:r>
              <a:rPr b="0" lang="en-US" sz="2000" spc="-1" strike="noStrike">
                <a:solidFill>
                  <a:srgbClr val="000000"/>
                </a:solidFill>
                <a:uFill>
                  <a:solidFill>
                    <a:srgbClr val="ffffff"/>
                  </a:solidFill>
                </a:uFill>
                <a:latin typeface="Arial"/>
              </a:rPr>
              <a:t>but found </a:t>
            </a:r>
            <a:r>
              <a:rPr b="0" lang="en-US" sz="2000" spc="-1" strike="noStrike">
                <a:solidFill>
                  <a:srgbClr val="000000"/>
                </a:solidFill>
                <a:uFill>
                  <a:solidFill>
                    <a:srgbClr val="ffffff"/>
                  </a:solidFill>
                </a:uFill>
                <a:latin typeface="Arial"/>
              </a:rPr>
              <a:t>RowStrip</a:t>
            </a:r>
            <a:r>
              <a:rPr b="0" lang="en-US" sz="2000" spc="-1" strike="noStrike">
                <a:solidFill>
                  <a:srgbClr val="000000"/>
                </a:solidFill>
                <a:uFill>
                  <a:solidFill>
                    <a:srgbClr val="ffffff"/>
                  </a:solidFill>
                </a:uFill>
                <a:latin typeface="Arial"/>
              </a:rPr>
              <a:t>e to </a:t>
            </a:r>
            <a:r>
              <a:rPr b="0" lang="en-US" sz="2000" spc="-1" strike="noStrike">
                <a:solidFill>
                  <a:srgbClr val="000000"/>
                </a:solidFill>
                <a:uFill>
                  <a:solidFill>
                    <a:srgbClr val="ffffff"/>
                  </a:solidFill>
                </a:uFill>
                <a:latin typeface="Arial"/>
              </a:rPr>
              <a:t>induce </a:t>
            </a:r>
            <a:r>
              <a:rPr b="0" lang="en-US" sz="2000" spc="-1" strike="noStrike">
                <a:solidFill>
                  <a:srgbClr val="000000"/>
                </a:solidFill>
                <a:uFill>
                  <a:solidFill>
                    <a:srgbClr val="ffffff"/>
                  </a:solidFill>
                </a:uFill>
                <a:latin typeface="Arial"/>
              </a:rPr>
              <a:t>the most </a:t>
            </a:r>
            <a:r>
              <a:rPr b="0" lang="en-US" sz="2000" spc="-1" strike="noStrike">
                <a:solidFill>
                  <a:srgbClr val="000000"/>
                </a:solidFill>
                <a:uFill>
                  <a:solidFill>
                    <a:srgbClr val="ffffff"/>
                  </a:solidFill>
                </a:uFill>
                <a:latin typeface="Arial"/>
              </a:rPr>
              <a:t>errors.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Therefore, </a:t>
            </a:r>
            <a:r>
              <a:rPr b="0" lang="en-US" sz="2000" spc="-1" strike="noStrike">
                <a:solidFill>
                  <a:srgbClr val="000000"/>
                </a:solidFill>
                <a:uFill>
                  <a:solidFill>
                    <a:srgbClr val="ffffff"/>
                  </a:solidFill>
                </a:uFill>
                <a:latin typeface="Arial"/>
              </a:rPr>
              <a:t>we </a:t>
            </a:r>
            <a:r>
              <a:rPr b="0" lang="en-US" sz="2000" spc="-1" strike="noStrike">
                <a:solidFill>
                  <a:srgbClr val="000000"/>
                </a:solidFill>
                <a:uFill>
                  <a:solidFill>
                    <a:srgbClr val="ffffff"/>
                  </a:solidFill>
                </a:uFill>
                <a:latin typeface="Arial"/>
              </a:rPr>
              <a:t>conclude </a:t>
            </a:r>
            <a:r>
              <a:rPr b="0" lang="en-US" sz="2000" spc="-1" strike="noStrike">
                <a:solidFill>
                  <a:srgbClr val="000000"/>
                </a:solidFill>
                <a:uFill>
                  <a:solidFill>
                    <a:srgbClr val="ffffff"/>
                  </a:solidFill>
                </a:uFill>
                <a:latin typeface="Arial"/>
              </a:rPr>
              <a:t>that </a:t>
            </a:r>
            <a:r>
              <a:rPr b="0" lang="en-US" sz="2000" spc="-1" strike="noStrike">
                <a:solidFill>
                  <a:srgbClr val="000000"/>
                </a:solidFill>
                <a:uFill>
                  <a:solidFill>
                    <a:srgbClr val="ffffff"/>
                  </a:solidFill>
                </a:uFill>
                <a:latin typeface="Arial"/>
              </a:rPr>
              <a:t>errors are </a:t>
            </a:r>
            <a:r>
              <a:rPr b="0" lang="en-US" sz="2000" spc="-1" strike="noStrike">
                <a:solidFill>
                  <a:srgbClr val="000000"/>
                </a:solidFill>
                <a:uFill>
                  <a:solidFill>
                    <a:srgbClr val="ffffff"/>
                  </a:solidFill>
                </a:uFill>
                <a:latin typeface="Arial"/>
              </a:rPr>
              <a:t>affected </a:t>
            </a:r>
            <a:r>
              <a:rPr b="0" lang="en-US" sz="2000" spc="-1" strike="noStrike">
                <a:solidFill>
                  <a:srgbClr val="000000"/>
                </a:solidFill>
                <a:uFill>
                  <a:solidFill>
                    <a:srgbClr val="ffffff"/>
                  </a:solidFill>
                </a:uFill>
                <a:latin typeface="Arial"/>
              </a:rPr>
              <a:t>by data </a:t>
            </a:r>
            <a:r>
              <a:rPr b="0" lang="en-US" sz="2000" spc="-1" strike="noStrike">
                <a:solidFill>
                  <a:srgbClr val="000000"/>
                </a:solidFill>
                <a:uFill>
                  <a:solidFill>
                    <a:srgbClr val="ffffff"/>
                  </a:solidFill>
                </a:uFill>
                <a:latin typeface="Arial"/>
              </a:rPr>
              <a:t>stored in </a:t>
            </a:r>
            <a:r>
              <a:rPr b="0" lang="en-US" sz="2000" spc="-1" strike="noStrike">
                <a:solidFill>
                  <a:srgbClr val="000000"/>
                </a:solidFill>
                <a:uFill>
                  <a:solidFill>
                    <a:srgbClr val="ffffff"/>
                  </a:solidFill>
                </a:uFill>
                <a:latin typeface="Arial"/>
              </a:rPr>
              <a:t>other </a:t>
            </a:r>
            <a:r>
              <a:rPr b="0" lang="en-US" sz="2000" spc="-1" strike="noStrike">
                <a:solidFill>
                  <a:srgbClr val="000000"/>
                </a:solidFill>
                <a:uFill>
                  <a:solidFill>
                    <a:srgbClr val="ffffff"/>
                  </a:solidFill>
                </a:uFill>
                <a:latin typeface="Arial"/>
              </a:rPr>
              <a:t>cells due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differenc</a:t>
            </a:r>
            <a:r>
              <a:rPr b="0" lang="en-US" sz="2000" spc="-1" strike="noStrike">
                <a:solidFill>
                  <a:srgbClr val="000000"/>
                </a:solidFill>
                <a:uFill>
                  <a:solidFill>
                    <a:srgbClr val="ffffff"/>
                  </a:solidFill>
                </a:uFill>
                <a:latin typeface="Arial"/>
              </a:rPr>
              <a:t>es in </a:t>
            </a:r>
            <a:r>
              <a:rPr b="0" lang="en-US" sz="2000" spc="-1" strike="noStrike">
                <a:solidFill>
                  <a:srgbClr val="000000"/>
                </a:solidFill>
                <a:uFill>
                  <a:solidFill>
                    <a:srgbClr val="ffffff"/>
                  </a:solidFill>
                </a:uFill>
                <a:latin typeface="Arial"/>
              </a:rPr>
              <a:t>coupling </a:t>
            </a:r>
            <a:r>
              <a:rPr b="0" lang="en-US" sz="2000" spc="-1" strike="noStrike">
                <a:solidFill>
                  <a:srgbClr val="000000"/>
                </a:solidFill>
                <a:uFill>
                  <a:solidFill>
                    <a:srgbClr val="ffffff"/>
                  </a:solidFill>
                </a:uFill>
                <a:latin typeface="Arial"/>
              </a:rPr>
              <a:t>effects </a:t>
            </a:r>
            <a:r>
              <a:rPr b="0" lang="en-US" sz="2000" spc="-1" strike="noStrike">
                <a:solidFill>
                  <a:srgbClr val="000000"/>
                </a:solidFill>
                <a:uFill>
                  <a:solidFill>
                    <a:srgbClr val="ffffff"/>
                  </a:solidFill>
                </a:uFill>
                <a:latin typeface="Arial"/>
              </a:rPr>
              <a:t>between </a:t>
            </a:r>
            <a:r>
              <a:rPr b="0" lang="en-US" sz="2000" spc="-1" strike="noStrike">
                <a:solidFill>
                  <a:srgbClr val="000000"/>
                </a:solidFill>
                <a:uFill>
                  <a:solidFill>
                    <a:srgbClr val="ffffff"/>
                  </a:solidFill>
                </a:uFill>
                <a:latin typeface="Arial"/>
              </a:rPr>
              <a:t>the cells.</a:t>
            </a:r>
            <a:endParaRPr b="0" lang="en-US" sz="2000" spc="-1" strike="noStrike">
              <a:solidFill>
                <a:srgbClr val="000000"/>
              </a:solidFill>
              <a:uFill>
                <a:solidFill>
                  <a:srgbClr val="ffffff"/>
                </a:solidFill>
              </a:uFill>
              <a:latin typeface="Arial"/>
            </a:endParaRPr>
          </a:p>
        </p:txBody>
      </p:sp>
      <p:sp>
        <p:nvSpPr>
          <p:cNvPr id="59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D47B2716-4CBD-4CF0-9506-FBF8188B2E4B}"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Based on </a:t>
            </a:r>
            <a:r>
              <a:rPr b="0" lang="en-US" sz="2000" spc="-1" strike="noStrike">
                <a:solidFill>
                  <a:srgbClr val="000000"/>
                </a:solidFill>
                <a:uFill>
                  <a:solidFill>
                    <a:srgbClr val="ffffff"/>
                  </a:solidFill>
                </a:uFill>
                <a:latin typeface="Arial"/>
              </a:rPr>
              <a:t>what we </a:t>
            </a:r>
            <a:r>
              <a:rPr b="0" lang="en-US" sz="2000" spc="-1" strike="noStrike">
                <a:solidFill>
                  <a:srgbClr val="000000"/>
                </a:solidFill>
                <a:uFill>
                  <a:solidFill>
                    <a:srgbClr val="ffffff"/>
                  </a:solidFill>
                </a:uFill>
                <a:latin typeface="Arial"/>
              </a:rPr>
              <a:t>learned </a:t>
            </a:r>
            <a:r>
              <a:rPr b="0" lang="en-US" sz="2000" spc="-1" strike="noStrike">
                <a:solidFill>
                  <a:srgbClr val="000000"/>
                </a:solidFill>
                <a:uFill>
                  <a:solidFill>
                    <a:srgbClr val="ffffff"/>
                  </a:solidFill>
                </a:uFill>
                <a:latin typeface="Arial"/>
              </a:rPr>
              <a:t>from the </a:t>
            </a:r>
            <a:r>
              <a:rPr b="0" lang="en-US" sz="2000" spc="-1" strike="noStrike">
                <a:solidFill>
                  <a:srgbClr val="000000"/>
                </a:solidFill>
                <a:uFill>
                  <a:solidFill>
                    <a:srgbClr val="ffffff"/>
                  </a:solidFill>
                </a:uFill>
                <a:latin typeface="Arial"/>
              </a:rPr>
              <a:t>sensitivit</a:t>
            </a:r>
            <a:r>
              <a:rPr b="0" lang="en-US" sz="2000" spc="-1" strike="noStrike">
                <a:solidFill>
                  <a:srgbClr val="000000"/>
                </a:solidFill>
                <a:uFill>
                  <a:solidFill>
                    <a:srgbClr val="ffffff"/>
                  </a:solidFill>
                </a:uFill>
                <a:latin typeface="Arial"/>
              </a:rPr>
              <a:t>y studies, </a:t>
            </a:r>
            <a:r>
              <a:rPr b="0" lang="en-US" sz="2000" spc="-1" strike="noStrike">
                <a:solidFill>
                  <a:srgbClr val="000000"/>
                </a:solidFill>
                <a:uFill>
                  <a:solidFill>
                    <a:srgbClr val="ffffff"/>
                  </a:solidFill>
                </a:uFill>
                <a:latin typeface="Arial"/>
              </a:rPr>
              <a:t>there are </a:t>
            </a:r>
            <a:r>
              <a:rPr b="0" lang="en-US" sz="2000" spc="-1" strike="noStrike">
                <a:solidFill>
                  <a:srgbClr val="000000"/>
                </a:solidFill>
                <a:uFill>
                  <a:solidFill>
                    <a:srgbClr val="ffffff"/>
                  </a:solidFill>
                </a:uFill>
                <a:latin typeface="Arial"/>
              </a:rPr>
              <a:t>two naive </a:t>
            </a:r>
            <a:r>
              <a:rPr b="0" lang="en-US" sz="2000" spc="-1" strike="noStrike">
                <a:solidFill>
                  <a:srgbClr val="000000"/>
                </a:solidFill>
                <a:uFill>
                  <a:solidFill>
                    <a:srgbClr val="ffffff"/>
                  </a:solidFill>
                </a:uFill>
                <a:latin typeface="Arial"/>
              </a:rPr>
              <a:t>solutions </a:t>
            </a:r>
            <a:r>
              <a:rPr b="0" lang="en-US" sz="2000" spc="-1" strike="noStrike">
                <a:solidFill>
                  <a:srgbClr val="000000"/>
                </a:solidFill>
                <a:uFill>
                  <a:solidFill>
                    <a:srgbClr val="ffffff"/>
                  </a:solidFill>
                </a:uFill>
                <a:latin typeface="Arial"/>
              </a:rPr>
              <a:t>that </a:t>
            </a:r>
            <a:r>
              <a:rPr b="0" lang="en-US" sz="2000" spc="-1" strike="noStrike">
                <a:solidFill>
                  <a:srgbClr val="000000"/>
                </a:solidFill>
                <a:uFill>
                  <a:solidFill>
                    <a:srgbClr val="ffffff"/>
                  </a:solidFill>
                </a:uFill>
                <a:latin typeface="Arial"/>
              </a:rPr>
              <a:t>immediat</a:t>
            </a:r>
            <a:r>
              <a:rPr b="0" lang="en-US" sz="2000" spc="-1" strike="noStrike">
                <a:solidFill>
                  <a:srgbClr val="000000"/>
                </a:solidFill>
                <a:uFill>
                  <a:solidFill>
                    <a:srgbClr val="ffffff"/>
                  </a:solidFill>
                </a:uFill>
                <a:latin typeface="Arial"/>
              </a:rPr>
              <a:t>ely </a:t>
            </a:r>
            <a:r>
              <a:rPr b="0" lang="en-US" sz="2000" spc="-1" strike="noStrike">
                <a:solidFill>
                  <a:srgbClr val="000000"/>
                </a:solidFill>
                <a:uFill>
                  <a:solidFill>
                    <a:srgbClr val="ffffff"/>
                  </a:solidFill>
                </a:uFill>
                <a:latin typeface="Arial"/>
              </a:rPr>
              <a:t>present </a:t>
            </a:r>
            <a:r>
              <a:rPr b="0" lang="en-US" sz="2000" spc="-1" strike="noStrike">
                <a:solidFill>
                  <a:srgbClr val="000000"/>
                </a:solidFill>
                <a:uFill>
                  <a:solidFill>
                    <a:srgbClr val="ffffff"/>
                  </a:solidFill>
                </a:uFill>
                <a:latin typeface="Arial"/>
              </a:rPr>
              <a:t>themselv</a:t>
            </a:r>
            <a:r>
              <a:rPr b="0" lang="en-US" sz="2000" spc="-1" strike="noStrike">
                <a:solidFill>
                  <a:srgbClr val="000000"/>
                </a:solidFill>
                <a:uFill>
                  <a:solidFill>
                    <a:srgbClr val="ffffff"/>
                  </a:solidFill>
                </a:uFill>
                <a:latin typeface="Arial"/>
              </a:rPr>
              <a:t>es.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First, we </a:t>
            </a:r>
            <a:r>
              <a:rPr b="0" lang="en-US" sz="2000" spc="-1" strike="noStrike">
                <a:solidFill>
                  <a:srgbClr val="000000"/>
                </a:solidFill>
                <a:uFill>
                  <a:solidFill>
                    <a:srgbClr val="ffffff"/>
                  </a:solidFill>
                </a:uFill>
                <a:latin typeface="Arial"/>
              </a:rPr>
              <a:t>can </a:t>
            </a:r>
            <a:r>
              <a:rPr b="0" lang="en-US" sz="2000" spc="-1" strike="noStrike">
                <a:solidFill>
                  <a:srgbClr val="000000"/>
                </a:solidFill>
                <a:uFill>
                  <a:solidFill>
                    <a:srgbClr val="ffffff"/>
                  </a:solidFill>
                </a:uFill>
                <a:latin typeface="Arial"/>
              </a:rPr>
              <a:t>throttle </a:t>
            </a:r>
            <a:r>
              <a:rPr b="0" lang="en-US" sz="2000" spc="-1" strike="noStrike">
                <a:solidFill>
                  <a:srgbClr val="000000"/>
                </a:solidFill>
                <a:uFill>
                  <a:solidFill>
                    <a:srgbClr val="ffffff"/>
                  </a:solidFill>
                </a:uFill>
                <a:latin typeface="Arial"/>
              </a:rPr>
              <a:t>accesses </a:t>
            </a:r>
            <a:r>
              <a:rPr b="0" lang="en-US" sz="2000" spc="-1" strike="noStrike">
                <a:solidFill>
                  <a:srgbClr val="000000"/>
                </a:solidFill>
                <a:uFill>
                  <a:solidFill>
                    <a:srgbClr val="ffffff"/>
                  </a:solidFill>
                </a:uFill>
                <a:latin typeface="Arial"/>
              </a:rPr>
              <a:t>to the </a:t>
            </a:r>
            <a:r>
              <a:rPr b="0" lang="en-US" sz="2000" spc="-1" strike="noStrike">
                <a:solidFill>
                  <a:srgbClr val="000000"/>
                </a:solidFill>
                <a:uFill>
                  <a:solidFill>
                    <a:srgbClr val="ffffff"/>
                  </a:solidFill>
                </a:uFill>
                <a:latin typeface="Arial"/>
              </a:rPr>
              <a:t>same </a:t>
            </a:r>
            <a:r>
              <a:rPr b="0" lang="en-US" sz="2000" spc="-1" strike="noStrike">
                <a:solidFill>
                  <a:srgbClr val="000000"/>
                </a:solidFill>
                <a:uFill>
                  <a:solidFill>
                    <a:srgbClr val="ffffff"/>
                  </a:solidFill>
                </a:uFill>
                <a:latin typeface="Arial"/>
              </a:rPr>
              <a:t>row. If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access-</a:t>
            </a:r>
            <a:r>
              <a:rPr b="0" lang="en-US" sz="2000" spc="-1" strike="noStrike">
                <a:solidFill>
                  <a:srgbClr val="000000"/>
                </a:solidFill>
                <a:uFill>
                  <a:solidFill>
                    <a:srgbClr val="ffffff"/>
                  </a:solidFill>
                </a:uFill>
                <a:latin typeface="Arial"/>
              </a:rPr>
              <a:t>interval is </a:t>
            </a:r>
            <a:r>
              <a:rPr b="0" lang="en-US" sz="2000" spc="-1" strike="noStrike">
                <a:solidFill>
                  <a:srgbClr val="000000"/>
                </a:solidFill>
                <a:uFill>
                  <a:solidFill>
                    <a:srgbClr val="ffffff"/>
                  </a:solidFill>
                </a:uFill>
                <a:latin typeface="Arial"/>
              </a:rPr>
              <a:t>greater </a:t>
            </a:r>
            <a:r>
              <a:rPr b="0" lang="en-US" sz="2000" spc="-1" strike="noStrike">
                <a:solidFill>
                  <a:srgbClr val="000000"/>
                </a:solidFill>
                <a:uFill>
                  <a:solidFill>
                    <a:srgbClr val="ffffff"/>
                  </a:solidFill>
                </a:uFill>
                <a:latin typeface="Arial"/>
              </a:rPr>
              <a:t>than </a:t>
            </a:r>
            <a:r>
              <a:rPr b="0" lang="en-US" sz="2000" spc="-1" strike="noStrike">
                <a:solidFill>
                  <a:srgbClr val="000000"/>
                </a:solidFill>
                <a:uFill>
                  <a:solidFill>
                    <a:srgbClr val="ffffff"/>
                  </a:solidFill>
                </a:uFill>
                <a:latin typeface="Arial"/>
              </a:rPr>
              <a:t>500ns, I </a:t>
            </a:r>
            <a:r>
              <a:rPr b="0" lang="en-US" sz="2000" spc="-1" strike="noStrike">
                <a:solidFill>
                  <a:srgbClr val="000000"/>
                </a:solidFill>
                <a:uFill>
                  <a:solidFill>
                    <a:srgbClr val="ffffff"/>
                  </a:solidFill>
                </a:uFill>
                <a:latin typeface="Arial"/>
              </a:rPr>
              <a:t>showed </a:t>
            </a:r>
            <a:r>
              <a:rPr b="0" lang="en-US" sz="2000" spc="-1" strike="noStrike">
                <a:solidFill>
                  <a:srgbClr val="000000"/>
                </a:solidFill>
                <a:uFill>
                  <a:solidFill>
                    <a:srgbClr val="ffffff"/>
                  </a:solidFill>
                </a:uFill>
                <a:latin typeface="Arial"/>
              </a:rPr>
              <a:t>how </a:t>
            </a:r>
            <a:r>
              <a:rPr b="0" lang="en-US" sz="2000" spc="-1" strike="noStrike">
                <a:solidFill>
                  <a:srgbClr val="000000"/>
                </a:solidFill>
                <a:uFill>
                  <a:solidFill>
                    <a:srgbClr val="ffffff"/>
                  </a:solidFill>
                </a:uFill>
                <a:latin typeface="Arial"/>
              </a:rPr>
              <a:t>errors are </a:t>
            </a:r>
            <a:r>
              <a:rPr b="0" lang="en-US" sz="2000" spc="-1" strike="noStrike">
                <a:solidFill>
                  <a:srgbClr val="000000"/>
                </a:solidFill>
                <a:uFill>
                  <a:solidFill>
                    <a:srgbClr val="ffffff"/>
                  </a:solidFill>
                </a:uFill>
                <a:latin typeface="Arial"/>
              </a:rPr>
              <a:t>not </a:t>
            </a:r>
            <a:r>
              <a:rPr b="0" lang="en-US" sz="2000" spc="-1" strike="noStrike">
                <a:solidFill>
                  <a:srgbClr val="000000"/>
                </a:solidFill>
                <a:uFill>
                  <a:solidFill>
                    <a:srgbClr val="ffffff"/>
                  </a:solidFill>
                </a:uFill>
                <a:latin typeface="Arial"/>
              </a:rPr>
              <a:t>induced. </a:t>
            </a:r>
            <a:r>
              <a:rPr b="0" lang="en-US" sz="2000" spc="-1" strike="noStrike">
                <a:solidFill>
                  <a:srgbClr val="000000"/>
                </a:solidFill>
                <a:uFill>
                  <a:solidFill>
                    <a:srgbClr val="ffffff"/>
                  </a:solidFill>
                </a:uFill>
                <a:latin typeface="Arial"/>
              </a:rPr>
              <a:t>We can </a:t>
            </a:r>
            <a:r>
              <a:rPr b="0" lang="en-US" sz="2000" spc="-1" strike="noStrike">
                <a:solidFill>
                  <a:srgbClr val="000000"/>
                </a:solidFill>
                <a:uFill>
                  <a:solidFill>
                    <a:srgbClr val="ffffff"/>
                  </a:solidFill>
                </a:uFill>
                <a:latin typeface="Arial"/>
              </a:rPr>
              <a:t>achieve </a:t>
            </a:r>
            <a:r>
              <a:rPr b="0" lang="en-US" sz="2000" spc="-1" strike="noStrike">
                <a:solidFill>
                  <a:srgbClr val="000000"/>
                </a:solidFill>
                <a:uFill>
                  <a:solidFill>
                    <a:srgbClr val="ffffff"/>
                  </a:solidFill>
                </a:uFill>
                <a:latin typeface="Arial"/>
              </a:rPr>
              <a:t>the same </a:t>
            </a:r>
            <a:r>
              <a:rPr b="0" lang="en-US" sz="2000" spc="-1" strike="noStrike">
                <a:solidFill>
                  <a:srgbClr val="000000"/>
                </a:solidFill>
                <a:uFill>
                  <a:solidFill>
                    <a:srgbClr val="ffffff"/>
                  </a:solidFill>
                </a:uFill>
                <a:latin typeface="Arial"/>
              </a:rPr>
              <a:t>effect by </a:t>
            </a:r>
            <a:r>
              <a:rPr b="0" lang="en-US" sz="2000" spc="-1" strike="noStrike">
                <a:solidFill>
                  <a:srgbClr val="000000"/>
                </a:solidFill>
                <a:uFill>
                  <a:solidFill>
                    <a:srgbClr val="ffffff"/>
                  </a:solidFill>
                </a:uFill>
                <a:latin typeface="Arial"/>
              </a:rPr>
              <a:t>limiting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maximum </a:t>
            </a:r>
            <a:r>
              <a:rPr b="0" lang="en-US" sz="2000" spc="-1" strike="noStrike">
                <a:solidFill>
                  <a:srgbClr val="000000"/>
                </a:solidFill>
                <a:uFill>
                  <a:solidFill>
                    <a:srgbClr val="ffffff"/>
                  </a:solidFill>
                </a:uFill>
                <a:latin typeface="Arial"/>
              </a:rPr>
              <a:t>number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accesses </a:t>
            </a:r>
            <a:r>
              <a:rPr b="0" lang="en-US" sz="2000" spc="-1" strike="noStrike">
                <a:solidFill>
                  <a:srgbClr val="000000"/>
                </a:solidFill>
                <a:uFill>
                  <a:solidFill>
                    <a:srgbClr val="ffffff"/>
                  </a:solidFill>
                </a:uFill>
                <a:latin typeface="Arial"/>
              </a:rPr>
              <a:t>to the </a:t>
            </a:r>
            <a:r>
              <a:rPr b="0" lang="en-US" sz="2000" spc="-1" strike="noStrike">
                <a:solidFill>
                  <a:srgbClr val="000000"/>
                </a:solidFill>
                <a:uFill>
                  <a:solidFill>
                    <a:srgbClr val="ffffff"/>
                  </a:solidFill>
                </a:uFill>
                <a:latin typeface="Arial"/>
              </a:rPr>
              <a:t>same row </a:t>
            </a:r>
            <a:r>
              <a:rPr b="0" lang="en-US" sz="2000" spc="-1" strike="noStrike">
                <a:solidFill>
                  <a:srgbClr val="000000"/>
                </a:solidFill>
                <a:uFill>
                  <a:solidFill>
                    <a:srgbClr val="ffffff"/>
                  </a:solidFill>
                </a:uFill>
                <a:latin typeface="Arial"/>
              </a:rPr>
              <a:t>to be less </a:t>
            </a:r>
            <a:r>
              <a:rPr b="0" lang="en-US" sz="2000" spc="-1" strike="noStrike">
                <a:solidFill>
                  <a:srgbClr val="000000"/>
                </a:solidFill>
                <a:uFill>
                  <a:solidFill>
                    <a:srgbClr val="ffffff"/>
                  </a:solidFill>
                </a:uFill>
                <a:latin typeface="Arial"/>
              </a:rPr>
              <a:t>than </a:t>
            </a:r>
            <a:r>
              <a:rPr b="0" lang="en-US" sz="2000" spc="-1" strike="noStrike">
                <a:solidFill>
                  <a:srgbClr val="000000"/>
                </a:solidFill>
                <a:uFill>
                  <a:solidFill>
                    <a:srgbClr val="ffffff"/>
                  </a:solidFill>
                </a:uFill>
                <a:latin typeface="Arial"/>
              </a:rPr>
              <a:t>128K, </a:t>
            </a:r>
            <a:r>
              <a:rPr b="0" lang="en-US" sz="2000" spc="-1" strike="noStrike">
                <a:solidFill>
                  <a:srgbClr val="000000"/>
                </a:solidFill>
                <a:uFill>
                  <a:solidFill>
                    <a:srgbClr val="ffffff"/>
                  </a:solidFill>
                </a:uFill>
                <a:latin typeface="Arial"/>
              </a:rPr>
              <a:t>within a </a:t>
            </a:r>
            <a:r>
              <a:rPr b="0" lang="en-US" sz="2000" spc="-1" strike="noStrike">
                <a:solidFill>
                  <a:srgbClr val="000000"/>
                </a:solidFill>
                <a:uFill>
                  <a:solidFill>
                    <a:srgbClr val="ffffff"/>
                  </a:solidFill>
                </a:uFill>
                <a:latin typeface="Arial"/>
              </a:rPr>
              <a:t>refresh </a:t>
            </a:r>
            <a:r>
              <a:rPr b="0" lang="en-US" sz="2000" spc="-1" strike="noStrike">
                <a:solidFill>
                  <a:srgbClr val="000000"/>
                </a:solidFill>
                <a:uFill>
                  <a:solidFill>
                    <a:srgbClr val="ffffff"/>
                  </a:solidFill>
                </a:uFill>
                <a:latin typeface="Arial"/>
              </a:rPr>
              <a:t>interval.</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Second, </a:t>
            </a:r>
            <a:r>
              <a:rPr b="0" lang="en-US" sz="2000" spc="-1" strike="noStrike">
                <a:solidFill>
                  <a:srgbClr val="000000"/>
                </a:solidFill>
                <a:uFill>
                  <a:solidFill>
                    <a:srgbClr val="ffffff"/>
                  </a:solidFill>
                </a:uFill>
                <a:latin typeface="Arial"/>
              </a:rPr>
              <a:t>we can </a:t>
            </a:r>
            <a:r>
              <a:rPr b="0" lang="en-US" sz="2000" spc="-1" strike="noStrike">
                <a:solidFill>
                  <a:srgbClr val="000000"/>
                </a:solidFill>
                <a:uFill>
                  <a:solidFill>
                    <a:srgbClr val="ffffff"/>
                  </a:solidFill>
                </a:uFill>
                <a:latin typeface="Arial"/>
              </a:rPr>
              <a:t>refresh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module </a:t>
            </a:r>
            <a:r>
              <a:rPr b="0" lang="en-US" sz="2000" spc="-1" strike="noStrike">
                <a:solidFill>
                  <a:srgbClr val="000000"/>
                </a:solidFill>
                <a:uFill>
                  <a:solidFill>
                    <a:srgbClr val="ffffff"/>
                  </a:solidFill>
                </a:uFill>
                <a:latin typeface="Arial"/>
              </a:rPr>
              <a:t>more </a:t>
            </a:r>
            <a:r>
              <a:rPr b="0" lang="en-US" sz="2000" spc="-1" strike="noStrike">
                <a:solidFill>
                  <a:srgbClr val="000000"/>
                </a:solidFill>
                <a:uFill>
                  <a:solidFill>
                    <a:srgbClr val="ffffff"/>
                  </a:solidFill>
                </a:uFill>
                <a:latin typeface="Arial"/>
              </a:rPr>
              <a:t>frequently</a:t>
            </a:r>
            <a:r>
              <a:rPr b="0" lang="en-US" sz="2000" spc="-1" strike="noStrike">
                <a:solidFill>
                  <a:srgbClr val="000000"/>
                </a:solidFill>
                <a:uFill>
                  <a:solidFill>
                    <a:srgbClr val="ffffff"/>
                  </a:solidFill>
                </a:uFill>
                <a:latin typeface="Arial"/>
              </a:rPr>
              <a:t>. If the </a:t>
            </a:r>
            <a:r>
              <a:rPr b="0" lang="en-US" sz="2000" spc="-1" strike="noStrike">
                <a:solidFill>
                  <a:srgbClr val="000000"/>
                </a:solidFill>
                <a:uFill>
                  <a:solidFill>
                    <a:srgbClr val="ffffff"/>
                  </a:solidFill>
                </a:uFill>
                <a:latin typeface="Arial"/>
              </a:rPr>
              <a:t>refresh-</a:t>
            </a:r>
            <a:r>
              <a:rPr b="0" lang="en-US" sz="2000" spc="-1" strike="noStrike">
                <a:solidFill>
                  <a:srgbClr val="000000"/>
                </a:solidFill>
                <a:uFill>
                  <a:solidFill>
                    <a:srgbClr val="ffffff"/>
                  </a:solidFill>
                </a:uFill>
                <a:latin typeface="Arial"/>
              </a:rPr>
              <a:t>interval is </a:t>
            </a:r>
            <a:r>
              <a:rPr b="0" lang="en-US" sz="2000" spc="-1" strike="noStrike">
                <a:solidFill>
                  <a:srgbClr val="000000"/>
                </a:solidFill>
                <a:uFill>
                  <a:solidFill>
                    <a:srgbClr val="ffffff"/>
                  </a:solidFill>
                </a:uFill>
                <a:latin typeface="Arial"/>
              </a:rPr>
              <a:t>shortene</a:t>
            </a:r>
            <a:r>
              <a:rPr b="0" lang="en-US" sz="2000" spc="-1" strike="noStrike">
                <a:solidFill>
                  <a:srgbClr val="000000"/>
                </a:solidFill>
                <a:uFill>
                  <a:solidFill>
                    <a:srgbClr val="ffffff"/>
                  </a:solidFill>
                </a:uFill>
                <a:latin typeface="Arial"/>
              </a:rPr>
              <a:t>d by 7x, I </a:t>
            </a:r>
            <a:r>
              <a:rPr b="0" lang="en-US" sz="2000" spc="-1" strike="noStrike">
                <a:solidFill>
                  <a:srgbClr val="000000"/>
                </a:solidFill>
                <a:uFill>
                  <a:solidFill>
                    <a:srgbClr val="ffffff"/>
                  </a:solidFill>
                </a:uFill>
                <a:latin typeface="Arial"/>
              </a:rPr>
              <a:t>showed </a:t>
            </a:r>
            <a:r>
              <a:rPr b="0" lang="en-US" sz="2000" spc="-1" strike="noStrike">
                <a:solidFill>
                  <a:srgbClr val="000000"/>
                </a:solidFill>
                <a:uFill>
                  <a:solidFill>
                    <a:srgbClr val="ffffff"/>
                  </a:solidFill>
                </a:uFill>
                <a:latin typeface="Arial"/>
              </a:rPr>
              <a:t>how </a:t>
            </a:r>
            <a:r>
              <a:rPr b="0" lang="en-US" sz="2000" spc="-1" strike="noStrike">
                <a:solidFill>
                  <a:srgbClr val="000000"/>
                </a:solidFill>
                <a:uFill>
                  <a:solidFill>
                    <a:srgbClr val="ffffff"/>
                  </a:solidFill>
                </a:uFill>
                <a:latin typeface="Arial"/>
              </a:rPr>
              <a:t>errors </a:t>
            </a:r>
            <a:r>
              <a:rPr b="0" lang="en-US" sz="2000" spc="-1" strike="noStrike">
                <a:solidFill>
                  <a:srgbClr val="000000"/>
                </a:solidFill>
                <a:uFill>
                  <a:solidFill>
                    <a:srgbClr val="ffffff"/>
                  </a:solidFill>
                </a:uFill>
                <a:latin typeface="Arial"/>
              </a:rPr>
              <a:t>can be </a:t>
            </a:r>
            <a:r>
              <a:rPr b="0" lang="en-US" sz="2000" spc="-1" strike="noStrike">
                <a:solidFill>
                  <a:srgbClr val="000000"/>
                </a:solidFill>
                <a:uFill>
                  <a:solidFill>
                    <a:srgbClr val="ffffff"/>
                  </a:solidFill>
                </a:uFill>
                <a:latin typeface="Arial"/>
              </a:rPr>
              <a:t>prevente</a:t>
            </a:r>
            <a:r>
              <a:rPr b="0" lang="en-US" sz="2000" spc="-1" strike="noStrike">
                <a:solidFill>
                  <a:srgbClr val="000000"/>
                </a:solidFill>
                <a:uFill>
                  <a:solidFill>
                    <a:srgbClr val="ffffff"/>
                  </a:solidFill>
                </a:uFill>
                <a:latin typeface="Arial"/>
              </a:rPr>
              <a:t>d.</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However, </a:t>
            </a:r>
            <a:r>
              <a:rPr b="0" lang="en-US" sz="2000" spc="-1" strike="noStrike">
                <a:solidFill>
                  <a:srgbClr val="000000"/>
                </a:solidFill>
                <a:uFill>
                  <a:solidFill>
                    <a:srgbClr val="ffffff"/>
                  </a:solidFill>
                </a:uFill>
                <a:latin typeface="Arial"/>
              </a:rPr>
              <a:t>both </a:t>
            </a:r>
            <a:r>
              <a:rPr b="0" lang="en-US" sz="2000" spc="-1" strike="noStrike">
                <a:solidFill>
                  <a:srgbClr val="000000"/>
                </a:solidFill>
                <a:uFill>
                  <a:solidFill>
                    <a:srgbClr val="ffffff"/>
                  </a:solidFill>
                </a:uFill>
                <a:latin typeface="Arial"/>
              </a:rPr>
              <a:t>naive </a:t>
            </a:r>
            <a:r>
              <a:rPr b="0" lang="en-US" sz="2000" spc="-1" strike="noStrike">
                <a:solidFill>
                  <a:srgbClr val="000000"/>
                </a:solidFill>
                <a:uFill>
                  <a:solidFill>
                    <a:srgbClr val="ffffff"/>
                  </a:solidFill>
                </a:uFill>
                <a:latin typeface="Arial"/>
              </a:rPr>
              <a:t>solutions </a:t>
            </a:r>
            <a:r>
              <a:rPr b="0" lang="en-US" sz="2000" spc="-1" strike="noStrike">
                <a:solidFill>
                  <a:srgbClr val="000000"/>
                </a:solidFill>
                <a:uFill>
                  <a:solidFill>
                    <a:srgbClr val="ffffff"/>
                  </a:solidFill>
                </a:uFill>
                <a:latin typeface="Arial"/>
              </a:rPr>
              <a:t>introduce </a:t>
            </a:r>
            <a:r>
              <a:rPr b="0" lang="en-US" sz="2000" spc="-1" strike="noStrike">
                <a:solidFill>
                  <a:srgbClr val="000000"/>
                </a:solidFill>
                <a:uFill>
                  <a:solidFill>
                    <a:srgbClr val="ffffff"/>
                  </a:solidFill>
                </a:uFill>
                <a:latin typeface="Arial"/>
              </a:rPr>
              <a:t>significan</a:t>
            </a:r>
            <a:r>
              <a:rPr b="0" lang="en-US" sz="2000" spc="-1" strike="noStrike">
                <a:solidFill>
                  <a:srgbClr val="000000"/>
                </a:solidFill>
                <a:uFill>
                  <a:solidFill>
                    <a:srgbClr val="ffffff"/>
                  </a:solidFill>
                </a:uFill>
                <a:latin typeface="Arial"/>
              </a:rPr>
              <a:t>t </a:t>
            </a:r>
            <a:r>
              <a:rPr b="0" lang="en-US" sz="2000" spc="-1" strike="noStrike">
                <a:solidFill>
                  <a:srgbClr val="000000"/>
                </a:solidFill>
                <a:uFill>
                  <a:solidFill>
                    <a:srgbClr val="ffffff"/>
                  </a:solidFill>
                </a:uFill>
                <a:latin typeface="Arial"/>
              </a:rPr>
              <a:t>overhead </a:t>
            </a:r>
            <a:r>
              <a:rPr b="0" lang="en-US" sz="2000" spc="-1" strike="noStrike">
                <a:solidFill>
                  <a:srgbClr val="000000"/>
                </a:solidFill>
                <a:uFill>
                  <a:solidFill>
                    <a:srgbClr val="ffffff"/>
                  </a:solidFill>
                </a:uFill>
                <a:latin typeface="Arial"/>
              </a:rPr>
              <a:t>in both </a:t>
            </a:r>
            <a:r>
              <a:rPr b="0" lang="en-US" sz="2000" spc="-1" strike="noStrike">
                <a:solidFill>
                  <a:srgbClr val="000000"/>
                </a:solidFill>
                <a:uFill>
                  <a:solidFill>
                    <a:srgbClr val="ffffff"/>
                  </a:solidFill>
                </a:uFill>
                <a:latin typeface="Arial"/>
              </a:rPr>
              <a:t>performa</a:t>
            </a:r>
            <a:r>
              <a:rPr b="0" lang="en-US" sz="2000" spc="-1" strike="noStrike">
                <a:solidFill>
                  <a:srgbClr val="000000"/>
                </a:solidFill>
                <a:uFill>
                  <a:solidFill>
                    <a:srgbClr val="ffffff"/>
                  </a:solidFill>
                </a:uFill>
                <a:latin typeface="Arial"/>
              </a:rPr>
              <a:t>nce and </a:t>
            </a:r>
            <a:r>
              <a:rPr b="0" lang="en-US" sz="2000" spc="-1" strike="noStrike">
                <a:solidFill>
                  <a:srgbClr val="000000"/>
                </a:solidFill>
                <a:uFill>
                  <a:solidFill>
                    <a:srgbClr val="ffffff"/>
                  </a:solidFill>
                </a:uFill>
                <a:latin typeface="Arial"/>
              </a:rPr>
              <a:t>power. </a:t>
            </a:r>
            <a:r>
              <a:rPr b="0" lang="en-US" sz="2000" spc="-1" strike="noStrike">
                <a:solidFill>
                  <a:srgbClr val="000000"/>
                </a:solidFill>
                <a:uFill>
                  <a:solidFill>
                    <a:srgbClr val="ffffff"/>
                  </a:solidFill>
                </a:uFill>
                <a:latin typeface="Arial"/>
              </a:rPr>
              <a:t>Later on, </a:t>
            </a:r>
            <a:r>
              <a:rPr b="0" lang="en-US" sz="2000" spc="-1" strike="noStrike">
                <a:solidFill>
                  <a:srgbClr val="000000"/>
                </a:solidFill>
                <a:uFill>
                  <a:solidFill>
                    <a:srgbClr val="ffffff"/>
                  </a:solidFill>
                </a:uFill>
                <a:latin typeface="Arial"/>
              </a:rPr>
              <a:t>I will </a:t>
            </a:r>
            <a:r>
              <a:rPr b="0" lang="en-US" sz="2000" spc="-1" strike="noStrike">
                <a:solidFill>
                  <a:srgbClr val="000000"/>
                </a:solidFill>
                <a:uFill>
                  <a:solidFill>
                    <a:srgbClr val="ffffff"/>
                  </a:solidFill>
                </a:uFill>
                <a:latin typeface="Arial"/>
              </a:rPr>
              <a:t>propose </a:t>
            </a:r>
            <a:r>
              <a:rPr b="0" lang="en-US" sz="2000" spc="-1" strike="noStrike">
                <a:solidFill>
                  <a:srgbClr val="000000"/>
                </a:solidFill>
                <a:uFill>
                  <a:solidFill>
                    <a:srgbClr val="ffffff"/>
                  </a:solidFill>
                </a:uFill>
                <a:latin typeface="Arial"/>
              </a:rPr>
              <a:t>a much </a:t>
            </a:r>
            <a:r>
              <a:rPr b="0" lang="en-US" sz="2000" spc="-1" strike="noStrike">
                <a:solidFill>
                  <a:srgbClr val="000000"/>
                </a:solidFill>
                <a:uFill>
                  <a:solidFill>
                    <a:srgbClr val="ffffff"/>
                  </a:solidFill>
                </a:uFill>
                <a:latin typeface="Arial"/>
              </a:rPr>
              <a:t>more </a:t>
            </a:r>
            <a:r>
              <a:rPr b="0" lang="en-US" sz="2000" spc="-1" strike="noStrike">
                <a:solidFill>
                  <a:srgbClr val="000000"/>
                </a:solidFill>
                <a:uFill>
                  <a:solidFill>
                    <a:srgbClr val="ffffff"/>
                  </a:solidFill>
                </a:uFill>
                <a:latin typeface="Arial"/>
              </a:rPr>
              <a:t>efficient </a:t>
            </a:r>
            <a:r>
              <a:rPr b="0" lang="en-US" sz="2000" spc="-1" strike="noStrike">
                <a:solidFill>
                  <a:srgbClr val="000000"/>
                </a:solidFill>
                <a:uFill>
                  <a:solidFill>
                    <a:srgbClr val="ffffff"/>
                  </a:solidFill>
                </a:uFill>
                <a:latin typeface="Arial"/>
              </a:rPr>
              <a:t>solution.</a:t>
            </a:r>
            <a:endParaRPr b="0" lang="en-US" sz="2000" spc="-1" strike="noStrike">
              <a:solidFill>
                <a:srgbClr val="000000"/>
              </a:solidFill>
              <a:uFill>
                <a:solidFill>
                  <a:srgbClr val="ffffff"/>
                </a:solidFill>
              </a:uFill>
              <a:latin typeface="Arial"/>
            </a:endParaRPr>
          </a:p>
        </p:txBody>
      </p:sp>
      <p:sp>
        <p:nvSpPr>
          <p:cNvPr id="60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8B56E811-0EA8-4BA6-9E88-789D7416FC42}"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body"/>
          </p:nvPr>
        </p:nvSpPr>
        <p:spPr>
          <a:xfrm>
            <a:off x="914400" y="3300480"/>
            <a:ext cx="7314480" cy="2699640"/>
          </a:xfrm>
          <a:prstGeom prst="rect">
            <a:avLst/>
          </a:prstGeom>
        </p:spPr>
        <p:txBody>
          <a:bodyPr lIns="0" rIns="0" tIns="0" bIns="0"/>
          <a:p>
            <a:r>
              <a:rPr b="0" lang="en-US" sz="1200" spc="-1" strike="noStrike">
                <a:solidFill>
                  <a:srgbClr val="000000"/>
                </a:solidFill>
                <a:uFill>
                  <a:solidFill>
                    <a:srgbClr val="ffffff"/>
                  </a:solidFill>
                </a:uFill>
                <a:latin typeface="+mn-lt"/>
                <a:ea typeface="+mn-ea"/>
              </a:rPr>
              <a:t>Here is a quick summary of our paper.</a:t>
            </a:r>
            <a:endParaRPr b="0" lang="en-US" sz="12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 </a:t>
            </a:r>
            <a:endParaRPr b="0" lang="en-US" sz="12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First, we expose the existence, and the prevalence, of disturbance errors in DRAM chips of today. Among 129 DRAM modules that we tested, we were able to induce errors in 110 modules, all of which were manufactured in 2010 or later.</a:t>
            </a:r>
            <a:endParaRPr b="0" lang="en-US" sz="1200" spc="-1" strike="noStrike">
              <a:solidFill>
                <a:srgbClr val="000000"/>
              </a:solidFill>
              <a:uFill>
                <a:solidFill>
                  <a:srgbClr val="ffffff"/>
                </a:solidFill>
              </a:uFill>
              <a:latin typeface="Arial"/>
            </a:endParaRPr>
          </a:p>
          <a:p>
            <a:endParaRPr b="0" lang="en-US" sz="12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Second, we characterize the cause and symptoms of disturbance errors. When a row is repeatedly toggled, we show that it accelerates the leakage of charge in adjacent rows, through a coupling effect between the rows.</a:t>
            </a:r>
            <a:endParaRPr b="0" lang="en-US" sz="1200" spc="-1" strike="noStrike">
              <a:solidFill>
                <a:srgbClr val="000000"/>
              </a:solidFill>
              <a:uFill>
                <a:solidFill>
                  <a:srgbClr val="ffffff"/>
                </a:solidFill>
              </a:uFill>
              <a:latin typeface="Arial"/>
            </a:endParaRPr>
          </a:p>
          <a:p>
            <a:endParaRPr b="0" lang="en-US" sz="12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Third, we prevent errors using a system-level approach. Each time a row is opened and closed, our idea is to refresh the charge stored in the adjacent rows with a low probability, thereby offsetting the leakage effect of disturbance.</a:t>
            </a:r>
            <a:endParaRPr b="0" lang="en-US" sz="1200" spc="-1" strike="noStrike">
              <a:solidFill>
                <a:srgbClr val="000000"/>
              </a:solidFill>
              <a:uFill>
                <a:solidFill>
                  <a:srgbClr val="ffffff"/>
                </a:solidFill>
              </a:uFill>
              <a:latin typeface="Arial"/>
            </a:endParaRPr>
          </a:p>
          <a:p>
            <a:endParaRPr b="0" lang="en-US" sz="1200" spc="-1" strike="noStrike">
              <a:solidFill>
                <a:srgbClr val="000000"/>
              </a:solidFill>
              <a:uFill>
                <a:solidFill>
                  <a:srgbClr val="ffffff"/>
                </a:solidFill>
              </a:uFill>
              <a:latin typeface="Arial"/>
            </a:endParaRPr>
          </a:p>
          <a:p>
            <a:endParaRPr b="0" lang="en-US" sz="1200" spc="-1" strike="noStrike">
              <a:solidFill>
                <a:srgbClr val="000000"/>
              </a:solidFill>
              <a:uFill>
                <a:solidFill>
                  <a:srgbClr val="ffffff"/>
                </a:solidFill>
              </a:uFill>
              <a:latin typeface="Arial"/>
            </a:endParaRPr>
          </a:p>
        </p:txBody>
      </p:sp>
      <p:sp>
        <p:nvSpPr>
          <p:cNvPr id="54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66227768-8569-426E-80BE-834EA44E5490}"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that I </a:t>
            </a:r>
            <a:r>
              <a:rPr b="0" lang="en-US" sz="2000" spc="-1" strike="noStrike">
                <a:solidFill>
                  <a:srgbClr val="000000"/>
                </a:solidFill>
                <a:uFill>
                  <a:solidFill>
                    <a:srgbClr val="ffffff"/>
                  </a:solidFill>
                </a:uFill>
                <a:latin typeface="Arial"/>
              </a:rPr>
              <a:t>have </a:t>
            </a:r>
            <a:r>
              <a:rPr b="0" lang="en-US" sz="2000" spc="-1" strike="noStrike">
                <a:solidFill>
                  <a:srgbClr val="000000"/>
                </a:solidFill>
                <a:uFill>
                  <a:solidFill>
                    <a:srgbClr val="ffffff"/>
                  </a:solidFill>
                </a:uFill>
                <a:latin typeface="Arial"/>
              </a:rPr>
              <a:t>presente</a:t>
            </a:r>
            <a:r>
              <a:rPr b="0" lang="en-US" sz="2000" spc="-1" strike="noStrike">
                <a:solidFill>
                  <a:srgbClr val="000000"/>
                </a:solidFill>
                <a:uFill>
                  <a:solidFill>
                    <a:srgbClr val="ffffff"/>
                  </a:solidFill>
                </a:uFill>
                <a:latin typeface="Arial"/>
              </a:rPr>
              <a:t>d the five </a:t>
            </a:r>
            <a:r>
              <a:rPr b="0" lang="en-US" sz="2000" spc="-1" strike="noStrike">
                <a:solidFill>
                  <a:srgbClr val="000000"/>
                </a:solidFill>
                <a:uFill>
                  <a:solidFill>
                    <a:srgbClr val="ffffff"/>
                  </a:solidFill>
                </a:uFill>
                <a:latin typeface="Arial"/>
              </a:rPr>
              <a:t>major </a:t>
            </a:r>
            <a:r>
              <a:rPr b="0" lang="en-US" sz="2000" spc="-1" strike="noStrike">
                <a:solidFill>
                  <a:srgbClr val="000000"/>
                </a:solidFill>
                <a:uFill>
                  <a:solidFill>
                    <a:srgbClr val="ffffff"/>
                  </a:solidFill>
                </a:uFill>
                <a:latin typeface="Arial"/>
              </a:rPr>
              <a:t>character</a:t>
            </a:r>
            <a:r>
              <a:rPr b="0" lang="en-US" sz="2000" spc="-1" strike="noStrike">
                <a:solidFill>
                  <a:srgbClr val="000000"/>
                </a:solidFill>
                <a:uFill>
                  <a:solidFill>
                    <a:srgbClr val="ffffff"/>
                  </a:solidFill>
                </a:uFill>
                <a:latin typeface="Arial"/>
              </a:rPr>
              <a:t>ization </a:t>
            </a:r>
            <a:r>
              <a:rPr b="0" lang="en-US" sz="2000" spc="-1" strike="noStrike">
                <a:solidFill>
                  <a:srgbClr val="000000"/>
                </a:solidFill>
                <a:uFill>
                  <a:solidFill>
                    <a:srgbClr val="ffffff"/>
                  </a:solidFill>
                </a:uFill>
                <a:latin typeface="Arial"/>
              </a:rPr>
              <a:t>results, I </a:t>
            </a:r>
            <a:r>
              <a:rPr b="0" lang="en-US" sz="2000" spc="-1" strike="noStrike">
                <a:solidFill>
                  <a:srgbClr val="000000"/>
                </a:solidFill>
                <a:uFill>
                  <a:solidFill>
                    <a:srgbClr val="ffffff"/>
                  </a:solidFill>
                </a:uFill>
                <a:latin typeface="Arial"/>
              </a:rPr>
              <a:t>will go on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describe </a:t>
            </a:r>
            <a:r>
              <a:rPr b="0" lang="en-US" sz="2000" spc="-1" strike="noStrike">
                <a:solidFill>
                  <a:srgbClr val="000000"/>
                </a:solidFill>
                <a:uFill>
                  <a:solidFill>
                    <a:srgbClr val="ffffff"/>
                  </a:solidFill>
                </a:uFill>
                <a:latin typeface="Arial"/>
              </a:rPr>
              <a:t>briefly </a:t>
            </a:r>
            <a:r>
              <a:rPr b="0" lang="en-US" sz="2000" spc="-1" strike="noStrike">
                <a:solidFill>
                  <a:srgbClr val="000000"/>
                </a:solidFill>
                <a:uFill>
                  <a:solidFill>
                    <a:srgbClr val="ffffff"/>
                  </a:solidFill>
                </a:uFill>
                <a:latin typeface="Arial"/>
              </a:rPr>
              <a:t>several </a:t>
            </a:r>
            <a:r>
              <a:rPr b="0" lang="en-US" sz="2000" spc="-1" strike="noStrike">
                <a:solidFill>
                  <a:srgbClr val="000000"/>
                </a:solidFill>
                <a:uFill>
                  <a:solidFill>
                    <a:srgbClr val="ffffff"/>
                  </a:solidFill>
                </a:uFill>
                <a:latin typeface="Arial"/>
              </a:rPr>
              <a:t>other </a:t>
            </a:r>
            <a:r>
              <a:rPr b="0" lang="en-US" sz="2000" spc="-1" strike="noStrike">
                <a:solidFill>
                  <a:srgbClr val="000000"/>
                </a:solidFill>
                <a:uFill>
                  <a:solidFill>
                    <a:srgbClr val="ffffff"/>
                  </a:solidFill>
                </a:uFill>
                <a:latin typeface="Arial"/>
              </a:rPr>
              <a:t>results </a:t>
            </a:r>
            <a:r>
              <a:rPr b="0" lang="en-US" sz="2000" spc="-1" strike="noStrike">
                <a:solidFill>
                  <a:srgbClr val="000000"/>
                </a:solidFill>
                <a:uFill>
                  <a:solidFill>
                    <a:srgbClr val="ffffff"/>
                  </a:solidFill>
                </a:uFill>
                <a:latin typeface="Arial"/>
              </a:rPr>
              <a:t>we have </a:t>
            </a:r>
            <a:r>
              <a:rPr b="0" lang="en-US" sz="2000" spc="-1" strike="noStrike">
                <a:solidFill>
                  <a:srgbClr val="000000"/>
                </a:solidFill>
                <a:uFill>
                  <a:solidFill>
                    <a:srgbClr val="ffffff"/>
                  </a:solidFill>
                </a:uFill>
                <a:latin typeface="Arial"/>
              </a:rPr>
              <a:t>in the </a:t>
            </a:r>
            <a:r>
              <a:rPr b="0" lang="en-US" sz="2000" spc="-1" strike="noStrike">
                <a:solidFill>
                  <a:srgbClr val="000000"/>
                </a:solidFill>
                <a:uFill>
                  <a:solidFill>
                    <a:srgbClr val="ffffff"/>
                  </a:solidFill>
                </a:uFill>
                <a:latin typeface="Arial"/>
              </a:rPr>
              <a:t>paper.</a:t>
            </a:r>
            <a:endParaRPr b="0" lang="en-US" sz="2000" spc="-1" strike="noStrike">
              <a:solidFill>
                <a:srgbClr val="000000"/>
              </a:solidFill>
              <a:uFill>
                <a:solidFill>
                  <a:srgbClr val="ffffff"/>
                </a:solidFill>
              </a:uFill>
              <a:latin typeface="Arial"/>
            </a:endParaRPr>
          </a:p>
        </p:txBody>
      </p:sp>
      <p:sp>
        <p:nvSpPr>
          <p:cNvPr id="60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5896EEAA-DD48-45A9-A165-C037986F527D}"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First, we </a:t>
            </a:r>
            <a:r>
              <a:rPr b="0" lang="en-US" sz="2000" spc="-1" strike="noStrike">
                <a:solidFill>
                  <a:srgbClr val="000000"/>
                </a:solidFill>
                <a:uFill>
                  <a:solidFill>
                    <a:srgbClr val="ffffff"/>
                  </a:solidFill>
                </a:uFill>
                <a:latin typeface="Arial"/>
              </a:rPr>
              <a:t>show that </a:t>
            </a:r>
            <a:r>
              <a:rPr b="0" lang="en-US" sz="2000" spc="-1" strike="noStrike">
                <a:solidFill>
                  <a:srgbClr val="000000"/>
                </a:solidFill>
                <a:uFill>
                  <a:solidFill>
                    <a:srgbClr val="ffffff"/>
                  </a:solidFill>
                </a:uFill>
                <a:latin typeface="Arial"/>
              </a:rPr>
              <a:t>victim </a:t>
            </a:r>
            <a:r>
              <a:rPr b="0" lang="en-US" sz="2000" spc="-1" strike="noStrike">
                <a:solidFill>
                  <a:srgbClr val="000000"/>
                </a:solidFill>
                <a:uFill>
                  <a:solidFill>
                    <a:srgbClr val="ffffff"/>
                  </a:solidFill>
                </a:uFill>
                <a:latin typeface="Arial"/>
              </a:rPr>
              <a:t>cells are </a:t>
            </a:r>
            <a:r>
              <a:rPr b="0" lang="en-US" sz="2000" spc="-1" strike="noStrike">
                <a:solidFill>
                  <a:srgbClr val="000000"/>
                </a:solidFill>
                <a:uFill>
                  <a:solidFill>
                    <a:srgbClr val="ffffff"/>
                  </a:solidFill>
                </a:uFill>
                <a:latin typeface="Arial"/>
              </a:rPr>
              <a:t>not weak </a:t>
            </a:r>
            <a:r>
              <a:rPr b="0" lang="en-US" sz="2000" spc="-1" strike="noStrike">
                <a:solidFill>
                  <a:srgbClr val="000000"/>
                </a:solidFill>
                <a:uFill>
                  <a:solidFill>
                    <a:srgbClr val="ffffff"/>
                  </a:solidFill>
                </a:uFill>
                <a:latin typeface="Arial"/>
              </a:rPr>
              <a:t>cells, </a:t>
            </a:r>
            <a:r>
              <a:rPr b="0" lang="en-US" sz="2000" spc="-1" strike="noStrike">
                <a:solidFill>
                  <a:srgbClr val="000000"/>
                </a:solidFill>
                <a:uFill>
                  <a:solidFill>
                    <a:srgbClr val="ffffff"/>
                  </a:solidFill>
                </a:uFill>
                <a:latin typeface="Arial"/>
              </a:rPr>
              <a:t>which are </a:t>
            </a:r>
            <a:r>
              <a:rPr b="0" lang="en-US" sz="2000" spc="-1" strike="noStrike">
                <a:solidFill>
                  <a:srgbClr val="000000"/>
                </a:solidFill>
                <a:uFill>
                  <a:solidFill>
                    <a:srgbClr val="ffffff"/>
                  </a:solidFill>
                </a:uFill>
                <a:latin typeface="Arial"/>
              </a:rPr>
              <a:t>cells that </a:t>
            </a:r>
            <a:r>
              <a:rPr b="0" lang="en-US" sz="2000" spc="-1" strike="noStrike">
                <a:solidFill>
                  <a:srgbClr val="000000"/>
                </a:solidFill>
                <a:uFill>
                  <a:solidFill>
                    <a:srgbClr val="ffffff"/>
                  </a:solidFill>
                </a:uFill>
                <a:latin typeface="Arial"/>
              </a:rPr>
              <a:t>are </a:t>
            </a:r>
            <a:r>
              <a:rPr b="0" lang="en-US" sz="2000" spc="-1" strike="noStrike">
                <a:solidFill>
                  <a:srgbClr val="000000"/>
                </a:solidFill>
                <a:uFill>
                  <a:solidFill>
                    <a:srgbClr val="ffffff"/>
                  </a:solidFill>
                </a:uFill>
                <a:latin typeface="Arial"/>
              </a:rPr>
              <a:t>inherently </a:t>
            </a:r>
            <a:r>
              <a:rPr b="0" lang="en-US" sz="2000" spc="-1" strike="noStrike">
                <a:solidFill>
                  <a:srgbClr val="000000"/>
                </a:solidFill>
                <a:uFill>
                  <a:solidFill>
                    <a:srgbClr val="ffffff"/>
                  </a:solidFill>
                </a:uFill>
                <a:latin typeface="Arial"/>
              </a:rPr>
              <a:t>leaky. </a:t>
            </a:r>
            <a:r>
              <a:rPr b="0" lang="en-US" sz="2000" spc="-1" strike="noStrike">
                <a:solidFill>
                  <a:srgbClr val="000000"/>
                </a:solidFill>
                <a:uFill>
                  <a:solidFill>
                    <a:srgbClr val="ffffff"/>
                  </a:solidFill>
                </a:uFill>
                <a:latin typeface="Arial"/>
              </a:rPr>
              <a:t>Accordin</a:t>
            </a:r>
            <a:r>
              <a:rPr b="0" lang="en-US" sz="2000" spc="-1" strike="noStrike">
                <a:solidFill>
                  <a:srgbClr val="000000"/>
                </a:solidFill>
                <a:uFill>
                  <a:solidFill>
                    <a:srgbClr val="ffffff"/>
                  </a:solidFill>
                </a:uFill>
                <a:latin typeface="Arial"/>
              </a:rPr>
              <a:t>g to our </a:t>
            </a:r>
            <a:r>
              <a:rPr b="0" lang="en-US" sz="2000" spc="-1" strike="noStrike">
                <a:solidFill>
                  <a:srgbClr val="000000"/>
                </a:solidFill>
                <a:uFill>
                  <a:solidFill>
                    <a:srgbClr val="ffffff"/>
                  </a:solidFill>
                </a:uFill>
                <a:latin typeface="Arial"/>
              </a:rPr>
              <a:t>experime</a:t>
            </a:r>
            <a:r>
              <a:rPr b="0" lang="en-US" sz="2000" spc="-1" strike="noStrike">
                <a:solidFill>
                  <a:srgbClr val="000000"/>
                </a:solidFill>
                <a:uFill>
                  <a:solidFill>
                    <a:srgbClr val="ffffff"/>
                  </a:solidFill>
                </a:uFill>
                <a:latin typeface="Arial"/>
              </a:rPr>
              <a:t>nts, we </a:t>
            </a:r>
            <a:r>
              <a:rPr b="0" lang="en-US" sz="2000" spc="-1" strike="noStrike">
                <a:solidFill>
                  <a:srgbClr val="000000"/>
                </a:solidFill>
                <a:uFill>
                  <a:solidFill>
                    <a:srgbClr val="ffffff"/>
                  </a:solidFill>
                </a:uFill>
                <a:latin typeface="Arial"/>
              </a:rPr>
              <a:t>saw </a:t>
            </a:r>
            <a:r>
              <a:rPr b="0" lang="en-US" sz="2000" spc="-1" strike="noStrike">
                <a:solidFill>
                  <a:srgbClr val="000000"/>
                </a:solidFill>
                <a:uFill>
                  <a:solidFill>
                    <a:srgbClr val="ffffff"/>
                  </a:solidFill>
                </a:uFill>
                <a:latin typeface="Arial"/>
              </a:rPr>
              <a:t>almost no </a:t>
            </a:r>
            <a:r>
              <a:rPr b="0" lang="en-US" sz="2000" spc="-1" strike="noStrike">
                <a:solidFill>
                  <a:srgbClr val="000000"/>
                </a:solidFill>
                <a:uFill>
                  <a:solidFill>
                    <a:srgbClr val="ffffff"/>
                  </a:solidFill>
                </a:uFill>
                <a:latin typeface="Arial"/>
              </a:rPr>
              <a:t>overlap </a:t>
            </a:r>
            <a:r>
              <a:rPr b="0" lang="en-US" sz="2000" spc="-1" strike="noStrike">
                <a:solidFill>
                  <a:srgbClr val="000000"/>
                </a:solidFill>
                <a:uFill>
                  <a:solidFill>
                    <a:srgbClr val="ffffff"/>
                  </a:solidFill>
                </a:uFill>
                <a:latin typeface="Arial"/>
              </a:rPr>
              <a:t>between </a:t>
            </a:r>
            <a:r>
              <a:rPr b="0" lang="en-US" sz="2000" spc="-1" strike="noStrike">
                <a:solidFill>
                  <a:srgbClr val="000000"/>
                </a:solidFill>
                <a:uFill>
                  <a:solidFill>
                    <a:srgbClr val="ffffff"/>
                  </a:solidFill>
                </a:uFill>
                <a:latin typeface="Arial"/>
              </a:rPr>
              <a:t>them.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Second, </a:t>
            </a:r>
            <a:r>
              <a:rPr b="0" lang="en-US" sz="2000" spc="-1" strike="noStrike">
                <a:solidFill>
                  <a:srgbClr val="000000"/>
                </a:solidFill>
                <a:uFill>
                  <a:solidFill>
                    <a:srgbClr val="ffffff"/>
                  </a:solidFill>
                </a:uFill>
                <a:latin typeface="Arial"/>
              </a:rPr>
              <a:t>we show </a:t>
            </a:r>
            <a:r>
              <a:rPr b="0" lang="en-US" sz="2000" spc="-1" strike="noStrike">
                <a:solidFill>
                  <a:srgbClr val="000000"/>
                </a:solidFill>
                <a:uFill>
                  <a:solidFill>
                    <a:srgbClr val="ffffff"/>
                  </a:solidFill>
                </a:uFill>
                <a:latin typeface="Arial"/>
              </a:rPr>
              <a:t>that </a:t>
            </a:r>
            <a:r>
              <a:rPr b="0" lang="en-US" sz="2000" spc="-1" strike="noStrike">
                <a:solidFill>
                  <a:srgbClr val="000000"/>
                </a:solidFill>
                <a:uFill>
                  <a:solidFill>
                    <a:srgbClr val="ffffff"/>
                  </a:solidFill>
                </a:uFill>
                <a:latin typeface="Arial"/>
              </a:rPr>
              <a:t>errors are </a:t>
            </a:r>
            <a:r>
              <a:rPr b="0" lang="en-US" sz="2000" spc="-1" strike="noStrike">
                <a:solidFill>
                  <a:srgbClr val="000000"/>
                </a:solidFill>
                <a:uFill>
                  <a:solidFill>
                    <a:srgbClr val="ffffff"/>
                  </a:solidFill>
                </a:uFill>
                <a:latin typeface="Arial"/>
              </a:rPr>
              <a:t>not </a:t>
            </a:r>
            <a:r>
              <a:rPr b="0" lang="en-US" sz="2000" spc="-1" strike="noStrike">
                <a:solidFill>
                  <a:srgbClr val="000000"/>
                </a:solidFill>
                <a:uFill>
                  <a:solidFill>
                    <a:srgbClr val="ffffff"/>
                  </a:solidFill>
                </a:uFill>
                <a:latin typeface="Arial"/>
              </a:rPr>
              <a:t>strongly </a:t>
            </a:r>
            <a:r>
              <a:rPr b="0" lang="en-US" sz="2000" spc="-1" strike="noStrike">
                <a:solidFill>
                  <a:srgbClr val="000000"/>
                </a:solidFill>
                <a:uFill>
                  <a:solidFill>
                    <a:srgbClr val="ffffff"/>
                  </a:solidFill>
                </a:uFill>
                <a:latin typeface="Arial"/>
              </a:rPr>
              <a:t>affected </a:t>
            </a:r>
            <a:r>
              <a:rPr b="0" lang="en-US" sz="2000" spc="-1" strike="noStrike">
                <a:solidFill>
                  <a:srgbClr val="000000"/>
                </a:solidFill>
                <a:uFill>
                  <a:solidFill>
                    <a:srgbClr val="ffffff"/>
                  </a:solidFill>
                </a:uFill>
                <a:latin typeface="Arial"/>
              </a:rPr>
              <a:t>by </a:t>
            </a:r>
            <a:r>
              <a:rPr b="0" lang="en-US" sz="2000" spc="-1" strike="noStrike">
                <a:solidFill>
                  <a:srgbClr val="000000"/>
                </a:solidFill>
                <a:uFill>
                  <a:solidFill>
                    <a:srgbClr val="ffffff"/>
                  </a:solidFill>
                </a:uFill>
                <a:latin typeface="Arial"/>
              </a:rPr>
              <a:t>temperat</a:t>
            </a:r>
            <a:r>
              <a:rPr b="0" lang="en-US" sz="2000" spc="-1" strike="noStrike">
                <a:solidFill>
                  <a:srgbClr val="000000"/>
                </a:solidFill>
                <a:uFill>
                  <a:solidFill>
                    <a:srgbClr val="ffffff"/>
                  </a:solidFill>
                </a:uFill>
                <a:latin typeface="Arial"/>
              </a:rPr>
              <a:t>ure. In all </a:t>
            </a:r>
            <a:r>
              <a:rPr b="0" lang="en-US" sz="2000" spc="-1" strike="noStrike">
                <a:solidFill>
                  <a:srgbClr val="000000"/>
                </a:solidFill>
                <a:uFill>
                  <a:solidFill>
                    <a:srgbClr val="ffffff"/>
                  </a:solidFill>
                </a:uFill>
                <a:latin typeface="Arial"/>
              </a:rPr>
              <a:t>of the </a:t>
            </a:r>
            <a:r>
              <a:rPr b="0" lang="en-US" sz="2000" spc="-1" strike="noStrike">
                <a:solidFill>
                  <a:srgbClr val="000000"/>
                </a:solidFill>
                <a:uFill>
                  <a:solidFill>
                    <a:srgbClr val="ffffff"/>
                  </a:solidFill>
                </a:uFill>
                <a:latin typeface="Arial"/>
              </a:rPr>
              <a:t>tests so </a:t>
            </a:r>
            <a:r>
              <a:rPr b="0" lang="en-US" sz="2000" spc="-1" strike="noStrike">
                <a:solidFill>
                  <a:srgbClr val="000000"/>
                </a:solidFill>
                <a:uFill>
                  <a:solidFill>
                    <a:srgbClr val="ffffff"/>
                  </a:solidFill>
                </a:uFill>
                <a:latin typeface="Arial"/>
              </a:rPr>
              <a:t>far, we </a:t>
            </a:r>
            <a:r>
              <a:rPr b="0" lang="en-US" sz="2000" spc="-1" strike="noStrike">
                <a:solidFill>
                  <a:srgbClr val="000000"/>
                </a:solidFill>
                <a:uFill>
                  <a:solidFill>
                    <a:srgbClr val="ffffff"/>
                  </a:solidFill>
                </a:uFill>
                <a:latin typeface="Arial"/>
              </a:rPr>
              <a:t>set the </a:t>
            </a:r>
            <a:r>
              <a:rPr b="0" lang="en-US" sz="2000" spc="-1" strike="noStrike">
                <a:solidFill>
                  <a:srgbClr val="000000"/>
                </a:solidFill>
                <a:uFill>
                  <a:solidFill>
                    <a:srgbClr val="ffffff"/>
                  </a:solidFill>
                </a:uFill>
                <a:latin typeface="Arial"/>
              </a:rPr>
              <a:t>temperat</a:t>
            </a:r>
            <a:r>
              <a:rPr b="0" lang="en-US" sz="2000" spc="-1" strike="noStrike">
                <a:solidFill>
                  <a:srgbClr val="000000"/>
                </a:solidFill>
                <a:uFill>
                  <a:solidFill>
                    <a:srgbClr val="ffffff"/>
                  </a:solidFill>
                </a:uFill>
                <a:latin typeface="Arial"/>
              </a:rPr>
              <a:t>ure to 50 </a:t>
            </a:r>
            <a:r>
              <a:rPr b="0" lang="en-US" sz="2000" spc="-1" strike="noStrike">
                <a:solidFill>
                  <a:srgbClr val="000000"/>
                </a:solidFill>
                <a:uFill>
                  <a:solidFill>
                    <a:srgbClr val="ffffff"/>
                  </a:solidFill>
                </a:uFill>
                <a:latin typeface="Arial"/>
              </a:rPr>
              <a:t>degrees </a:t>
            </a:r>
            <a:r>
              <a:rPr b="0" lang="en-US" sz="2000" spc="-1" strike="noStrike">
                <a:solidFill>
                  <a:srgbClr val="000000"/>
                </a:solidFill>
                <a:uFill>
                  <a:solidFill>
                    <a:srgbClr val="ffffff"/>
                  </a:solidFill>
                </a:uFill>
                <a:latin typeface="Arial"/>
              </a:rPr>
              <a:t>Celsius. </a:t>
            </a:r>
            <a:r>
              <a:rPr b="0" lang="en-US" sz="2000" spc="-1" strike="noStrike">
                <a:solidFill>
                  <a:srgbClr val="000000"/>
                </a:solidFill>
                <a:uFill>
                  <a:solidFill>
                    <a:srgbClr val="ffffff"/>
                  </a:solidFill>
                </a:uFill>
                <a:latin typeface="Arial"/>
              </a:rPr>
              <a:t>But even </a:t>
            </a:r>
            <a:r>
              <a:rPr b="0" lang="en-US" sz="2000" spc="-1" strike="noStrike">
                <a:solidFill>
                  <a:srgbClr val="000000"/>
                </a:solidFill>
                <a:uFill>
                  <a:solidFill>
                    <a:srgbClr val="ffffff"/>
                  </a:solidFill>
                </a:uFill>
                <a:latin typeface="Arial"/>
              </a:rPr>
              <a:t>when we </a:t>
            </a:r>
            <a:r>
              <a:rPr b="0" lang="en-US" sz="2000" spc="-1" strike="noStrike">
                <a:solidFill>
                  <a:srgbClr val="000000"/>
                </a:solidFill>
                <a:uFill>
                  <a:solidFill>
                    <a:srgbClr val="ffffff"/>
                  </a:solidFill>
                </a:uFill>
                <a:latin typeface="Arial"/>
              </a:rPr>
              <a:t>changed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temperat</a:t>
            </a:r>
            <a:r>
              <a:rPr b="0" lang="en-US" sz="2000" spc="-1" strike="noStrike">
                <a:solidFill>
                  <a:srgbClr val="000000"/>
                </a:solidFill>
                <a:uFill>
                  <a:solidFill>
                    <a:srgbClr val="ffffff"/>
                  </a:solidFill>
                </a:uFill>
                <a:latin typeface="Arial"/>
              </a:rPr>
              <a:t>ure by 20 </a:t>
            </a:r>
            <a:r>
              <a:rPr b="0" lang="en-US" sz="2000" spc="-1" strike="noStrike">
                <a:solidFill>
                  <a:srgbClr val="000000"/>
                </a:solidFill>
                <a:uFill>
                  <a:solidFill>
                    <a:srgbClr val="ffffff"/>
                  </a:solidFill>
                </a:uFill>
                <a:latin typeface="Arial"/>
              </a:rPr>
              <a:t>degrees,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number </a:t>
            </a:r>
            <a:r>
              <a:rPr b="0" lang="en-US" sz="2000" spc="-1" strike="noStrike">
                <a:solidFill>
                  <a:srgbClr val="000000"/>
                </a:solidFill>
                <a:uFill>
                  <a:solidFill>
                    <a:srgbClr val="ffffff"/>
                  </a:solidFill>
                </a:uFill>
                <a:latin typeface="Arial"/>
              </a:rPr>
              <a:t>of errors </a:t>
            </a:r>
            <a:r>
              <a:rPr b="0" lang="en-US" sz="2000" spc="-1" strike="noStrike">
                <a:solidFill>
                  <a:srgbClr val="000000"/>
                </a:solidFill>
                <a:uFill>
                  <a:solidFill>
                    <a:srgbClr val="ffffff"/>
                  </a:solidFill>
                </a:uFill>
                <a:latin typeface="Arial"/>
              </a:rPr>
              <a:t>changed </a:t>
            </a:r>
            <a:r>
              <a:rPr b="0" lang="en-US" sz="2000" spc="-1" strike="noStrike">
                <a:solidFill>
                  <a:srgbClr val="000000"/>
                </a:solidFill>
                <a:uFill>
                  <a:solidFill>
                    <a:srgbClr val="ffffff"/>
                  </a:solidFill>
                </a:uFill>
                <a:latin typeface="Arial"/>
              </a:rPr>
              <a:t>by less </a:t>
            </a:r>
            <a:r>
              <a:rPr b="0" lang="en-US" sz="2000" spc="-1" strike="noStrike">
                <a:solidFill>
                  <a:srgbClr val="000000"/>
                </a:solidFill>
                <a:uFill>
                  <a:solidFill>
                    <a:srgbClr val="ffffff"/>
                  </a:solidFill>
                </a:uFill>
                <a:latin typeface="Arial"/>
              </a:rPr>
              <a:t>than 15 </a:t>
            </a:r>
            <a:r>
              <a:rPr b="0" lang="en-US" sz="2000" spc="-1" strike="noStrike">
                <a:solidFill>
                  <a:srgbClr val="000000"/>
                </a:solidFill>
                <a:uFill>
                  <a:solidFill>
                    <a:srgbClr val="ffffff"/>
                  </a:solidFill>
                </a:uFill>
                <a:latin typeface="Arial"/>
              </a:rPr>
              <a:t>percent.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Third, we </a:t>
            </a:r>
            <a:r>
              <a:rPr b="0" lang="en-US" sz="2000" spc="-1" strike="noStrike">
                <a:solidFill>
                  <a:srgbClr val="000000"/>
                </a:solidFill>
                <a:uFill>
                  <a:solidFill>
                    <a:srgbClr val="ffffff"/>
                  </a:solidFill>
                </a:uFill>
                <a:latin typeface="Arial"/>
              </a:rPr>
              <a:t>show that </a:t>
            </a:r>
            <a:r>
              <a:rPr b="0" lang="en-US" sz="2000" spc="-1" strike="noStrike">
                <a:solidFill>
                  <a:srgbClr val="000000"/>
                </a:solidFill>
                <a:uFill>
                  <a:solidFill>
                    <a:srgbClr val="ffffff"/>
                  </a:solidFill>
                </a:uFill>
                <a:latin typeface="Arial"/>
              </a:rPr>
              <a:t>errors are </a:t>
            </a:r>
            <a:r>
              <a:rPr b="0" lang="en-US" sz="2000" spc="-1" strike="noStrike">
                <a:solidFill>
                  <a:srgbClr val="000000"/>
                </a:solidFill>
                <a:uFill>
                  <a:solidFill>
                    <a:srgbClr val="ffffff"/>
                  </a:solidFill>
                </a:uFill>
                <a:latin typeface="Arial"/>
              </a:rPr>
              <a:t>repeatabl</a:t>
            </a:r>
            <a:r>
              <a:rPr b="0" lang="en-US" sz="2000" spc="-1" strike="noStrike">
                <a:solidFill>
                  <a:srgbClr val="000000"/>
                </a:solidFill>
                <a:uFill>
                  <a:solidFill>
                    <a:srgbClr val="ffffff"/>
                  </a:solidFill>
                </a:uFill>
                <a:latin typeface="Arial"/>
              </a:rPr>
              <a:t>e. Across </a:t>
            </a:r>
            <a:r>
              <a:rPr b="0" lang="en-US" sz="2000" spc="-1" strike="noStrike">
                <a:solidFill>
                  <a:srgbClr val="000000"/>
                </a:solidFill>
                <a:uFill>
                  <a:solidFill>
                    <a:srgbClr val="ffffff"/>
                  </a:solidFill>
                </a:uFill>
                <a:latin typeface="Arial"/>
              </a:rPr>
              <a:t>ten </a:t>
            </a:r>
            <a:r>
              <a:rPr b="0" lang="en-US" sz="2000" spc="-1" strike="noStrike">
                <a:solidFill>
                  <a:srgbClr val="000000"/>
                </a:solidFill>
                <a:uFill>
                  <a:solidFill>
                    <a:srgbClr val="ffffff"/>
                  </a:solidFill>
                </a:uFill>
                <a:latin typeface="Arial"/>
              </a:rPr>
              <a:t>iterations </a:t>
            </a:r>
            <a:r>
              <a:rPr b="0" lang="en-US" sz="2000" spc="-1" strike="noStrike">
                <a:solidFill>
                  <a:srgbClr val="000000"/>
                </a:solidFill>
                <a:uFill>
                  <a:solidFill>
                    <a:srgbClr val="ffffff"/>
                  </a:solidFill>
                </a:uFill>
                <a:latin typeface="Arial"/>
              </a:rPr>
              <a:t>of </a:t>
            </a:r>
            <a:r>
              <a:rPr b="0" lang="en-US" sz="2000" spc="-1" strike="noStrike">
                <a:solidFill>
                  <a:srgbClr val="000000"/>
                </a:solidFill>
                <a:uFill>
                  <a:solidFill>
                    <a:srgbClr val="ffffff"/>
                  </a:solidFill>
                </a:uFill>
                <a:latin typeface="Arial"/>
              </a:rPr>
              <a:t>testing, </a:t>
            </a:r>
            <a:r>
              <a:rPr b="0" lang="en-US" sz="2000" spc="-1" strike="noStrike">
                <a:solidFill>
                  <a:srgbClr val="000000"/>
                </a:solidFill>
                <a:uFill>
                  <a:solidFill>
                    <a:srgbClr val="ffffff"/>
                  </a:solidFill>
                </a:uFill>
                <a:latin typeface="Arial"/>
              </a:rPr>
              <a:t>more </a:t>
            </a:r>
            <a:r>
              <a:rPr b="0" lang="en-US" sz="2000" spc="-1" strike="noStrike">
                <a:solidFill>
                  <a:srgbClr val="000000"/>
                </a:solidFill>
                <a:uFill>
                  <a:solidFill>
                    <a:srgbClr val="ffffff"/>
                  </a:solidFill>
                </a:uFill>
                <a:latin typeface="Arial"/>
              </a:rPr>
              <a:t>than 70% </a:t>
            </a:r>
            <a:r>
              <a:rPr b="0" lang="en-US" sz="2000" spc="-1" strike="noStrike">
                <a:solidFill>
                  <a:srgbClr val="000000"/>
                </a:solidFill>
                <a:uFill>
                  <a:solidFill>
                    <a:srgbClr val="ffffff"/>
                  </a:solidFill>
                </a:uFill>
                <a:latin typeface="Arial"/>
              </a:rPr>
              <a:t>of victim </a:t>
            </a:r>
            <a:r>
              <a:rPr b="0" lang="en-US" sz="2000" spc="-1" strike="noStrike">
                <a:solidFill>
                  <a:srgbClr val="000000"/>
                </a:solidFill>
                <a:uFill>
                  <a:solidFill>
                    <a:srgbClr val="ffffff"/>
                  </a:solidFill>
                </a:uFill>
                <a:latin typeface="Arial"/>
              </a:rPr>
              <a:t>cells had </a:t>
            </a:r>
            <a:r>
              <a:rPr b="0" lang="en-US" sz="2000" spc="-1" strike="noStrike">
                <a:solidFill>
                  <a:srgbClr val="000000"/>
                </a:solidFill>
                <a:uFill>
                  <a:solidFill>
                    <a:srgbClr val="ffffff"/>
                  </a:solidFill>
                </a:uFill>
                <a:latin typeface="Arial"/>
              </a:rPr>
              <a:t>errors in </a:t>
            </a:r>
            <a:r>
              <a:rPr b="0" lang="en-US" sz="2000" spc="-1" strike="noStrike">
                <a:solidFill>
                  <a:srgbClr val="000000"/>
                </a:solidFill>
                <a:uFill>
                  <a:solidFill>
                    <a:srgbClr val="ffffff"/>
                  </a:solidFill>
                </a:uFill>
                <a:latin typeface="Arial"/>
              </a:rPr>
              <a:t>every </a:t>
            </a:r>
            <a:r>
              <a:rPr b="0" lang="en-US" sz="2000" spc="-1" strike="noStrike">
                <a:solidFill>
                  <a:srgbClr val="000000"/>
                </a:solidFill>
                <a:uFill>
                  <a:solidFill>
                    <a:srgbClr val="ffffff"/>
                  </a:solidFill>
                </a:uFill>
                <a:latin typeface="Arial"/>
              </a:rPr>
              <a:t>iteration.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p:txBody>
      </p:sp>
      <p:sp>
        <p:nvSpPr>
          <p:cNvPr id="60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406BB6A4-1431-467F-816A-FA20F3B5B3D5}"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Fourth, we show that there are as many as four errors per cacheline. </a:t>
            </a:r>
            <a:r>
              <a:rPr b="0" lang="en-US" sz="2000" spc="-1" strike="noStrike">
                <a:solidFill>
                  <a:srgbClr val="000000"/>
                </a:solidFill>
                <a:uFill>
                  <a:solidFill>
                    <a:srgbClr val="ffffff"/>
                  </a:solidFill>
                </a:uFill>
                <a:latin typeface="Arial"/>
              </a:rPr>
              <a:t>From this, we conclude that simple ECC schemes (for example, </a:t>
            </a:r>
            <a:r>
              <a:rPr b="0" lang="en-US" sz="2000" spc="-1" strike="noStrike">
                <a:solidFill>
                  <a:srgbClr val="000000"/>
                </a:solidFill>
                <a:uFill>
                  <a:solidFill>
                    <a:srgbClr val="ffffff"/>
                  </a:solidFill>
                </a:uFill>
                <a:latin typeface="Arial"/>
              </a:rPr>
              <a:t>SECDED) cannot prevent all errors.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Fifth, we show that the number of cells &amp; rows affected by an </a:t>
            </a:r>
            <a:r>
              <a:rPr b="0" lang="en-US" sz="2000" spc="-1" strike="noStrike">
                <a:solidFill>
                  <a:srgbClr val="000000"/>
                </a:solidFill>
                <a:uFill>
                  <a:solidFill>
                    <a:srgbClr val="ffffff"/>
                  </a:solidFill>
                </a:uFill>
                <a:latin typeface="Arial"/>
              </a:rPr>
              <a:t>aggressor can be as high as 110 or 9, respectively.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Lastly, we show that a very small fraction of victim cells experience an </a:t>
            </a:r>
            <a:r>
              <a:rPr b="0" lang="en-US" sz="2000" spc="-1" strike="noStrike">
                <a:solidFill>
                  <a:srgbClr val="000000"/>
                </a:solidFill>
                <a:uFill>
                  <a:solidFill>
                    <a:srgbClr val="ffffff"/>
                  </a:solidFill>
                </a:uFill>
                <a:latin typeface="Arial"/>
              </a:rPr>
              <a:t>error when either one of the aggressors is toggled.</a:t>
            </a:r>
            <a:endParaRPr b="0" lang="en-US" sz="2000" spc="-1" strike="noStrike">
              <a:solidFill>
                <a:srgbClr val="000000"/>
              </a:solidFill>
              <a:uFill>
                <a:solidFill>
                  <a:srgbClr val="ffffff"/>
                </a:solidFill>
              </a:uFill>
              <a:latin typeface="Arial"/>
            </a:endParaRPr>
          </a:p>
        </p:txBody>
      </p:sp>
      <p:sp>
        <p:nvSpPr>
          <p:cNvPr id="60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A4920584-41F5-44BE-B5DE-B6E18541EAFA}"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I present solutions.</a:t>
            </a:r>
            <a:endParaRPr b="0" lang="en-US" sz="2000" spc="-1" strike="noStrike">
              <a:solidFill>
                <a:srgbClr val="000000"/>
              </a:solidFill>
              <a:uFill>
                <a:solidFill>
                  <a:srgbClr val="ffffff"/>
                </a:solidFill>
              </a:uFill>
              <a:latin typeface="Arial"/>
            </a:endParaRPr>
          </a:p>
        </p:txBody>
      </p:sp>
      <p:sp>
        <p:nvSpPr>
          <p:cNvPr id="60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FA8DA445-F16D-4DF7-B172-516EAB0E9C9B}"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Here is a list of four potential solutions to disturbance errors: making better DRAM chips, refreshing more frequently, employing sophisticated ECC schemes, and using hardware counters to track the number of accesses to different rows.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However, all of these solutions incur a large overhead in terms cost, power, performance, and/or complexity.</a:t>
            </a:r>
            <a:endParaRPr b="0" lang="en-US" sz="2000" spc="-1" strike="noStrike">
              <a:solidFill>
                <a:srgbClr val="000000"/>
              </a:solidFill>
              <a:uFill>
                <a:solidFill>
                  <a:srgbClr val="ffffff"/>
                </a:solidFill>
              </a:uFill>
              <a:latin typeface="Arial"/>
            </a:endParaRPr>
          </a:p>
        </p:txBody>
      </p:sp>
      <p:sp>
        <p:nvSpPr>
          <p:cNvPr id="61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43AF5DF8-0454-44A7-A7F0-1925DD1C7B72}"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We provide </a:t>
            </a:r>
            <a:r>
              <a:rPr b="0" lang="en-US" sz="2000" spc="-1" strike="noStrike">
                <a:solidFill>
                  <a:srgbClr val="000000"/>
                </a:solidFill>
                <a:uFill>
                  <a:solidFill>
                    <a:srgbClr val="ffffff"/>
                  </a:solidFill>
                </a:uFill>
                <a:latin typeface="Arial"/>
              </a:rPr>
              <a:t>a more </a:t>
            </a:r>
            <a:r>
              <a:rPr b="0" lang="en-US" sz="2000" spc="-1" strike="noStrike">
                <a:solidFill>
                  <a:srgbClr val="000000"/>
                </a:solidFill>
                <a:uFill>
                  <a:solidFill>
                    <a:srgbClr val="ffffff"/>
                  </a:solidFill>
                </a:uFill>
                <a:latin typeface="Arial"/>
              </a:rPr>
              <a:t>efficient </a:t>
            </a:r>
            <a:r>
              <a:rPr b="0" lang="en-US" sz="2000" spc="-1" strike="noStrike">
                <a:solidFill>
                  <a:srgbClr val="000000"/>
                </a:solidFill>
                <a:uFill>
                  <a:solidFill>
                    <a:srgbClr val="ffffff"/>
                  </a:solidFill>
                </a:uFill>
                <a:latin typeface="Arial"/>
              </a:rPr>
              <a:t>solution, </a:t>
            </a:r>
            <a:r>
              <a:rPr b="0" lang="en-US" sz="2000" spc="-1" strike="noStrike">
                <a:solidFill>
                  <a:srgbClr val="000000"/>
                </a:solidFill>
                <a:uFill>
                  <a:solidFill>
                    <a:srgbClr val="ffffff"/>
                  </a:solidFill>
                </a:uFill>
                <a:latin typeface="Arial"/>
              </a:rPr>
              <a:t>called </a:t>
            </a:r>
            <a:r>
              <a:rPr b="0" lang="en-US" sz="2000" spc="-1" strike="noStrike">
                <a:solidFill>
                  <a:srgbClr val="000000"/>
                </a:solidFill>
                <a:uFill>
                  <a:solidFill>
                    <a:srgbClr val="ffffff"/>
                  </a:solidFill>
                </a:uFill>
                <a:latin typeface="Arial"/>
              </a:rPr>
              <a:t>PARA, </a:t>
            </a:r>
            <a:r>
              <a:rPr b="0" lang="en-US" sz="2000" spc="-1" strike="noStrike">
                <a:solidFill>
                  <a:srgbClr val="000000"/>
                </a:solidFill>
                <a:uFill>
                  <a:solidFill>
                    <a:srgbClr val="ffffff"/>
                  </a:solidFill>
                </a:uFill>
                <a:latin typeface="Arial"/>
              </a:rPr>
              <a:t>which </a:t>
            </a:r>
            <a:r>
              <a:rPr b="0" lang="en-US" sz="2000" spc="-1" strike="noStrike">
                <a:solidFill>
                  <a:srgbClr val="000000"/>
                </a:solidFill>
                <a:uFill>
                  <a:solidFill>
                    <a:srgbClr val="ffffff"/>
                  </a:solidFill>
                </a:uFill>
                <a:latin typeface="Arial"/>
              </a:rPr>
              <a:t>stands </a:t>
            </a:r>
            <a:r>
              <a:rPr b="0" lang="en-US" sz="2000" spc="-1" strike="noStrike">
                <a:solidFill>
                  <a:srgbClr val="000000"/>
                </a:solidFill>
                <a:uFill>
                  <a:solidFill>
                    <a:srgbClr val="ffffff"/>
                  </a:solidFill>
                </a:uFill>
                <a:latin typeface="Arial"/>
              </a:rPr>
              <a:t>for </a:t>
            </a:r>
            <a:r>
              <a:rPr b="0" lang="en-US" sz="2000" spc="-1" strike="noStrike">
                <a:solidFill>
                  <a:srgbClr val="000000"/>
                </a:solidFill>
                <a:uFill>
                  <a:solidFill>
                    <a:srgbClr val="ffffff"/>
                  </a:solidFill>
                </a:uFill>
                <a:latin typeface="Arial"/>
              </a:rPr>
              <a:t>probabilis</a:t>
            </a:r>
            <a:r>
              <a:rPr b="0" lang="en-US" sz="2000" spc="-1" strike="noStrike">
                <a:solidFill>
                  <a:srgbClr val="000000"/>
                </a:solidFill>
                <a:uFill>
                  <a:solidFill>
                    <a:srgbClr val="ffffff"/>
                  </a:solidFill>
                </a:uFill>
                <a:latin typeface="Arial"/>
              </a:rPr>
              <a:t>tic </a:t>
            </a:r>
            <a:r>
              <a:rPr b="0" lang="en-US" sz="2000" spc="-1" strike="noStrike">
                <a:solidFill>
                  <a:srgbClr val="000000"/>
                </a:solidFill>
                <a:uFill>
                  <a:solidFill>
                    <a:srgbClr val="ffffff"/>
                  </a:solidFill>
                </a:uFill>
                <a:latin typeface="Arial"/>
              </a:rPr>
              <a:t>adjacent </a:t>
            </a:r>
            <a:r>
              <a:rPr b="0" lang="en-US" sz="2000" spc="-1" strike="noStrike">
                <a:solidFill>
                  <a:srgbClr val="000000"/>
                </a:solidFill>
                <a:uFill>
                  <a:solidFill>
                    <a:srgbClr val="ffffff"/>
                  </a:solidFill>
                </a:uFill>
                <a:latin typeface="Arial"/>
              </a:rPr>
              <a:t>row </a:t>
            </a:r>
            <a:r>
              <a:rPr b="0" lang="en-US" sz="2000" spc="-1" strike="noStrike">
                <a:solidFill>
                  <a:srgbClr val="000000"/>
                </a:solidFill>
                <a:uFill>
                  <a:solidFill>
                    <a:srgbClr val="ffffff"/>
                  </a:solidFill>
                </a:uFill>
                <a:latin typeface="Arial"/>
              </a:rPr>
              <a:t>activation</a:t>
            </a:r>
            <a:r>
              <a:rPr b="0" lang="en-US" sz="2000" spc="-1" strike="noStrike">
                <a:solidFill>
                  <a:srgbClr val="000000"/>
                </a:solidFill>
                <a:uFill>
                  <a:solidFill>
                    <a:srgbClr val="ffffff"/>
                  </a:solidFill>
                </a:uFill>
                <a:latin typeface="Arial"/>
              </a:rPr>
              <a: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 key </a:t>
            </a:r>
            <a:r>
              <a:rPr b="0" lang="en-US" sz="2000" spc="-1" strike="noStrike">
                <a:solidFill>
                  <a:srgbClr val="000000"/>
                </a:solidFill>
                <a:uFill>
                  <a:solidFill>
                    <a:srgbClr val="ffffff"/>
                  </a:solidFill>
                </a:uFill>
                <a:latin typeface="Arial"/>
              </a:rPr>
              <a:t>idea is </a:t>
            </a:r>
            <a:r>
              <a:rPr b="0" lang="en-US" sz="2000" spc="-1" strike="noStrike">
                <a:solidFill>
                  <a:srgbClr val="000000"/>
                </a:solidFill>
                <a:uFill>
                  <a:solidFill>
                    <a:srgbClr val="ffffff"/>
                  </a:solidFill>
                </a:uFill>
                <a:latin typeface="Arial"/>
              </a:rPr>
              <a:t>thus: </a:t>
            </a:r>
            <a:r>
              <a:rPr b="0" lang="en-US" sz="2000" spc="-1" strike="noStrike">
                <a:solidFill>
                  <a:srgbClr val="000000"/>
                </a:solidFill>
                <a:uFill>
                  <a:solidFill>
                    <a:srgbClr val="ffffff"/>
                  </a:solidFill>
                </a:uFill>
                <a:latin typeface="Arial"/>
              </a:rPr>
              <a:t>after </a:t>
            </a:r>
            <a:r>
              <a:rPr b="0" lang="en-US" sz="2000" spc="-1" strike="noStrike">
                <a:solidFill>
                  <a:srgbClr val="000000"/>
                </a:solidFill>
                <a:uFill>
                  <a:solidFill>
                    <a:srgbClr val="ffffff"/>
                  </a:solidFill>
                </a:uFill>
                <a:latin typeface="Arial"/>
              </a:rPr>
              <a:t>closing a </a:t>
            </a:r>
            <a:r>
              <a:rPr b="0" lang="en-US" sz="2000" spc="-1" strike="noStrike">
                <a:solidFill>
                  <a:srgbClr val="000000"/>
                </a:solidFill>
                <a:uFill>
                  <a:solidFill>
                    <a:srgbClr val="ffffff"/>
                  </a:solidFill>
                </a:uFill>
                <a:latin typeface="Arial"/>
              </a:rPr>
              <a:t>row, we </a:t>
            </a:r>
            <a:r>
              <a:rPr b="0" lang="en-US" sz="2000" spc="-1" strike="noStrike">
                <a:solidFill>
                  <a:srgbClr val="000000"/>
                </a:solidFill>
                <a:uFill>
                  <a:solidFill>
                    <a:srgbClr val="ffffff"/>
                  </a:solidFill>
                </a:uFill>
                <a:latin typeface="Arial"/>
              </a:rPr>
              <a:t>activate </a:t>
            </a:r>
            <a:r>
              <a:rPr b="0" lang="en-US" sz="2000" spc="-1" strike="noStrike">
                <a:solidFill>
                  <a:srgbClr val="000000"/>
                </a:solidFill>
                <a:uFill>
                  <a:solidFill>
                    <a:srgbClr val="ffffff"/>
                  </a:solidFill>
                </a:uFill>
                <a:latin typeface="Arial"/>
              </a:rPr>
              <a:t>(i.e., </a:t>
            </a:r>
            <a:r>
              <a:rPr b="0" lang="en-US" sz="2000" spc="-1" strike="noStrike">
                <a:solidFill>
                  <a:srgbClr val="000000"/>
                </a:solidFill>
                <a:uFill>
                  <a:solidFill>
                    <a:srgbClr val="ffffff"/>
                  </a:solidFill>
                </a:uFill>
                <a:latin typeface="Arial"/>
              </a:rPr>
              <a:t>refresh) </a:t>
            </a:r>
            <a:r>
              <a:rPr b="0" lang="en-US" sz="2000" spc="-1" strike="noStrike">
                <a:solidFill>
                  <a:srgbClr val="000000"/>
                </a:solidFill>
                <a:uFill>
                  <a:solidFill>
                    <a:srgbClr val="ffffff"/>
                  </a:solidFill>
                </a:uFill>
                <a:latin typeface="Arial"/>
              </a:rPr>
              <a:t>one of its </a:t>
            </a:r>
            <a:r>
              <a:rPr b="0" lang="en-US" sz="2000" spc="-1" strike="noStrike">
                <a:solidFill>
                  <a:srgbClr val="000000"/>
                </a:solidFill>
                <a:uFill>
                  <a:solidFill>
                    <a:srgbClr val="ffffff"/>
                  </a:solidFill>
                </a:uFill>
                <a:latin typeface="Arial"/>
              </a:rPr>
              <a:t>neighbor</a:t>
            </a:r>
            <a:r>
              <a:rPr b="0" lang="en-US" sz="2000" spc="-1" strike="noStrike">
                <a:solidFill>
                  <a:srgbClr val="000000"/>
                </a:solidFill>
                <a:uFill>
                  <a:solidFill>
                    <a:srgbClr val="ffffff"/>
                  </a:solidFill>
                </a:uFill>
                <a:latin typeface="Arial"/>
              </a:rPr>
              <a:t>s with a </a:t>
            </a:r>
            <a:r>
              <a:rPr b="0" lang="en-US" sz="2000" spc="-1" strike="noStrike">
                <a:solidFill>
                  <a:srgbClr val="000000"/>
                </a:solidFill>
                <a:uFill>
                  <a:solidFill>
                    <a:srgbClr val="ffffff"/>
                  </a:solidFill>
                </a:uFill>
                <a:latin typeface="Arial"/>
              </a:rPr>
              <a:t>low </a:t>
            </a:r>
            <a:r>
              <a:rPr b="0" lang="en-US" sz="2000" spc="-1" strike="noStrike">
                <a:solidFill>
                  <a:srgbClr val="000000"/>
                </a:solidFill>
                <a:uFill>
                  <a:solidFill>
                    <a:srgbClr val="ffffff"/>
                  </a:solidFill>
                </a:uFill>
                <a:latin typeface="Arial"/>
              </a:rPr>
              <a:t>probabilit</a:t>
            </a:r>
            <a:r>
              <a:rPr b="0" lang="en-US" sz="2000" spc="-1" strike="noStrike">
                <a:solidFill>
                  <a:srgbClr val="000000"/>
                </a:solidFill>
                <a:uFill>
                  <a:solidFill>
                    <a:srgbClr val="ffffff"/>
                  </a:solidFill>
                </a:uFill>
                <a:latin typeface="Arial"/>
              </a:rPr>
              <a:t>y, for </a:t>
            </a:r>
            <a:r>
              <a:rPr b="0" lang="en-US" sz="2000" spc="-1" strike="noStrike">
                <a:solidFill>
                  <a:srgbClr val="000000"/>
                </a:solidFill>
                <a:uFill>
                  <a:solidFill>
                    <a:srgbClr val="ffffff"/>
                  </a:solidFill>
                </a:uFill>
                <a:latin typeface="Arial"/>
              </a:rPr>
              <a:t>example, </a:t>
            </a:r>
            <a:r>
              <a:rPr b="0" lang="en-US" sz="2000" spc="-1" strike="noStrike">
                <a:solidFill>
                  <a:srgbClr val="000000"/>
                </a:solidFill>
                <a:uFill>
                  <a:solidFill>
                    <a:srgbClr val="ffffff"/>
                  </a:solidFill>
                </a:uFill>
                <a:latin typeface="Arial"/>
              </a:rPr>
              <a:t>p equal </a:t>
            </a:r>
            <a:r>
              <a:rPr b="0" lang="en-US" sz="2000" spc="-1" strike="noStrike">
                <a:solidFill>
                  <a:srgbClr val="000000"/>
                </a:solidFill>
                <a:uFill>
                  <a:solidFill>
                    <a:srgbClr val="ffffff"/>
                  </a:solidFill>
                </a:uFill>
                <a:latin typeface="Arial"/>
              </a:rPr>
              <a:t>to 0.005.</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PARA </a:t>
            </a:r>
            <a:r>
              <a:rPr b="0" lang="en-US" sz="2000" spc="-1" strike="noStrike">
                <a:solidFill>
                  <a:srgbClr val="000000"/>
                </a:solidFill>
                <a:uFill>
                  <a:solidFill>
                    <a:srgbClr val="ffffff"/>
                  </a:solidFill>
                </a:uFill>
                <a:latin typeface="Arial"/>
              </a:rPr>
              <a:t>provides </a:t>
            </a:r>
            <a:r>
              <a:rPr b="0" lang="en-US" sz="2000" spc="-1" strike="noStrike">
                <a:solidFill>
                  <a:srgbClr val="000000"/>
                </a:solidFill>
                <a:uFill>
                  <a:solidFill>
                    <a:srgbClr val="ffffff"/>
                  </a:solidFill>
                </a:uFill>
                <a:latin typeface="Arial"/>
              </a:rPr>
              <a:t>a strong </a:t>
            </a:r>
            <a:r>
              <a:rPr b="0" lang="en-US" sz="2000" spc="-1" strike="noStrike">
                <a:solidFill>
                  <a:srgbClr val="000000"/>
                </a:solidFill>
                <a:uFill>
                  <a:solidFill>
                    <a:srgbClr val="ffffff"/>
                  </a:solidFill>
                </a:uFill>
                <a:latin typeface="Arial"/>
              </a:rPr>
              <a:t>reliability </a:t>
            </a:r>
            <a:r>
              <a:rPr b="0" lang="en-US" sz="2000" spc="-1" strike="noStrike">
                <a:solidFill>
                  <a:srgbClr val="000000"/>
                </a:solidFill>
                <a:uFill>
                  <a:solidFill>
                    <a:srgbClr val="ffffff"/>
                  </a:solidFill>
                </a:uFill>
                <a:latin typeface="Arial"/>
              </a:rPr>
              <a:t>guarante</a:t>
            </a:r>
            <a:r>
              <a:rPr b="0" lang="en-US" sz="2000" spc="-1" strike="noStrike">
                <a:solidFill>
                  <a:srgbClr val="000000"/>
                </a:solidFill>
                <a:uFill>
                  <a:solidFill>
                    <a:srgbClr val="ffffff"/>
                  </a:solidFill>
                </a:uFill>
                <a:latin typeface="Arial"/>
              </a:rPr>
              <a:t>e even </a:t>
            </a:r>
            <a:r>
              <a:rPr b="0" lang="en-US" sz="2000" spc="-1" strike="noStrike">
                <a:solidFill>
                  <a:srgbClr val="000000"/>
                </a:solidFill>
                <a:uFill>
                  <a:solidFill>
                    <a:srgbClr val="ffffff"/>
                  </a:solidFill>
                </a:uFill>
                <a:latin typeface="Arial"/>
              </a:rPr>
              <a:t>under the </a:t>
            </a:r>
            <a:r>
              <a:rPr b="0" lang="en-US" sz="2000" spc="-1" strike="noStrike">
                <a:solidFill>
                  <a:srgbClr val="000000"/>
                </a:solidFill>
                <a:uFill>
                  <a:solidFill>
                    <a:srgbClr val="ffffff"/>
                  </a:solidFill>
                </a:uFill>
                <a:latin typeface="Arial"/>
              </a:rPr>
              <a:t>worst-</a:t>
            </a:r>
            <a:r>
              <a:rPr b="0" lang="en-US" sz="2000" spc="-1" strike="noStrike">
                <a:solidFill>
                  <a:srgbClr val="000000"/>
                </a:solidFill>
                <a:uFill>
                  <a:solidFill>
                    <a:srgbClr val="ffffff"/>
                  </a:solidFill>
                </a:uFill>
                <a:latin typeface="Arial"/>
              </a:rPr>
              <a:t>case </a:t>
            </a:r>
            <a:r>
              <a:rPr b="0" lang="en-US" sz="2000" spc="-1" strike="noStrike">
                <a:solidFill>
                  <a:srgbClr val="000000"/>
                </a:solidFill>
                <a:uFill>
                  <a:solidFill>
                    <a:srgbClr val="ffffff"/>
                  </a:solidFill>
                </a:uFill>
                <a:latin typeface="Arial"/>
              </a:rPr>
              <a:t>access </a:t>
            </a:r>
            <a:r>
              <a:rPr b="0" lang="en-US" sz="2000" spc="-1" strike="noStrike">
                <a:solidFill>
                  <a:srgbClr val="000000"/>
                </a:solidFill>
                <a:uFill>
                  <a:solidFill>
                    <a:srgbClr val="ffffff"/>
                  </a:solidFill>
                </a:uFill>
                <a:latin typeface="Arial"/>
              </a:rPr>
              <a:t>patterns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DRAM. </a:t>
            </a:r>
            <a:r>
              <a:rPr b="0" lang="en-US" sz="2000" spc="-1" strike="noStrike">
                <a:solidFill>
                  <a:srgbClr val="000000"/>
                </a:solidFill>
                <a:uFill>
                  <a:solidFill>
                    <a:srgbClr val="ffffff"/>
                  </a:solidFill>
                </a:uFill>
                <a:latin typeface="Arial"/>
              </a:rPr>
              <a:t>When we </a:t>
            </a:r>
            <a:r>
              <a:rPr b="0" lang="en-US" sz="2000" spc="-1" strike="noStrike">
                <a:solidFill>
                  <a:srgbClr val="000000"/>
                </a:solidFill>
                <a:uFill>
                  <a:solidFill>
                    <a:srgbClr val="ffffff"/>
                  </a:solidFill>
                </a:uFill>
                <a:latin typeface="Arial"/>
              </a:rPr>
              <a:t>set p to </a:t>
            </a:r>
            <a:r>
              <a:rPr b="0" lang="en-US" sz="2000" spc="-1" strike="noStrike">
                <a:solidFill>
                  <a:srgbClr val="000000"/>
                </a:solidFill>
                <a:uFill>
                  <a:solidFill>
                    <a:srgbClr val="ffffff"/>
                  </a:solidFill>
                </a:uFill>
                <a:latin typeface="Arial"/>
              </a:rPr>
              <a:t>0.005, </a:t>
            </a:r>
            <a:r>
              <a:rPr b="0" lang="en-US" sz="2000" spc="-1" strike="noStrike">
                <a:solidFill>
                  <a:srgbClr val="000000"/>
                </a:solidFill>
                <a:uFill>
                  <a:solidFill>
                    <a:srgbClr val="ffffff"/>
                  </a:solidFill>
                </a:uFill>
                <a:latin typeface="Arial"/>
              </a:rPr>
              <a:t>the </a:t>
            </a:r>
            <a:r>
              <a:rPr b="0" lang="en-US" sz="2000" spc="-1" strike="noStrike">
                <a:solidFill>
                  <a:srgbClr val="000000"/>
                </a:solidFill>
                <a:uFill>
                  <a:solidFill>
                    <a:srgbClr val="ffffff"/>
                  </a:solidFill>
                </a:uFill>
                <a:latin typeface="Arial"/>
              </a:rPr>
              <a:t>expected </a:t>
            </a:r>
            <a:r>
              <a:rPr b="0" lang="en-US" sz="2000" spc="-1" strike="noStrike">
                <a:solidFill>
                  <a:srgbClr val="000000"/>
                </a:solidFill>
                <a:uFill>
                  <a:solidFill>
                    <a:srgbClr val="ffffff"/>
                  </a:solidFill>
                </a:uFill>
                <a:latin typeface="Arial"/>
              </a:rPr>
              <a:t>number </a:t>
            </a:r>
            <a:r>
              <a:rPr b="0" lang="en-US" sz="2000" spc="-1" strike="noStrike">
                <a:solidFill>
                  <a:srgbClr val="000000"/>
                </a:solidFill>
                <a:uFill>
                  <a:solidFill>
                    <a:srgbClr val="ffffff"/>
                  </a:solidFill>
                </a:uFill>
                <a:latin typeface="Arial"/>
              </a:rPr>
              <a:t>of errors </a:t>
            </a:r>
            <a:r>
              <a:rPr b="0" lang="en-US" sz="2000" spc="-1" strike="noStrike">
                <a:solidFill>
                  <a:srgbClr val="000000"/>
                </a:solidFill>
                <a:uFill>
                  <a:solidFill>
                    <a:srgbClr val="ffffff"/>
                  </a:solidFill>
                </a:uFill>
                <a:latin typeface="Arial"/>
              </a:rPr>
              <a:t>in one </a:t>
            </a:r>
            <a:r>
              <a:rPr b="0" lang="en-US" sz="2000" spc="-1" strike="noStrike">
                <a:solidFill>
                  <a:srgbClr val="000000"/>
                </a:solidFill>
                <a:uFill>
                  <a:solidFill>
                    <a:srgbClr val="ffffff"/>
                  </a:solidFill>
                </a:uFill>
                <a:latin typeface="Arial"/>
              </a:rPr>
              <a:t>year is </a:t>
            </a:r>
            <a:r>
              <a:rPr b="0" lang="en-US" sz="2000" spc="-1" strike="noStrike">
                <a:solidFill>
                  <a:srgbClr val="000000"/>
                </a:solidFill>
                <a:uFill>
                  <a:solidFill>
                    <a:srgbClr val="ffffff"/>
                  </a:solidFill>
                </a:uFill>
                <a:latin typeface="Arial"/>
              </a:rPr>
              <a:t>9.4 times </a:t>
            </a:r>
            <a:r>
              <a:rPr b="0" lang="en-US" sz="2000" spc="-1" strike="noStrike">
                <a:solidFill>
                  <a:srgbClr val="000000"/>
                </a:solidFill>
                <a:uFill>
                  <a:solidFill>
                    <a:srgbClr val="ffffff"/>
                  </a:solidFill>
                </a:uFill>
                <a:latin typeface="Arial"/>
              </a:rPr>
              <a:t>10 to the </a:t>
            </a:r>
            <a:r>
              <a:rPr b="0" lang="en-US" sz="2000" spc="-1" strike="noStrike">
                <a:solidFill>
                  <a:srgbClr val="000000"/>
                </a:solidFill>
                <a:uFill>
                  <a:solidFill>
                    <a:srgbClr val="ffffff"/>
                  </a:solidFill>
                </a:uFill>
                <a:latin typeface="Arial"/>
              </a:rPr>
              <a:t>negative </a:t>
            </a:r>
            <a:r>
              <a:rPr b="0" lang="en-US" sz="2000" spc="-1" strike="noStrike">
                <a:solidFill>
                  <a:srgbClr val="000000"/>
                </a:solidFill>
                <a:uFill>
                  <a:solidFill>
                    <a:srgbClr val="ffffff"/>
                  </a:solidFill>
                </a:uFill>
                <a:latin typeface="Arial"/>
              </a:rPr>
              <a:t>14. This </a:t>
            </a:r>
            <a:r>
              <a:rPr b="0" lang="en-US" sz="2000" spc="-1" strike="noStrike">
                <a:solidFill>
                  <a:srgbClr val="000000"/>
                </a:solidFill>
                <a:uFill>
                  <a:solidFill>
                    <a:srgbClr val="ffffff"/>
                  </a:solidFill>
                </a:uFill>
                <a:latin typeface="Arial"/>
              </a:rPr>
              <a:t>probabilit</a:t>
            </a:r>
            <a:r>
              <a:rPr b="0" lang="en-US" sz="2000" spc="-1" strike="noStrike">
                <a:solidFill>
                  <a:srgbClr val="000000"/>
                </a:solidFill>
                <a:uFill>
                  <a:solidFill>
                    <a:srgbClr val="ffffff"/>
                  </a:solidFill>
                </a:uFill>
                <a:latin typeface="Arial"/>
              </a:rPr>
              <a:t>y is much </a:t>
            </a:r>
            <a:r>
              <a:rPr b="0" lang="en-US" sz="2000" spc="-1" strike="noStrike">
                <a:solidFill>
                  <a:srgbClr val="000000"/>
                </a:solidFill>
                <a:uFill>
                  <a:solidFill>
                    <a:srgbClr val="ffffff"/>
                  </a:solidFill>
                </a:uFill>
                <a:latin typeface="Arial"/>
              </a:rPr>
              <a:t>lower the </a:t>
            </a:r>
            <a:r>
              <a:rPr b="0" lang="en-US" sz="2000" spc="-1" strike="noStrike">
                <a:solidFill>
                  <a:srgbClr val="000000"/>
                </a:solidFill>
                <a:uFill>
                  <a:solidFill>
                    <a:srgbClr val="ffffff"/>
                  </a:solidFill>
                </a:uFill>
                <a:latin typeface="Arial"/>
              </a:rPr>
              <a:t>failure </a:t>
            </a:r>
            <a:r>
              <a:rPr b="0" lang="en-US" sz="2000" spc="-1" strike="noStrike">
                <a:solidFill>
                  <a:srgbClr val="000000"/>
                </a:solidFill>
                <a:uFill>
                  <a:solidFill>
                    <a:srgbClr val="ffffff"/>
                  </a:solidFill>
                </a:uFill>
                <a:latin typeface="Arial"/>
              </a:rPr>
              <a:t>rate of </a:t>
            </a:r>
            <a:r>
              <a:rPr b="0" lang="en-US" sz="2000" spc="-1" strike="noStrike">
                <a:solidFill>
                  <a:srgbClr val="000000"/>
                </a:solidFill>
                <a:uFill>
                  <a:solidFill>
                    <a:srgbClr val="ffffff"/>
                  </a:solidFill>
                </a:uFill>
                <a:latin typeface="Arial"/>
              </a:rPr>
              <a:t>other </a:t>
            </a:r>
            <a:r>
              <a:rPr b="0" lang="en-US" sz="2000" spc="-1" strike="noStrike">
                <a:solidFill>
                  <a:srgbClr val="000000"/>
                </a:solidFill>
                <a:uFill>
                  <a:solidFill>
                    <a:srgbClr val="ffffff"/>
                  </a:solidFill>
                </a:uFill>
                <a:latin typeface="Arial"/>
              </a:rPr>
              <a:t>hardware </a:t>
            </a:r>
            <a:r>
              <a:rPr b="0" lang="en-US" sz="2000" spc="-1" strike="noStrike">
                <a:solidFill>
                  <a:srgbClr val="000000"/>
                </a:solidFill>
                <a:uFill>
                  <a:solidFill>
                    <a:srgbClr val="ffffff"/>
                  </a:solidFill>
                </a:uFill>
                <a:latin typeface="Arial"/>
              </a:rPr>
              <a:t>compone</a:t>
            </a:r>
            <a:r>
              <a:rPr b="0" lang="en-US" sz="2000" spc="-1" strike="noStrike">
                <a:solidFill>
                  <a:srgbClr val="000000"/>
                </a:solidFill>
                <a:uFill>
                  <a:solidFill>
                    <a:srgbClr val="ffffff"/>
                  </a:solidFill>
                </a:uFill>
                <a:latin typeface="Arial"/>
              </a:rPr>
              <a:t>nts, for </a:t>
            </a:r>
            <a:r>
              <a:rPr b="0" lang="en-US" sz="2000" spc="-1" strike="noStrike">
                <a:solidFill>
                  <a:srgbClr val="000000"/>
                </a:solidFill>
                <a:uFill>
                  <a:solidFill>
                    <a:srgbClr val="ffffff"/>
                  </a:solidFill>
                </a:uFill>
                <a:latin typeface="Arial"/>
              </a:rPr>
              <a:t>example, </a:t>
            </a:r>
            <a:r>
              <a:rPr b="0" lang="en-US" sz="2000" spc="-1" strike="noStrike">
                <a:solidFill>
                  <a:srgbClr val="000000"/>
                </a:solidFill>
                <a:uFill>
                  <a:solidFill>
                    <a:srgbClr val="ffffff"/>
                  </a:solidFill>
                </a:uFill>
                <a:latin typeface="Arial"/>
              </a:rPr>
              <a:t>the hard-</a:t>
            </a:r>
            <a:r>
              <a:rPr b="0" lang="en-US" sz="2000" spc="-1" strike="noStrike">
                <a:solidFill>
                  <a:srgbClr val="000000"/>
                </a:solidFill>
                <a:uFill>
                  <a:solidFill>
                    <a:srgbClr val="ffffff"/>
                  </a:solidFill>
                </a:uFill>
                <a:latin typeface="Arial"/>
              </a:rPr>
              <a:t>disk </a:t>
            </a:r>
            <a:r>
              <a:rPr b="0" lang="en-US" sz="2000" spc="-1" strike="noStrike">
                <a:solidFill>
                  <a:srgbClr val="000000"/>
                </a:solidFill>
                <a:uFill>
                  <a:solidFill>
                    <a:srgbClr val="ffffff"/>
                  </a:solidFill>
                </a:uFill>
                <a:latin typeface="Arial"/>
              </a:rPr>
              <a:t>drive.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And by </a:t>
            </a:r>
            <a:r>
              <a:rPr b="0" lang="en-US" sz="2000" spc="-1" strike="noStrike">
                <a:solidFill>
                  <a:srgbClr val="000000"/>
                </a:solidFill>
                <a:uFill>
                  <a:solidFill>
                    <a:srgbClr val="ffffff"/>
                  </a:solidFill>
                </a:uFill>
                <a:latin typeface="Arial"/>
              </a:rPr>
              <a:t>adjusting </a:t>
            </a:r>
            <a:r>
              <a:rPr b="0" lang="en-US" sz="2000" spc="-1" strike="noStrike">
                <a:solidFill>
                  <a:srgbClr val="000000"/>
                </a:solidFill>
                <a:uFill>
                  <a:solidFill>
                    <a:srgbClr val="ffffff"/>
                  </a:solidFill>
                </a:uFill>
                <a:latin typeface="Arial"/>
              </a:rPr>
              <a:t>the value </a:t>
            </a:r>
            <a:r>
              <a:rPr b="0" lang="en-US" sz="2000" spc="-1" strike="noStrike">
                <a:solidFill>
                  <a:srgbClr val="000000"/>
                </a:solidFill>
                <a:uFill>
                  <a:solidFill>
                    <a:srgbClr val="ffffff"/>
                  </a:solidFill>
                </a:uFill>
                <a:latin typeface="Arial"/>
              </a:rPr>
              <a:t>of p, </a:t>
            </a:r>
            <a:r>
              <a:rPr b="0" lang="en-US" sz="2000" spc="-1" strike="noStrike">
                <a:solidFill>
                  <a:srgbClr val="000000"/>
                </a:solidFill>
                <a:uFill>
                  <a:solidFill>
                    <a:srgbClr val="ffffff"/>
                  </a:solidFill>
                </a:uFill>
                <a:latin typeface="Arial"/>
              </a:rPr>
              <a:t>PARA </a:t>
            </a:r>
            <a:r>
              <a:rPr b="0" lang="en-US" sz="2000" spc="-1" strike="noStrike">
                <a:solidFill>
                  <a:srgbClr val="000000"/>
                </a:solidFill>
                <a:uFill>
                  <a:solidFill>
                    <a:srgbClr val="ffffff"/>
                  </a:solidFill>
                </a:uFill>
                <a:latin typeface="Arial"/>
              </a:rPr>
              <a:t>can </a:t>
            </a:r>
            <a:r>
              <a:rPr b="0" lang="en-US" sz="2000" spc="-1" strike="noStrike">
                <a:solidFill>
                  <a:srgbClr val="000000"/>
                </a:solidFill>
                <a:uFill>
                  <a:solidFill>
                    <a:srgbClr val="ffffff"/>
                  </a:solidFill>
                </a:uFill>
                <a:latin typeface="Arial"/>
              </a:rPr>
              <a:t>provide </a:t>
            </a:r>
            <a:r>
              <a:rPr b="0" lang="en-US" sz="2000" spc="-1" strike="noStrike">
                <a:solidFill>
                  <a:srgbClr val="000000"/>
                </a:solidFill>
                <a:uFill>
                  <a:solidFill>
                    <a:srgbClr val="ffffff"/>
                  </a:solidFill>
                </a:uFill>
                <a:latin typeface="Arial"/>
              </a:rPr>
              <a:t>an </a:t>
            </a:r>
            <a:r>
              <a:rPr b="0" lang="en-US" sz="2000" spc="-1" strike="noStrike">
                <a:solidFill>
                  <a:srgbClr val="000000"/>
                </a:solidFill>
                <a:uFill>
                  <a:solidFill>
                    <a:srgbClr val="ffffff"/>
                  </a:solidFill>
                </a:uFill>
                <a:latin typeface="Arial"/>
              </a:rPr>
              <a:t>arbitrarily </a:t>
            </a:r>
            <a:r>
              <a:rPr b="0" lang="en-US" sz="2000" spc="-1" strike="noStrike">
                <a:solidFill>
                  <a:srgbClr val="000000"/>
                </a:solidFill>
                <a:uFill>
                  <a:solidFill>
                    <a:srgbClr val="ffffff"/>
                  </a:solidFill>
                </a:uFill>
                <a:latin typeface="Arial"/>
              </a:rPr>
              <a:t>strong-</a:t>
            </a:r>
            <a:r>
              <a:rPr b="0" lang="en-US" sz="2000" spc="-1" strike="noStrike">
                <a:solidFill>
                  <a:srgbClr val="000000"/>
                </a:solidFill>
                <a:uFill>
                  <a:solidFill>
                    <a:srgbClr val="ffffff"/>
                  </a:solidFill>
                </a:uFill>
                <a:latin typeface="Arial"/>
              </a:rPr>
              <a:t>degree of </a:t>
            </a:r>
            <a:r>
              <a:rPr b="0" lang="en-US" sz="2000" spc="-1" strike="noStrike">
                <a:solidFill>
                  <a:srgbClr val="000000"/>
                </a:solidFill>
                <a:uFill>
                  <a:solidFill>
                    <a:srgbClr val="ffffff"/>
                  </a:solidFill>
                </a:uFill>
                <a:latin typeface="Arial"/>
              </a:rPr>
              <a:t>protectio</a:t>
            </a:r>
            <a:r>
              <a:rPr b="0" lang="en-US" sz="2000" spc="-1" strike="noStrike">
                <a:solidFill>
                  <a:srgbClr val="000000"/>
                </a:solidFill>
                <a:uFill>
                  <a:solidFill>
                    <a:srgbClr val="ffffff"/>
                  </a:solidFill>
                </a:uFill>
                <a:latin typeface="Arial"/>
              </a:rPr>
              <a:t>n against </a:t>
            </a:r>
            <a:r>
              <a:rPr b="0" lang="en-US" sz="2000" spc="-1" strike="noStrike">
                <a:solidFill>
                  <a:srgbClr val="000000"/>
                </a:solidFill>
                <a:uFill>
                  <a:solidFill>
                    <a:srgbClr val="ffffff"/>
                  </a:solidFill>
                </a:uFill>
                <a:latin typeface="Arial"/>
              </a:rPr>
              <a:t>errors. </a:t>
            </a:r>
            <a:endParaRPr b="0" lang="en-US" sz="2000" spc="-1" strike="noStrike">
              <a:solidFill>
                <a:srgbClr val="000000"/>
              </a:solidFill>
              <a:uFill>
                <a:solidFill>
                  <a:srgbClr val="ffffff"/>
                </a:solidFill>
              </a:uFill>
              <a:latin typeface="Arial"/>
            </a:endParaRPr>
          </a:p>
        </p:txBody>
      </p:sp>
      <p:sp>
        <p:nvSpPr>
          <p:cNvPr id="61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3B43306B-B302-4C4F-8BCB-F6ADC74BFE2F}"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PARA has </a:t>
            </a:r>
            <a:r>
              <a:rPr b="0" lang="en-US" sz="2000" spc="-1" strike="noStrike">
                <a:solidFill>
                  <a:srgbClr val="000000"/>
                </a:solidFill>
                <a:uFill>
                  <a:solidFill>
                    <a:srgbClr val="ffffff"/>
                  </a:solidFill>
                </a:uFill>
                <a:latin typeface="Arial"/>
              </a:rPr>
              <a:t>many </a:t>
            </a:r>
            <a:r>
              <a:rPr b="0" lang="en-US" sz="2000" spc="-1" strike="noStrike">
                <a:solidFill>
                  <a:srgbClr val="000000"/>
                </a:solidFill>
                <a:uFill>
                  <a:solidFill>
                    <a:srgbClr val="ffffff"/>
                  </a:solidFill>
                </a:uFill>
                <a:latin typeface="Arial"/>
              </a:rPr>
              <a:t>advantag</a:t>
            </a:r>
            <a:r>
              <a:rPr b="0" lang="en-US" sz="2000" spc="-1" strike="noStrike">
                <a:solidFill>
                  <a:srgbClr val="000000"/>
                </a:solidFill>
                <a:uFill>
                  <a:solidFill>
                    <a:srgbClr val="ffffff"/>
                  </a:solidFill>
                </a:uFill>
                <a:latin typeface="Arial"/>
              </a:rPr>
              <a:t>es. Since </a:t>
            </a:r>
            <a:r>
              <a:rPr b="0" lang="en-US" sz="2000" spc="-1" strike="noStrike">
                <a:solidFill>
                  <a:srgbClr val="000000"/>
                </a:solidFill>
                <a:uFill>
                  <a:solidFill>
                    <a:srgbClr val="ffffff"/>
                  </a:solidFill>
                </a:uFill>
                <a:latin typeface="Arial"/>
              </a:rPr>
              <a:t>it </a:t>
            </a:r>
            <a:r>
              <a:rPr b="0" lang="en-US" sz="2000" spc="-1" strike="noStrike">
                <a:solidFill>
                  <a:srgbClr val="000000"/>
                </a:solidFill>
                <a:uFill>
                  <a:solidFill>
                    <a:srgbClr val="ffffff"/>
                  </a:solidFill>
                </a:uFill>
                <a:latin typeface="Arial"/>
              </a:rPr>
              <a:t>refreshes </a:t>
            </a:r>
            <a:r>
              <a:rPr b="0" lang="en-US" sz="2000" spc="-1" strike="noStrike">
                <a:solidFill>
                  <a:srgbClr val="000000"/>
                </a:solidFill>
                <a:uFill>
                  <a:solidFill>
                    <a:srgbClr val="ffffff"/>
                  </a:solidFill>
                </a:uFill>
                <a:latin typeface="Arial"/>
              </a:rPr>
              <a:t>row </a:t>
            </a:r>
            <a:r>
              <a:rPr b="0" lang="en-US" sz="2000" spc="-1" strike="noStrike">
                <a:solidFill>
                  <a:srgbClr val="000000"/>
                </a:solidFill>
                <a:uFill>
                  <a:solidFill>
                    <a:srgbClr val="ffffff"/>
                  </a:solidFill>
                </a:uFill>
                <a:latin typeface="Arial"/>
              </a:rPr>
              <a:t>infrequen</a:t>
            </a:r>
            <a:r>
              <a:rPr b="0" lang="en-US" sz="2000" spc="-1" strike="noStrike">
                <a:solidFill>
                  <a:srgbClr val="000000"/>
                </a:solidFill>
                <a:uFill>
                  <a:solidFill>
                    <a:srgbClr val="ffffff"/>
                  </a:solidFill>
                </a:uFill>
                <a:latin typeface="Arial"/>
              </a:rPr>
              <a:t>tly, it has </a:t>
            </a:r>
            <a:r>
              <a:rPr b="0" lang="en-US" sz="2000" spc="-1" strike="noStrike">
                <a:solidFill>
                  <a:srgbClr val="000000"/>
                </a:solidFill>
                <a:uFill>
                  <a:solidFill>
                    <a:srgbClr val="ffffff"/>
                  </a:solidFill>
                </a:uFill>
                <a:latin typeface="Arial"/>
              </a:rPr>
              <a:t>low </a:t>
            </a:r>
            <a:r>
              <a:rPr b="0" lang="en-US" sz="2000" spc="-1" strike="noStrike">
                <a:solidFill>
                  <a:srgbClr val="000000"/>
                </a:solidFill>
                <a:uFill>
                  <a:solidFill>
                    <a:srgbClr val="ffffff"/>
                  </a:solidFill>
                </a:uFill>
                <a:latin typeface="Arial"/>
              </a:rPr>
              <a:t>power </a:t>
            </a:r>
            <a:r>
              <a:rPr b="0" lang="en-US" sz="2000" spc="-1" strike="noStrike">
                <a:solidFill>
                  <a:srgbClr val="000000"/>
                </a:solidFill>
                <a:uFill>
                  <a:solidFill>
                    <a:srgbClr val="ffffff"/>
                  </a:solidFill>
                </a:uFill>
                <a:latin typeface="Arial"/>
              </a:rPr>
              <a:t>and low </a:t>
            </a:r>
            <a:r>
              <a:rPr b="0" lang="en-US" sz="2000" spc="-1" strike="noStrike">
                <a:solidFill>
                  <a:srgbClr val="000000"/>
                </a:solidFill>
                <a:uFill>
                  <a:solidFill>
                    <a:srgbClr val="ffffff"/>
                  </a:solidFill>
                </a:uFill>
                <a:latin typeface="Arial"/>
              </a:rPr>
              <a:t>performa</a:t>
            </a:r>
            <a:r>
              <a:rPr b="0" lang="en-US" sz="2000" spc="-1" strike="noStrike">
                <a:solidFill>
                  <a:srgbClr val="000000"/>
                </a:solidFill>
                <a:uFill>
                  <a:solidFill>
                    <a:srgbClr val="ffffff"/>
                  </a:solidFill>
                </a:uFill>
                <a:latin typeface="Arial"/>
              </a:rPr>
              <a:t>nce-</a:t>
            </a:r>
            <a:r>
              <a:rPr b="0" lang="en-US" sz="2000" spc="-1" strike="noStrike">
                <a:solidFill>
                  <a:srgbClr val="000000"/>
                </a:solidFill>
                <a:uFill>
                  <a:solidFill>
                    <a:srgbClr val="ffffff"/>
                  </a:solidFill>
                </a:uFill>
                <a:latin typeface="Arial"/>
              </a:rPr>
              <a:t>overhead</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Simulate</a:t>
            </a:r>
            <a:r>
              <a:rPr b="0" lang="en-US" sz="2000" spc="-1" strike="noStrike">
                <a:solidFill>
                  <a:srgbClr val="000000"/>
                </a:solidFill>
                <a:uFill>
                  <a:solidFill>
                    <a:srgbClr val="ffffff"/>
                  </a:solidFill>
                </a:uFill>
                <a:latin typeface="Arial"/>
              </a:rPr>
              <a:t>d across </a:t>
            </a:r>
            <a:r>
              <a:rPr b="0" lang="en-US" sz="2000" spc="-1" strike="noStrike">
                <a:solidFill>
                  <a:srgbClr val="000000"/>
                </a:solidFill>
                <a:uFill>
                  <a:solidFill>
                    <a:srgbClr val="ffffff"/>
                  </a:solidFill>
                </a:uFill>
                <a:latin typeface="Arial"/>
              </a:rPr>
              <a:t>29 </a:t>
            </a:r>
            <a:r>
              <a:rPr b="0" lang="en-US" sz="2000" spc="-1" strike="noStrike">
                <a:solidFill>
                  <a:srgbClr val="000000"/>
                </a:solidFill>
                <a:uFill>
                  <a:solidFill>
                    <a:srgbClr val="ffffff"/>
                  </a:solidFill>
                </a:uFill>
                <a:latin typeface="Arial"/>
              </a:rPr>
              <a:t>benchma</a:t>
            </a:r>
            <a:r>
              <a:rPr b="0" lang="en-US" sz="2000" spc="-1" strike="noStrike">
                <a:solidFill>
                  <a:srgbClr val="000000"/>
                </a:solidFill>
                <a:uFill>
                  <a:solidFill>
                    <a:srgbClr val="ffffff"/>
                  </a:solidFill>
                </a:uFill>
                <a:latin typeface="Arial"/>
              </a:rPr>
              <a:t>rks, we </a:t>
            </a:r>
            <a:r>
              <a:rPr b="0" lang="en-US" sz="2000" spc="-1" strike="noStrike">
                <a:solidFill>
                  <a:srgbClr val="000000"/>
                </a:solidFill>
                <a:uFill>
                  <a:solidFill>
                    <a:srgbClr val="ffffff"/>
                  </a:solidFill>
                </a:uFill>
                <a:latin typeface="Arial"/>
              </a:rPr>
              <a:t>saw an </a:t>
            </a:r>
            <a:r>
              <a:rPr b="0" lang="en-US" sz="2000" spc="-1" strike="noStrike">
                <a:solidFill>
                  <a:srgbClr val="000000"/>
                </a:solidFill>
                <a:uFill>
                  <a:solidFill>
                    <a:srgbClr val="ffffff"/>
                  </a:solidFill>
                </a:uFill>
                <a:latin typeface="Arial"/>
              </a:rPr>
              <a:t>average </a:t>
            </a:r>
            <a:r>
              <a:rPr b="0" lang="en-US" sz="2000" spc="-1" strike="noStrike">
                <a:solidFill>
                  <a:srgbClr val="000000"/>
                </a:solidFill>
                <a:uFill>
                  <a:solidFill>
                    <a:srgbClr val="ffffff"/>
                  </a:solidFill>
                </a:uFill>
                <a:latin typeface="Arial"/>
              </a:rPr>
              <a:t>of only </a:t>
            </a:r>
            <a:r>
              <a:rPr b="0" lang="en-US" sz="2000" spc="-1" strike="noStrike">
                <a:solidFill>
                  <a:srgbClr val="000000"/>
                </a:solidFill>
                <a:uFill>
                  <a:solidFill>
                    <a:srgbClr val="ffffff"/>
                  </a:solidFill>
                </a:uFill>
                <a:latin typeface="Arial"/>
              </a:rPr>
              <a:t>0.2% </a:t>
            </a:r>
            <a:r>
              <a:rPr b="0" lang="en-US" sz="2000" spc="-1" strike="noStrike">
                <a:solidFill>
                  <a:srgbClr val="000000"/>
                </a:solidFill>
                <a:uFill>
                  <a:solidFill>
                    <a:srgbClr val="ffffff"/>
                  </a:solidFill>
                </a:uFill>
                <a:latin typeface="Arial"/>
              </a:rPr>
              <a:t>slowdow</a:t>
            </a:r>
            <a:r>
              <a:rPr b="0" lang="en-US" sz="2000" spc="-1" strike="noStrike">
                <a:solidFill>
                  <a:srgbClr val="000000"/>
                </a:solidFill>
                <a:uFill>
                  <a:solidFill>
                    <a:srgbClr val="ffffff"/>
                  </a:solidFill>
                </a:uFill>
                <a:latin typeface="Arial"/>
              </a:rPr>
              <a:t>n and a </a:t>
            </a:r>
            <a:r>
              <a:rPr b="0" lang="en-US" sz="2000" spc="-1" strike="noStrike">
                <a:solidFill>
                  <a:srgbClr val="000000"/>
                </a:solidFill>
                <a:uFill>
                  <a:solidFill>
                    <a:srgbClr val="ffffff"/>
                  </a:solidFill>
                </a:uFill>
                <a:latin typeface="Arial"/>
              </a:rPr>
              <a:t>maximum </a:t>
            </a:r>
            <a:r>
              <a:rPr b="0" lang="en-US" sz="2000" spc="-1" strike="noStrike">
                <a:solidFill>
                  <a:srgbClr val="000000"/>
                </a:solidFill>
                <a:uFill>
                  <a:solidFill>
                    <a:srgbClr val="ffffff"/>
                  </a:solidFill>
                </a:uFill>
                <a:latin typeface="Arial"/>
              </a:rPr>
              <a:t>of only </a:t>
            </a:r>
            <a:r>
              <a:rPr b="0" lang="en-US" sz="2000" spc="-1" strike="noStrike">
                <a:solidFill>
                  <a:srgbClr val="000000"/>
                </a:solidFill>
                <a:uFill>
                  <a:solidFill>
                    <a:srgbClr val="ffffff"/>
                  </a:solidFill>
                </a:uFill>
                <a:latin typeface="Arial"/>
              </a:rPr>
              <a:t>0.75% </a:t>
            </a:r>
            <a:r>
              <a:rPr b="0" lang="en-US" sz="2000" spc="-1" strike="noStrike">
                <a:solidFill>
                  <a:srgbClr val="000000"/>
                </a:solidFill>
                <a:uFill>
                  <a:solidFill>
                    <a:srgbClr val="ffffff"/>
                  </a:solidFill>
                </a:uFill>
                <a:latin typeface="Arial"/>
              </a:rPr>
              <a:t>slowdow</a:t>
            </a:r>
            <a:r>
              <a:rPr b="0" lang="en-US" sz="2000" spc="-1" strike="noStrike">
                <a:solidFill>
                  <a:srgbClr val="000000"/>
                </a:solidFill>
                <a:uFill>
                  <a:solidFill>
                    <a:srgbClr val="ffffff"/>
                  </a:solidFill>
                </a:uFill>
                <a:latin typeface="Arial"/>
              </a:rPr>
              <a:t>n.</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In addition, </a:t>
            </a:r>
            <a:r>
              <a:rPr b="0" lang="en-US" sz="2000" spc="-1" strike="noStrike">
                <a:solidFill>
                  <a:srgbClr val="000000"/>
                </a:solidFill>
                <a:uFill>
                  <a:solidFill>
                    <a:srgbClr val="ffffff"/>
                  </a:solidFill>
                </a:uFill>
                <a:latin typeface="Arial"/>
              </a:rPr>
              <a:t>due to its </a:t>
            </a:r>
            <a:r>
              <a:rPr b="0" lang="en-US" sz="2000" spc="-1" strike="noStrike">
                <a:solidFill>
                  <a:srgbClr val="000000"/>
                </a:solidFill>
                <a:uFill>
                  <a:solidFill>
                    <a:srgbClr val="ffffff"/>
                  </a:solidFill>
                </a:uFill>
                <a:latin typeface="Arial"/>
              </a:rPr>
              <a:t>stateless </a:t>
            </a:r>
            <a:r>
              <a:rPr b="0" lang="en-US" sz="2000" spc="-1" strike="noStrike">
                <a:solidFill>
                  <a:srgbClr val="000000"/>
                </a:solidFill>
                <a:uFill>
                  <a:solidFill>
                    <a:srgbClr val="ffffff"/>
                  </a:solidFill>
                </a:uFill>
                <a:latin typeface="Arial"/>
              </a:rPr>
              <a:t>nature, </a:t>
            </a:r>
            <a:r>
              <a:rPr b="0" lang="en-US" sz="2000" spc="-1" strike="noStrike">
                <a:solidFill>
                  <a:srgbClr val="000000"/>
                </a:solidFill>
                <a:uFill>
                  <a:solidFill>
                    <a:srgbClr val="ffffff"/>
                  </a:solidFill>
                </a:uFill>
                <a:latin typeface="Arial"/>
              </a:rPr>
              <a:t>PARA </a:t>
            </a:r>
            <a:r>
              <a:rPr b="0" lang="en-US" sz="2000" spc="-1" strike="noStrike">
                <a:solidFill>
                  <a:srgbClr val="000000"/>
                </a:solidFill>
                <a:uFill>
                  <a:solidFill>
                    <a:srgbClr val="ffffff"/>
                  </a:solidFill>
                </a:uFill>
                <a:latin typeface="Arial"/>
              </a:rPr>
              <a:t>has low </a:t>
            </a:r>
            <a:r>
              <a:rPr b="0" lang="en-US" sz="2000" spc="-1" strike="noStrike">
                <a:solidFill>
                  <a:srgbClr val="000000"/>
                </a:solidFill>
                <a:uFill>
                  <a:solidFill>
                    <a:srgbClr val="ffffff"/>
                  </a:solidFill>
                </a:uFill>
                <a:latin typeface="Arial"/>
              </a:rPr>
              <a:t>cost and </a:t>
            </a:r>
            <a:r>
              <a:rPr b="0" lang="en-US" sz="2000" spc="-1" strike="noStrike">
                <a:solidFill>
                  <a:srgbClr val="000000"/>
                </a:solidFill>
                <a:uFill>
                  <a:solidFill>
                    <a:srgbClr val="ffffff"/>
                  </a:solidFill>
                </a:uFill>
                <a:latin typeface="Arial"/>
              </a:rPr>
              <a:t>complexit</a:t>
            </a:r>
            <a:r>
              <a:rPr b="0" lang="en-US" sz="2000" spc="-1" strike="noStrike">
                <a:solidFill>
                  <a:srgbClr val="000000"/>
                </a:solidFill>
                <a:uFill>
                  <a:solidFill>
                    <a:srgbClr val="ffffff"/>
                  </a:solidFill>
                </a:uFill>
                <a:latin typeface="Arial"/>
              </a:rPr>
              <a:t>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Therefore, </a:t>
            </a:r>
            <a:r>
              <a:rPr b="0" lang="en-US" sz="2000" spc="-1" strike="noStrike">
                <a:solidFill>
                  <a:srgbClr val="000000"/>
                </a:solidFill>
                <a:uFill>
                  <a:solidFill>
                    <a:srgbClr val="ffffff"/>
                  </a:solidFill>
                </a:uFill>
                <a:latin typeface="Arial"/>
              </a:rPr>
              <a:t>PARA is </a:t>
            </a:r>
            <a:r>
              <a:rPr b="0" lang="en-US" sz="2000" spc="-1" strike="noStrike">
                <a:solidFill>
                  <a:srgbClr val="000000"/>
                </a:solidFill>
                <a:uFill>
                  <a:solidFill>
                    <a:srgbClr val="ffffff"/>
                  </a:solidFill>
                </a:uFill>
                <a:latin typeface="Arial"/>
              </a:rPr>
              <a:t>an </a:t>
            </a:r>
            <a:r>
              <a:rPr b="0" lang="en-US" sz="2000" spc="-1" strike="noStrike">
                <a:solidFill>
                  <a:srgbClr val="000000"/>
                </a:solidFill>
                <a:uFill>
                  <a:solidFill>
                    <a:srgbClr val="ffffff"/>
                  </a:solidFill>
                </a:uFill>
                <a:latin typeface="Arial"/>
              </a:rPr>
              <a:t>effective </a:t>
            </a:r>
            <a:r>
              <a:rPr b="0" lang="en-US" sz="2000" spc="-1" strike="noStrike">
                <a:solidFill>
                  <a:srgbClr val="000000"/>
                </a:solidFill>
                <a:uFill>
                  <a:solidFill>
                    <a:srgbClr val="ffffff"/>
                  </a:solidFill>
                </a:uFill>
                <a:latin typeface="Arial"/>
              </a:rPr>
              <a:t>and low-</a:t>
            </a:r>
            <a:r>
              <a:rPr b="0" lang="en-US" sz="2000" spc="-1" strike="noStrike">
                <a:solidFill>
                  <a:srgbClr val="000000"/>
                </a:solidFill>
                <a:uFill>
                  <a:solidFill>
                    <a:srgbClr val="ffffff"/>
                  </a:solidFill>
                </a:uFill>
                <a:latin typeface="Arial"/>
              </a:rPr>
              <a:t>overhead </a:t>
            </a:r>
            <a:r>
              <a:rPr b="0" lang="en-US" sz="2000" spc="-1" strike="noStrike">
                <a:solidFill>
                  <a:srgbClr val="000000"/>
                </a:solidFill>
                <a:uFill>
                  <a:solidFill>
                    <a:srgbClr val="ffffff"/>
                  </a:solidFill>
                </a:uFill>
                <a:latin typeface="Arial"/>
              </a:rPr>
              <a:t>solution </a:t>
            </a:r>
            <a:r>
              <a:rPr b="0" lang="en-US" sz="2000" spc="-1" strike="noStrike">
                <a:solidFill>
                  <a:srgbClr val="000000"/>
                </a:solidFill>
                <a:uFill>
                  <a:solidFill>
                    <a:srgbClr val="ffffff"/>
                  </a:solidFill>
                </a:uFill>
                <a:latin typeface="Arial"/>
              </a:rPr>
              <a:t>to </a:t>
            </a:r>
            <a:r>
              <a:rPr b="0" lang="en-US" sz="2000" spc="-1" strike="noStrike">
                <a:solidFill>
                  <a:srgbClr val="000000"/>
                </a:solidFill>
                <a:uFill>
                  <a:solidFill>
                    <a:srgbClr val="ffffff"/>
                  </a:solidFill>
                </a:uFill>
                <a:latin typeface="Arial"/>
              </a:rPr>
              <a:t>prevent </a:t>
            </a:r>
            <a:r>
              <a:rPr b="0" lang="en-US" sz="2000" spc="-1" strike="noStrike">
                <a:solidFill>
                  <a:srgbClr val="000000"/>
                </a:solidFill>
                <a:uFill>
                  <a:solidFill>
                    <a:srgbClr val="ffffff"/>
                  </a:solidFill>
                </a:uFill>
                <a:latin typeface="Arial"/>
              </a:rPr>
              <a:t>disturban</a:t>
            </a:r>
            <a:r>
              <a:rPr b="0" lang="en-US" sz="2000" spc="-1" strike="noStrike">
                <a:solidFill>
                  <a:srgbClr val="000000"/>
                </a:solidFill>
                <a:uFill>
                  <a:solidFill>
                    <a:srgbClr val="ffffff"/>
                  </a:solidFill>
                </a:uFill>
                <a:latin typeface="Arial"/>
              </a:rPr>
              <a:t>ce errors.</a:t>
            </a:r>
            <a:endParaRPr b="0" lang="en-US" sz="2000" spc="-1" strike="noStrike">
              <a:solidFill>
                <a:srgbClr val="000000"/>
              </a:solidFill>
              <a:uFill>
                <a:solidFill>
                  <a:srgbClr val="ffffff"/>
                </a:solidFill>
              </a:uFill>
              <a:latin typeface="Arial"/>
            </a:endParaRPr>
          </a:p>
        </p:txBody>
      </p:sp>
      <p:sp>
        <p:nvSpPr>
          <p:cNvPr id="61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7CE3C40D-304B-43D6-A128-8CA6AFAAD910}"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I conclude the talk. We demonstrated that disturbance errors widespread in DRAM chips sold and used today.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showed that when a row is opened repeatedly, adjacent rows leak charge at an accelerated rate.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proposed a stateless solution, PARA, that prevents disturbance errors with low overhead.</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We have exposed a real manifestation of the difficulties in DRAM scaling. And as these effects are exacerbated, new and unforeseen types of failures may appear in the future.  And we believe that exposing these issues to the computer architecture community is the first step toward enabling better solutions.</a:t>
            </a:r>
            <a:endParaRPr b="0" lang="en-US" sz="2000" spc="-1" strike="noStrike">
              <a:solidFill>
                <a:srgbClr val="000000"/>
              </a:solidFill>
              <a:uFill>
                <a:solidFill>
                  <a:srgbClr val="ffffff"/>
                </a:solidFill>
              </a:uFill>
              <a:latin typeface="Arial"/>
            </a:endParaRPr>
          </a:p>
        </p:txBody>
      </p:sp>
      <p:sp>
        <p:nvSpPr>
          <p:cNvPr id="61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0999A0C8-6C90-4FA8-8FA6-112B8D2533A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Thank you, I’ll take questions.</a:t>
            </a:r>
            <a:endParaRPr b="0" lang="en-US" sz="2000" spc="-1" strike="noStrike">
              <a:solidFill>
                <a:srgbClr val="000000"/>
              </a:solidFill>
              <a:uFill>
                <a:solidFill>
                  <a:srgbClr val="ffffff"/>
                </a:solidFill>
              </a:uFill>
              <a:latin typeface="Arial"/>
            </a:endParaRPr>
          </a:p>
        </p:txBody>
      </p:sp>
      <p:sp>
        <p:nvSpPr>
          <p:cNvPr id="61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1D64AB17-5B91-463F-BF0A-41BF50F1004C}"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This is the outline of my talk.</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First, I’ll provide the historical context behind DRAM disturbance errors. Second, I’ll demonstrate the errors on real systems. Third, I’ll characterize the errors using an FPGA-based testing platform. And finally, I’ll discuss several potential solutions to prevent the errors.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But, first, let us take a trip down memory lane.</a:t>
            </a:r>
            <a:endParaRPr b="0" lang="en-US" sz="2000" spc="-1" strike="noStrike">
              <a:solidFill>
                <a:srgbClr val="000000"/>
              </a:solidFill>
              <a:uFill>
                <a:solidFill>
                  <a:srgbClr val="ffffff"/>
                </a:solidFill>
              </a:uFill>
              <a:latin typeface="Arial"/>
            </a:endParaRPr>
          </a:p>
        </p:txBody>
      </p:sp>
      <p:sp>
        <p:nvSpPr>
          <p:cNvPr id="55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2B49DD67-098F-4187-B502-23CA85B4C9EA}"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In 1968, IBM was granted the original patent on DRAM.</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And in 1971, Intel commercialized the first DRAM chip, the Intel 1103, which suffered from bitline-to-cell coupling. According to Joel Karp, who was one of its designers, the 1103 had “this big fat metal line with full signals running right over the storage node of the cell.” As a solution, Joel told me that they reduced the width of the bitline and nudged it slightly off to the side.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As you can see, coupling in DRAM has been with us ever since the very first DRAM chips.</a:t>
            </a:r>
            <a:endParaRPr b="0" lang="en-US" sz="2000" spc="-1" strike="noStrike">
              <a:solidFill>
                <a:srgbClr val="000000"/>
              </a:solidFill>
              <a:uFill>
                <a:solidFill>
                  <a:srgbClr val="ffffff"/>
                </a:solidFill>
              </a:uFill>
              <a:latin typeface="Arial"/>
            </a:endParaRPr>
          </a:p>
        </p:txBody>
      </p:sp>
      <p:sp>
        <p:nvSpPr>
          <p:cNvPr id="552"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CA7BD375-CD4F-4906-A9E3-CD8C6DE557B3}"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Forty-two years later, in 2013, we observed row-to-row coupling in off-the-shelf DRAM chips. According to our experiments, the earliest DRAM chips that suffer from this effect date back to 2010. And just this year, in 2014, several Intel patents were published that mention a problem that they say is widely referred to as “Row Hammer” in the industry.</a:t>
            </a:r>
            <a:endParaRPr b="0" lang="en-US" sz="2000" spc="-1" strike="noStrike">
              <a:solidFill>
                <a:srgbClr val="000000"/>
              </a:solidFill>
              <a:uFill>
                <a:solidFill>
                  <a:srgbClr val="ffffff"/>
                </a:solidFill>
              </a:uFill>
              <a:latin typeface="Arial"/>
            </a:endParaRPr>
          </a:p>
        </p:txBody>
      </p:sp>
      <p:sp>
        <p:nvSpPr>
          <p:cNvPr id="554"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7FE93EE4-8C9B-4902-9583-8E9034AA8F47}"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So what lessons can we draw from history?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First of all, we learned that coupling in DRAM is not new at all. And if not properly addressed, it could lead to disturbance errors. In fact, coupling in DRAM has been, and continues to be, a major hurdle in DRAM scaling.</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Historically, DRAM manufacturers have been employing a two-pronged approach to contain disturbance errors. During design-time, they try to improve circuit-level isolation. And during production-time, they try to test for errors.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Despite their efforts, however, we show that disturbance errors have been slipping into the field since as early as 2010.</a:t>
            </a:r>
            <a:endParaRPr b="0" lang="en-US" sz="2000" spc="-1" strike="noStrike">
              <a:solidFill>
                <a:srgbClr val="000000"/>
              </a:solidFill>
              <a:uFill>
                <a:solidFill>
                  <a:srgbClr val="ffffff"/>
                </a:solidFill>
              </a:uFill>
              <a:latin typeface="Arial"/>
            </a:endParaRPr>
          </a:p>
        </p:txBody>
      </p:sp>
      <p:sp>
        <p:nvSpPr>
          <p:cNvPr id="556"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1DCE24F7-371F-4979-A4E3-290D388F871C}"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Now I’ll talk </a:t>
            </a:r>
            <a:r>
              <a:rPr b="0" lang="en-US" sz="2000" spc="-1" strike="noStrike">
                <a:solidFill>
                  <a:srgbClr val="000000"/>
                </a:solidFill>
                <a:uFill>
                  <a:solidFill>
                    <a:srgbClr val="ffffff"/>
                  </a:solidFill>
                </a:uFill>
                <a:latin typeface="Arial"/>
              </a:rPr>
              <a:t>about how </a:t>
            </a:r>
            <a:r>
              <a:rPr b="0" lang="en-US" sz="2000" spc="-1" strike="noStrike">
                <a:solidFill>
                  <a:srgbClr val="000000"/>
                </a:solidFill>
                <a:uFill>
                  <a:solidFill>
                    <a:srgbClr val="ffffff"/>
                  </a:solidFill>
                </a:uFill>
                <a:latin typeface="Arial"/>
              </a:rPr>
              <a:t>disturbance </a:t>
            </a:r>
            <a:r>
              <a:rPr b="0" lang="en-US" sz="2000" spc="-1" strike="noStrike">
                <a:solidFill>
                  <a:srgbClr val="000000"/>
                </a:solidFill>
                <a:uFill>
                  <a:solidFill>
                    <a:srgbClr val="ffffff"/>
                  </a:solidFill>
                </a:uFill>
                <a:latin typeface="Arial"/>
              </a:rPr>
              <a:t>errors can be </a:t>
            </a:r>
            <a:r>
              <a:rPr b="0" lang="en-US" sz="2000" spc="-1" strike="noStrike">
                <a:solidFill>
                  <a:srgbClr val="000000"/>
                </a:solidFill>
                <a:uFill>
                  <a:solidFill>
                    <a:srgbClr val="ffffff"/>
                  </a:solidFill>
                </a:uFill>
                <a:latin typeface="Arial"/>
              </a:rPr>
              <a:t>induced on </a:t>
            </a:r>
            <a:r>
              <a:rPr b="0" lang="en-US" sz="2000" spc="-1" strike="noStrike">
                <a:solidFill>
                  <a:srgbClr val="000000"/>
                </a:solidFill>
                <a:uFill>
                  <a:solidFill>
                    <a:srgbClr val="ffffff"/>
                  </a:solidFill>
                </a:uFill>
                <a:latin typeface="Arial"/>
              </a:rPr>
              <a:t>real systems.</a:t>
            </a:r>
            <a:endParaRPr b="0" lang="en-US" sz="2000" spc="-1" strike="noStrike">
              <a:solidFill>
                <a:srgbClr val="000000"/>
              </a:solidFill>
              <a:uFill>
                <a:solidFill>
                  <a:srgbClr val="ffffff"/>
                </a:solidFill>
              </a:uFill>
              <a:latin typeface="Arial"/>
            </a:endParaRPr>
          </a:p>
        </p:txBody>
      </p:sp>
      <p:sp>
        <p:nvSpPr>
          <p:cNvPr id="558"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F0E576C2-C185-4A6C-A412-B2FF1CE41FCE}"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914400" y="3300480"/>
            <a:ext cx="7314480" cy="2699640"/>
          </a:xfrm>
          <a:prstGeom prst="rect">
            <a:avLst/>
          </a:prstGeom>
        </p:spPr>
        <p:txBody>
          <a:bodyPr lIns="0" rIns="0" tIns="0" bIns="0"/>
          <a:p>
            <a:r>
              <a:rPr b="0" lang="en-US" sz="2000" spc="-1" strike="noStrike">
                <a:solidFill>
                  <a:srgbClr val="000000"/>
                </a:solidFill>
                <a:uFill>
                  <a:solidFill>
                    <a:srgbClr val="ffffff"/>
                  </a:solidFill>
                </a:uFill>
                <a:latin typeface="Arial"/>
              </a:rPr>
              <a:t>This is the setup of the system where we induce disturbance errors. It </a:t>
            </a:r>
            <a:r>
              <a:rPr b="0" lang="en-US" sz="2000" spc="-1" strike="noStrike">
                <a:solidFill>
                  <a:srgbClr val="000000"/>
                </a:solidFill>
                <a:uFill>
                  <a:solidFill>
                    <a:srgbClr val="ffffff"/>
                  </a:solidFill>
                </a:uFill>
                <a:latin typeface="Arial"/>
              </a:rPr>
              <a:t>has an x86 processor connected to a DRAM module, which is </a:t>
            </a:r>
            <a:r>
              <a:rPr b="0" lang="en-US" sz="2000" spc="-1" strike="noStrike">
                <a:solidFill>
                  <a:srgbClr val="000000"/>
                </a:solidFill>
                <a:uFill>
                  <a:solidFill>
                    <a:srgbClr val="ffffff"/>
                  </a:solidFill>
                </a:uFill>
                <a:latin typeface="Arial"/>
              </a:rPr>
              <a:t>initially populated with a known data-pattern – in this case, all ‘1’s. </a:t>
            </a:r>
            <a:r>
              <a:rPr b="0" lang="en-US" sz="2000" spc="-1" strike="noStrike">
                <a:solidFill>
                  <a:srgbClr val="000000"/>
                </a:solidFill>
                <a:uFill>
                  <a:solidFill>
                    <a:srgbClr val="ffffff"/>
                  </a:solidFill>
                </a:uFill>
                <a:latin typeface="Arial"/>
              </a:rPr>
              <a:t>Our goal, is to construct a program that repeatedly toggles the row </a:t>
            </a:r>
            <a:r>
              <a:rPr b="0" lang="en-US" sz="2000" spc="-1" strike="noStrike">
                <a:solidFill>
                  <a:srgbClr val="000000"/>
                </a:solidFill>
                <a:uFill>
                  <a:solidFill>
                    <a:srgbClr val="ffffff"/>
                  </a:solidFill>
                </a:uFill>
                <a:latin typeface="Arial"/>
              </a:rPr>
              <a:t>at address X.</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However, this cannot be achieved just by issuing many loads to </a:t>
            </a:r>
            <a:r>
              <a:rPr b="0" lang="en-US" sz="2000" spc="-1" strike="noStrike">
                <a:solidFill>
                  <a:srgbClr val="000000"/>
                </a:solidFill>
                <a:uFill>
                  <a:solidFill>
                    <a:srgbClr val="ffffff"/>
                  </a:solidFill>
                </a:uFill>
                <a:latin typeface="Arial"/>
              </a:rPr>
              <a:t>address X. This is because of two reasons. First, cache hits in the </a:t>
            </a:r>
            <a:r>
              <a:rPr b="0" lang="en-US" sz="2000" spc="-1" strike="noStrike">
                <a:solidFill>
                  <a:srgbClr val="000000"/>
                </a:solidFill>
                <a:uFill>
                  <a:solidFill>
                    <a:srgbClr val="ffffff"/>
                  </a:solidFill>
                </a:uFill>
                <a:latin typeface="Arial"/>
              </a:rPr>
              <a:t>processor prevent the load from reaching DRAM. But we can avoid </a:t>
            </a:r>
            <a:r>
              <a:rPr b="0" lang="en-US" sz="2000" spc="-1" strike="noStrike">
                <a:solidFill>
                  <a:srgbClr val="000000"/>
                </a:solidFill>
                <a:uFill>
                  <a:solidFill>
                    <a:srgbClr val="ffffff"/>
                  </a:solidFill>
                </a:uFill>
                <a:latin typeface="Arial"/>
              </a:rPr>
              <a:t>this by flushing X from the cache. Second, when there are </a:t>
            </a:r>
            <a:r>
              <a:rPr b="0" lang="en-US" sz="2000" spc="-1" strike="noStrike">
                <a:solidFill>
                  <a:srgbClr val="000000"/>
                </a:solidFill>
                <a:uFill>
                  <a:solidFill>
                    <a:srgbClr val="ffffff"/>
                  </a:solidFill>
                </a:uFill>
                <a:latin typeface="Arial"/>
              </a:rPr>
              <a:t>consecutive accesses to the same row, the processor keeps the </a:t>
            </a:r>
            <a:r>
              <a:rPr b="0" lang="en-US" sz="2000" spc="-1" strike="noStrike">
                <a:solidFill>
                  <a:srgbClr val="000000"/>
                </a:solidFill>
                <a:uFill>
                  <a:solidFill>
                    <a:srgbClr val="ffffff"/>
                  </a:solidFill>
                </a:uFill>
                <a:latin typeface="Arial"/>
              </a:rPr>
              <a:t>row open without closing it. But we can avoid this by interleaving </a:t>
            </a:r>
            <a:r>
              <a:rPr b="0" lang="en-US" sz="2000" spc="-1" strike="noStrike">
                <a:solidFill>
                  <a:srgbClr val="000000"/>
                </a:solidFill>
                <a:uFill>
                  <a:solidFill>
                    <a:srgbClr val="ffffff"/>
                  </a:solidFill>
                </a:uFill>
                <a:latin typeface="Arial"/>
              </a:rPr>
              <a:t>accesses to two different rows: X and 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60" name="CustomShape 2"/>
          <p:cNvSpPr/>
          <p:nvPr/>
        </p:nvSpPr>
        <p:spPr>
          <a:xfrm>
            <a:off x="5180040" y="6513480"/>
            <a:ext cx="3961800" cy="343800"/>
          </a:xfrm>
          <a:prstGeom prst="rect">
            <a:avLst/>
          </a:prstGeom>
          <a:noFill/>
          <a:ln>
            <a:noFill/>
          </a:ln>
        </p:spPr>
        <p:style>
          <a:lnRef idx="0"/>
          <a:fillRef idx="0"/>
          <a:effectRef idx="0"/>
          <a:fontRef idx="minor"/>
        </p:style>
        <p:txBody>
          <a:bodyPr lIns="90000" rIns="90000" tIns="45000" bIns="45000" anchor="b"/>
          <a:p>
            <a:pPr algn="r">
              <a:lnSpc>
                <a:spcPct val="100000"/>
              </a:lnSpc>
            </a:pPr>
            <a:fld id="{D8D9C7A7-A4D2-4B10-8235-BAB19C5C0046}" type="slidenum">
              <a:rPr b="0" lang="en-US" sz="1200" spc="-1" strike="noStrike">
                <a:solidFill>
                  <a:srgbClr val="000000"/>
                </a:solidFill>
                <a:uFill>
                  <a:solidFill>
                    <a:srgbClr val="ffffff"/>
                  </a:solidFill>
                </a:uFill>
                <a:latin typeface="+mn-lt"/>
                <a:ea typeface="+mn-ea"/>
              </a:rPr>
              <a:t>1</a:t>
            </a:fld>
            <a:endParaRPr b="0" lang="en-US" sz="12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85800" y="1122480"/>
            <a:ext cx="7771680" cy="11064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85800" y="1122480"/>
            <a:ext cx="7771680" cy="11064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1122480"/>
            <a:ext cx="7771680" cy="2386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122480"/>
            <a:ext cx="7771680" cy="23868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3.png"/><Relationship Id="rId20" Type="http://schemas.openxmlformats.org/officeDocument/2006/relationships/image" Target="../media/image34.png"/><Relationship Id="rId21" Type="http://schemas.openxmlformats.org/officeDocument/2006/relationships/image" Target="../media/image35.png"/><Relationship Id="rId22" Type="http://schemas.openxmlformats.org/officeDocument/2006/relationships/image" Target="../media/image36.png"/><Relationship Id="rId23" Type="http://schemas.openxmlformats.org/officeDocument/2006/relationships/image" Target="../media/image37.png"/><Relationship Id="rId24" Type="http://schemas.openxmlformats.org/officeDocument/2006/relationships/image" Target="../media/image38.png"/><Relationship Id="rId25" Type="http://schemas.openxmlformats.org/officeDocument/2006/relationships/image" Target="../media/image39.png"/><Relationship Id="rId26" Type="http://schemas.openxmlformats.org/officeDocument/2006/relationships/image" Target="../media/image40.png"/><Relationship Id="rId27" Type="http://schemas.openxmlformats.org/officeDocument/2006/relationships/image" Target="../media/image41.png"/><Relationship Id="rId28" Type="http://schemas.openxmlformats.org/officeDocument/2006/relationships/slideLayout" Target="../slideLayouts/slideLayout13.xml"/><Relationship Id="rId29"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63.png"/><Relationship Id="rId23" Type="http://schemas.openxmlformats.org/officeDocument/2006/relationships/image" Target="../media/image64.png"/><Relationship Id="rId24" Type="http://schemas.openxmlformats.org/officeDocument/2006/relationships/image" Target="../media/image65.png"/><Relationship Id="rId25" Type="http://schemas.openxmlformats.org/officeDocument/2006/relationships/image" Target="../media/image66.png"/><Relationship Id="rId26" Type="http://schemas.openxmlformats.org/officeDocument/2006/relationships/image" Target="../media/image67.png"/><Relationship Id="rId27" Type="http://schemas.openxmlformats.org/officeDocument/2006/relationships/image" Target="../media/image68.png"/><Relationship Id="rId28" Type="http://schemas.openxmlformats.org/officeDocument/2006/relationships/slideLayout" Target="../slideLayouts/slideLayout13.xml"/><Relationship Id="rId29"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jpe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jpe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jpe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0" y="0"/>
            <a:ext cx="9143280" cy="205668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Flipping Bits in Memory Without Accessing Them</a:t>
            </a:r>
            <a:endParaRPr b="0" lang="en-US" sz="1500" spc="-1" strike="noStrike">
              <a:solidFill>
                <a:srgbClr val="000000"/>
              </a:solidFill>
              <a:uFill>
                <a:solidFill>
                  <a:srgbClr val="ffffff"/>
                </a:solidFill>
              </a:uFill>
              <a:latin typeface="Arial"/>
            </a:endParaRPr>
          </a:p>
        </p:txBody>
      </p:sp>
      <p:sp>
        <p:nvSpPr>
          <p:cNvPr id="78" name="CustomShape 2"/>
          <p:cNvSpPr/>
          <p:nvPr/>
        </p:nvSpPr>
        <p:spPr>
          <a:xfrm>
            <a:off x="0" y="3429000"/>
            <a:ext cx="9143280" cy="2437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600" spc="-1" strike="noStrike">
                <a:solidFill>
                  <a:srgbClr val="000000"/>
                </a:solidFill>
                <a:uFill>
                  <a:solidFill>
                    <a:srgbClr val="ffffff"/>
                  </a:solidFill>
                </a:uFill>
                <a:latin typeface="Times New Roman"/>
              </a:rPr>
              <a:t>Presented By Dr. West</a:t>
            </a: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Times New Roman"/>
              </a:rPr>
              <a:t>Totally taken without permission from:</a:t>
            </a: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Times New Roman"/>
              </a:rPr>
              <a:t>Yoongu Kim</a:t>
            </a: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Times New Roman"/>
              </a:rPr>
              <a:t>Ross Daly, Jeremie Kim, Chris Fallin, Ji Hye Lee, </a:t>
            </a: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Times New Roman"/>
              </a:rPr>
              <a:t>Donghyuk Lee, Chris Wilkerson, Konrad Lai, Onur Mutlu</a:t>
            </a:r>
            <a:endParaRPr b="0" lang="en-US" sz="2600" spc="-1" strike="noStrike">
              <a:solidFill>
                <a:srgbClr val="000000"/>
              </a:solidFill>
              <a:uFill>
                <a:solidFill>
                  <a:srgbClr val="ffffff"/>
                </a:solidFill>
              </a:uFill>
              <a:latin typeface="Arial"/>
            </a:endParaRPr>
          </a:p>
        </p:txBody>
      </p:sp>
      <p:sp>
        <p:nvSpPr>
          <p:cNvPr id="79" name="CustomShape 3"/>
          <p:cNvSpPr/>
          <p:nvPr/>
        </p:nvSpPr>
        <p:spPr>
          <a:xfrm>
            <a:off x="0" y="2048040"/>
            <a:ext cx="9143280" cy="138024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nchor="ctr"/>
          <a:p>
            <a:pPr algn="ctr">
              <a:lnSpc>
                <a:spcPct val="90000"/>
              </a:lnSpc>
            </a:pPr>
            <a:r>
              <a:rPr b="1" lang="en-US" sz="4000" spc="-1" strike="noStrike">
                <a:solidFill>
                  <a:srgbClr val="ffffff"/>
                </a:solidFill>
                <a:uFill>
                  <a:solidFill>
                    <a:srgbClr val="ffffff"/>
                  </a:solidFill>
                </a:uFill>
                <a:latin typeface="Calibri Light"/>
                <a:ea typeface="DejaVu Sans"/>
              </a:rPr>
              <a:t>DRAM Disturbance Errors</a:t>
            </a:r>
            <a:endParaRPr b="0" lang="en-US" sz="4000" spc="-1" strike="noStrike">
              <a:solidFill>
                <a:srgbClr val="000000"/>
              </a:solidFill>
              <a:uFill>
                <a:solidFill>
                  <a:srgbClr val="ffffff"/>
                </a:solidFill>
              </a:uFill>
              <a:latin typeface="Arial"/>
            </a:endParaRPr>
          </a:p>
          <a:p>
            <a:pPr algn="ctr">
              <a:lnSpc>
                <a:spcPct val="90000"/>
              </a:lnSpc>
            </a:pPr>
            <a:r>
              <a:rPr b="1" lang="en-US" sz="4000" spc="-1" strike="noStrike">
                <a:solidFill>
                  <a:srgbClr val="ffffff"/>
                </a:solidFill>
                <a:uFill>
                  <a:solidFill>
                    <a:srgbClr val="ffffff"/>
                  </a:solidFill>
                </a:uFill>
                <a:latin typeface="Calibri Light"/>
                <a:ea typeface="DejaVu Sans"/>
              </a:rPr>
              <a:t>(Row Hammer)</a:t>
            </a:r>
            <a:endParaRPr b="0" lang="en-US" sz="4000" spc="-1" strike="noStrike">
              <a:solidFill>
                <a:srgbClr val="000000"/>
              </a:solidFill>
              <a:uFill>
                <a:solidFill>
                  <a:srgbClr val="ffffff"/>
                </a:solidFill>
              </a:uFill>
              <a:latin typeface="Arial"/>
            </a:endParaRPr>
          </a:p>
        </p:txBody>
      </p:sp>
      <p:pic>
        <p:nvPicPr>
          <p:cNvPr id="80" name="Picture 9" descr=""/>
          <p:cNvPicPr/>
          <p:nvPr/>
        </p:nvPicPr>
        <p:blipFill>
          <a:blip r:embed="rId1"/>
          <a:stretch/>
        </p:blipFill>
        <p:spPr>
          <a:xfrm>
            <a:off x="914400" y="5965560"/>
            <a:ext cx="3199680" cy="484200"/>
          </a:xfrm>
          <a:prstGeom prst="rect">
            <a:avLst/>
          </a:prstGeom>
          <a:ln>
            <a:noFill/>
          </a:ln>
        </p:spPr>
      </p:pic>
      <p:pic>
        <p:nvPicPr>
          <p:cNvPr id="81" name="Picture 10" descr=""/>
          <p:cNvPicPr/>
          <p:nvPr/>
        </p:nvPicPr>
        <p:blipFill>
          <a:blip r:embed="rId2"/>
          <a:stretch/>
        </p:blipFill>
        <p:spPr>
          <a:xfrm>
            <a:off x="6858000" y="5723640"/>
            <a:ext cx="1370880" cy="905040"/>
          </a:xfrm>
          <a:prstGeom prst="rect">
            <a:avLst/>
          </a:prstGeom>
          <a:ln>
            <a:noFill/>
          </a:ln>
        </p:spPr>
      </p:pic>
      <p:pic>
        <p:nvPicPr>
          <p:cNvPr id="82" name="Picture 11" descr=""/>
          <p:cNvPicPr/>
          <p:nvPr/>
        </p:nvPicPr>
        <p:blipFill>
          <a:blip r:embed="rId3"/>
          <a:stretch/>
        </p:blipFill>
        <p:spPr>
          <a:xfrm>
            <a:off x="4572000" y="5907600"/>
            <a:ext cx="1828080" cy="5284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How to Induce Errors</a:t>
            </a:r>
            <a:endParaRPr b="0" lang="en-US" sz="1500" spc="-1" strike="noStrike">
              <a:solidFill>
                <a:srgbClr val="000000"/>
              </a:solidFill>
              <a:uFill>
                <a:solidFill>
                  <a:srgbClr val="ffffff"/>
                </a:solidFill>
              </a:uFill>
              <a:latin typeface="Arial"/>
            </a:endParaRPr>
          </a:p>
        </p:txBody>
      </p:sp>
      <p:pic>
        <p:nvPicPr>
          <p:cNvPr id="193" name="Picture 22" descr=""/>
          <p:cNvPicPr/>
          <p:nvPr/>
        </p:nvPicPr>
        <p:blipFill>
          <a:blip r:embed="rId1"/>
          <a:stretch/>
        </p:blipFill>
        <p:spPr>
          <a:xfrm>
            <a:off x="1428840" y="1400040"/>
            <a:ext cx="1751760" cy="1751760"/>
          </a:xfrm>
          <a:prstGeom prst="rect">
            <a:avLst/>
          </a:prstGeom>
          <a:ln>
            <a:noFill/>
          </a:ln>
        </p:spPr>
      </p:pic>
      <p:pic>
        <p:nvPicPr>
          <p:cNvPr id="194" name="Picture 4" descr=""/>
          <p:cNvPicPr/>
          <p:nvPr/>
        </p:nvPicPr>
        <p:blipFill>
          <a:blip r:embed="rId2"/>
          <a:stretch/>
        </p:blipFill>
        <p:spPr>
          <a:xfrm>
            <a:off x="4971960" y="1257120"/>
            <a:ext cx="3760920" cy="2541240"/>
          </a:xfrm>
          <a:prstGeom prst="rect">
            <a:avLst/>
          </a:prstGeom>
          <a:ln>
            <a:noFill/>
          </a:ln>
        </p:spPr>
      </p:pic>
      <p:sp>
        <p:nvSpPr>
          <p:cNvPr id="195" name="CustomShape 2"/>
          <p:cNvSpPr/>
          <p:nvPr/>
        </p:nvSpPr>
        <p:spPr>
          <a:xfrm>
            <a:off x="3276720" y="1827360"/>
            <a:ext cx="1694880" cy="894600"/>
          </a:xfrm>
          <a:prstGeom prst="leftRightArrow">
            <a:avLst>
              <a:gd name="adj1" fmla="val 50000"/>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2800" spc="-1" strike="noStrike">
                <a:solidFill>
                  <a:srgbClr val="ffffff"/>
                </a:solidFill>
                <a:uFill>
                  <a:solidFill>
                    <a:srgbClr val="ffffff"/>
                  </a:solidFill>
                </a:uFill>
                <a:latin typeface="Times New Roman"/>
                <a:ea typeface="DejaVu Sans"/>
              </a:rPr>
              <a:t>DDR3</a:t>
            </a:r>
            <a:endParaRPr b="0" lang="en-US" sz="2800" spc="-1" strike="noStrike">
              <a:solidFill>
                <a:srgbClr val="000000"/>
              </a:solidFill>
              <a:uFill>
                <a:solidFill>
                  <a:srgbClr val="ffffff"/>
                </a:solidFill>
              </a:uFill>
              <a:latin typeface="Arial"/>
            </a:endParaRPr>
          </a:p>
        </p:txBody>
      </p:sp>
      <p:sp>
        <p:nvSpPr>
          <p:cNvPr id="196" name="CustomShape 3"/>
          <p:cNvSpPr/>
          <p:nvPr/>
        </p:nvSpPr>
        <p:spPr>
          <a:xfrm>
            <a:off x="4971960" y="914400"/>
            <a:ext cx="3760920" cy="63756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2600" spc="-1" strike="noStrike">
                <a:solidFill>
                  <a:srgbClr val="595959"/>
                </a:solidFill>
                <a:uFill>
                  <a:solidFill>
                    <a:srgbClr val="ffffff"/>
                  </a:solidFill>
                </a:uFill>
                <a:latin typeface="Calibri Light"/>
                <a:ea typeface="DejaVu Sans"/>
              </a:rPr>
              <a:t>DRAM Module</a:t>
            </a:r>
            <a:endParaRPr b="0" lang="en-US" sz="2600" spc="-1" strike="noStrike">
              <a:solidFill>
                <a:srgbClr val="000000"/>
              </a:solidFill>
              <a:uFill>
                <a:solidFill>
                  <a:srgbClr val="ffffff"/>
                </a:solidFill>
              </a:uFill>
              <a:latin typeface="Arial"/>
            </a:endParaRPr>
          </a:p>
        </p:txBody>
      </p:sp>
      <p:sp>
        <p:nvSpPr>
          <p:cNvPr id="197" name="CustomShape 4"/>
          <p:cNvSpPr/>
          <p:nvPr/>
        </p:nvSpPr>
        <p:spPr>
          <a:xfrm>
            <a:off x="685800" y="914400"/>
            <a:ext cx="3237840" cy="63756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3600" spc="-1" strike="noStrike">
                <a:solidFill>
                  <a:srgbClr val="595959"/>
                </a:solidFill>
                <a:uFill>
                  <a:solidFill>
                    <a:srgbClr val="ffffff"/>
                  </a:solidFill>
                </a:uFill>
                <a:latin typeface="Calibri Light"/>
                <a:ea typeface="DejaVu Sans"/>
              </a:rPr>
              <a:t>x86 CPU</a:t>
            </a:r>
            <a:endParaRPr b="0" lang="en-US" sz="3600" spc="-1" strike="noStrike">
              <a:solidFill>
                <a:srgbClr val="000000"/>
              </a:solidFill>
              <a:uFill>
                <a:solidFill>
                  <a:srgbClr val="ffffff"/>
                </a:solidFill>
              </a:uFill>
              <a:latin typeface="Arial"/>
            </a:endParaRPr>
          </a:p>
        </p:txBody>
      </p:sp>
      <p:sp>
        <p:nvSpPr>
          <p:cNvPr id="198" name="CustomShape 5"/>
          <p:cNvSpPr/>
          <p:nvPr/>
        </p:nvSpPr>
        <p:spPr>
          <a:xfrm>
            <a:off x="4971960" y="3029040"/>
            <a:ext cx="3760920" cy="5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9" name="CustomShape 6"/>
          <p:cNvSpPr/>
          <p:nvPr/>
        </p:nvSpPr>
        <p:spPr>
          <a:xfrm>
            <a:off x="5105520" y="3352680"/>
            <a:ext cx="3504600" cy="3047400"/>
          </a:xfrm>
          <a:prstGeom prst="roundRect">
            <a:avLst>
              <a:gd name="adj" fmla="val 11319"/>
            </a:avLst>
          </a:prstGeom>
          <a:solidFill>
            <a:schemeClr val="bg1">
              <a:lumMod val="75000"/>
            </a:schemeClr>
          </a:solidFill>
          <a:ln w="57240">
            <a:noFill/>
          </a:ln>
        </p:spPr>
        <p:style>
          <a:lnRef idx="2">
            <a:schemeClr val="accent1">
              <a:shade val="50000"/>
            </a:schemeClr>
          </a:lnRef>
          <a:fillRef idx="1">
            <a:schemeClr val="accent1"/>
          </a:fillRef>
          <a:effectRef idx="0">
            <a:schemeClr val="accent1"/>
          </a:effectRef>
          <a:fontRef idx="minor"/>
        </p:style>
      </p:sp>
      <p:sp>
        <p:nvSpPr>
          <p:cNvPr id="200" name="CustomShape 7"/>
          <p:cNvSpPr/>
          <p:nvPr/>
        </p:nvSpPr>
        <p:spPr>
          <a:xfrm>
            <a:off x="5715000" y="5448240"/>
            <a:ext cx="380160" cy="36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201" name="CustomShape 8"/>
          <p:cNvSpPr/>
          <p:nvPr/>
        </p:nvSpPr>
        <p:spPr>
          <a:xfrm>
            <a:off x="5105520" y="5257800"/>
            <a:ext cx="608760" cy="38016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r">
              <a:lnSpc>
                <a:spcPct val="100000"/>
              </a:lnSpc>
            </a:pPr>
            <a:r>
              <a:rPr b="1" lang="en-US" sz="3200" spc="-1" strike="noStrike">
                <a:solidFill>
                  <a:srgbClr val="ff0000"/>
                </a:solidFill>
                <a:uFill>
                  <a:solidFill>
                    <a:srgbClr val="ffffff"/>
                  </a:solidFill>
                </a:uFill>
                <a:latin typeface="Courier New"/>
                <a:ea typeface="DejaVu Sans"/>
              </a:rPr>
              <a:t>Y</a:t>
            </a:r>
            <a:endParaRPr b="0" lang="en-US" sz="3200" spc="-1" strike="noStrike">
              <a:solidFill>
                <a:srgbClr val="000000"/>
              </a:solidFill>
              <a:uFill>
                <a:solidFill>
                  <a:srgbClr val="ffffff"/>
                </a:solidFill>
              </a:uFill>
              <a:latin typeface="Arial"/>
            </a:endParaRPr>
          </a:p>
        </p:txBody>
      </p:sp>
      <p:sp>
        <p:nvSpPr>
          <p:cNvPr id="202" name="CustomShape 9"/>
          <p:cNvSpPr/>
          <p:nvPr/>
        </p:nvSpPr>
        <p:spPr>
          <a:xfrm>
            <a:off x="5715000" y="4305240"/>
            <a:ext cx="380160" cy="36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203" name="CustomShape 10"/>
          <p:cNvSpPr/>
          <p:nvPr/>
        </p:nvSpPr>
        <p:spPr>
          <a:xfrm>
            <a:off x="5105520" y="4114800"/>
            <a:ext cx="608760" cy="38016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r">
              <a:lnSpc>
                <a:spcPct val="100000"/>
              </a:lnSpc>
            </a:pPr>
            <a:r>
              <a:rPr b="1" lang="en-US" sz="3200" spc="-1" strike="noStrike">
                <a:solidFill>
                  <a:srgbClr val="ff0000"/>
                </a:solidFill>
                <a:uFill>
                  <a:solidFill>
                    <a:srgbClr val="ffffff"/>
                  </a:solidFill>
                </a:uFill>
                <a:latin typeface="Courier New"/>
                <a:ea typeface="DejaVu Sans"/>
              </a:rPr>
              <a:t>X</a:t>
            </a:r>
            <a:endParaRPr b="0" lang="en-US" sz="3200" spc="-1" strike="noStrike">
              <a:solidFill>
                <a:srgbClr val="000000"/>
              </a:solidFill>
              <a:uFill>
                <a:solidFill>
                  <a:srgbClr val="ffffff"/>
                </a:solidFill>
              </a:uFill>
              <a:latin typeface="Arial"/>
            </a:endParaRPr>
          </a:p>
        </p:txBody>
      </p:sp>
      <p:sp>
        <p:nvSpPr>
          <p:cNvPr id="204" name="CustomShape 11"/>
          <p:cNvSpPr/>
          <p:nvPr/>
        </p:nvSpPr>
        <p:spPr>
          <a:xfrm>
            <a:off x="6095880" y="563868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205" name="CustomShape 12"/>
          <p:cNvSpPr/>
          <p:nvPr/>
        </p:nvSpPr>
        <p:spPr>
          <a:xfrm>
            <a:off x="6095880" y="525780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206" name="CustomShape 13"/>
          <p:cNvSpPr/>
          <p:nvPr/>
        </p:nvSpPr>
        <p:spPr>
          <a:xfrm>
            <a:off x="6095880" y="487692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207" name="CustomShape 14"/>
          <p:cNvSpPr/>
          <p:nvPr/>
        </p:nvSpPr>
        <p:spPr>
          <a:xfrm>
            <a:off x="6095880" y="449568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208" name="CustomShape 15"/>
          <p:cNvSpPr/>
          <p:nvPr/>
        </p:nvSpPr>
        <p:spPr>
          <a:xfrm>
            <a:off x="6095880" y="411480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209" name="CustomShape 16"/>
          <p:cNvSpPr/>
          <p:nvPr/>
        </p:nvSpPr>
        <p:spPr>
          <a:xfrm>
            <a:off x="6095880" y="373392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210" name="CustomShape 17"/>
          <p:cNvSpPr/>
          <p:nvPr/>
        </p:nvSpPr>
        <p:spPr>
          <a:xfrm>
            <a:off x="419040" y="3352680"/>
            <a:ext cx="3771360" cy="3047400"/>
          </a:xfrm>
          <a:prstGeom prst="roundRect">
            <a:avLst>
              <a:gd name="adj" fmla="val 11319"/>
            </a:avLst>
          </a:prstGeom>
          <a:solidFill>
            <a:srgbClr val="0d3533"/>
          </a:solidFill>
          <a:ln w="57240">
            <a:noFill/>
          </a:ln>
        </p:spPr>
        <p:style>
          <a:lnRef idx="2">
            <a:schemeClr val="accent1">
              <a:shade val="50000"/>
            </a:schemeClr>
          </a:lnRef>
          <a:fillRef idx="1">
            <a:schemeClr val="accent1"/>
          </a:fillRef>
          <a:effectRef idx="0">
            <a:schemeClr val="accent1"/>
          </a:effectRef>
          <a:fontRef idx="minor"/>
        </p:style>
        <p:txBody>
          <a:bodyPr lIns="90000" rIns="90000" tIns="45000" bIns="45000"/>
          <a:p>
            <a:pPr marL="114480">
              <a:lnSpc>
                <a:spcPct val="90000"/>
              </a:lnSpc>
            </a:pPr>
            <a:r>
              <a:rPr b="0" lang="en-US" sz="2800" spc="-1" strike="noStrike" u="sng">
                <a:solidFill>
                  <a:srgbClr val="ffffff"/>
                </a:solidFill>
                <a:uFill>
                  <a:solidFill>
                    <a:srgbClr val="ffffff"/>
                  </a:solidFill>
                </a:uFill>
                <a:latin typeface="Courier New"/>
                <a:ea typeface="DejaVu Sans"/>
              </a:rPr>
              <a:t>loop</a:t>
            </a:r>
            <a:r>
              <a:rPr b="0" lang="en-US" sz="2800" spc="-1" strike="noStrike">
                <a:solidFill>
                  <a:srgbClr val="ffffff"/>
                </a:solidFill>
                <a:uFill>
                  <a:solidFill>
                    <a:srgbClr val="ffffff"/>
                  </a:solidFill>
                </a:uFill>
                <a:latin typeface="Courier New"/>
                <a:ea typeface="DejaVu Sans"/>
              </a:rPr>
              <a:t>:</a:t>
            </a:r>
            <a:endParaRPr b="0" lang="en-US" sz="2800" spc="-1" strike="noStrike">
              <a:solidFill>
                <a:srgbClr val="000000"/>
              </a:solidFill>
              <a:uFill>
                <a:solidFill>
                  <a:srgbClr val="ffffff"/>
                </a:solidFill>
              </a:uFill>
              <a:latin typeface="Arial"/>
            </a:endParaRPr>
          </a:p>
          <a:p>
            <a:pPr marL="114480">
              <a:lnSpc>
                <a:spcPct val="90000"/>
              </a:lnSpc>
            </a:pPr>
            <a:r>
              <a:rPr b="0" lang="en-US" sz="2800" spc="-1" strike="noStrike">
                <a:solidFill>
                  <a:srgbClr val="ffffff"/>
                </a:solidFill>
                <a:uFill>
                  <a:solidFill>
                    <a:srgbClr val="ffffff"/>
                  </a:solidFill>
                </a:uFill>
                <a:latin typeface="Courier New"/>
                <a:ea typeface="DejaVu Sans"/>
              </a:rPr>
              <a:t>  </a:t>
            </a:r>
            <a:r>
              <a:rPr b="0" lang="en-US" sz="2800" spc="-1" strike="noStrike">
                <a:solidFill>
                  <a:srgbClr val="ffffff"/>
                </a:solidFill>
                <a:uFill>
                  <a:solidFill>
                    <a:srgbClr val="ffffff"/>
                  </a:solidFill>
                </a:uFill>
                <a:latin typeface="Courier New"/>
                <a:ea typeface="DejaVu Sans"/>
              </a:rPr>
              <a:t>mov (</a:t>
            </a:r>
            <a:r>
              <a:rPr b="1" lang="en-US" sz="2800" spc="-1" strike="noStrike">
                <a:solidFill>
                  <a:srgbClr val="ff0000"/>
                </a:solidFill>
                <a:uFill>
                  <a:solidFill>
                    <a:srgbClr val="ffffff"/>
                  </a:solidFill>
                </a:uFill>
                <a:latin typeface="Courier New"/>
                <a:ea typeface="DejaVu Sans"/>
              </a:rPr>
              <a:t>X</a:t>
            </a:r>
            <a:r>
              <a:rPr b="0" lang="en-US" sz="2800" spc="-1" strike="noStrike">
                <a:solidFill>
                  <a:srgbClr val="ffffff"/>
                </a:solidFill>
                <a:uFill>
                  <a:solidFill>
                    <a:srgbClr val="ffffff"/>
                  </a:solidFill>
                </a:uFill>
                <a:latin typeface="Courier New"/>
                <a:ea typeface="DejaVu Sans"/>
              </a:rPr>
              <a:t>), %eax</a:t>
            </a:r>
            <a:endParaRPr b="0" lang="en-US" sz="2800" spc="-1" strike="noStrike">
              <a:solidFill>
                <a:srgbClr val="000000"/>
              </a:solidFill>
              <a:uFill>
                <a:solidFill>
                  <a:srgbClr val="ffffff"/>
                </a:solidFill>
              </a:uFill>
              <a:latin typeface="Arial"/>
            </a:endParaRPr>
          </a:p>
          <a:p>
            <a:pPr marL="114480">
              <a:lnSpc>
                <a:spcPct val="90000"/>
              </a:lnSpc>
            </a:pPr>
            <a:r>
              <a:rPr b="0" lang="en-US" sz="2800" spc="-1" strike="noStrike">
                <a:solidFill>
                  <a:srgbClr val="ffffff"/>
                </a:solidFill>
                <a:uFill>
                  <a:solidFill>
                    <a:srgbClr val="ffffff"/>
                  </a:solidFill>
                </a:uFill>
                <a:latin typeface="Courier New"/>
                <a:ea typeface="DejaVu Sans"/>
              </a:rPr>
              <a:t>  </a:t>
            </a:r>
            <a:r>
              <a:rPr b="0" lang="en-US" sz="2800" spc="-1" strike="noStrike">
                <a:solidFill>
                  <a:srgbClr val="ffffff"/>
                </a:solidFill>
                <a:uFill>
                  <a:solidFill>
                    <a:srgbClr val="ffffff"/>
                  </a:solidFill>
                </a:uFill>
                <a:latin typeface="Courier New"/>
                <a:ea typeface="DejaVu Sans"/>
              </a:rPr>
              <a:t>mov (</a:t>
            </a:r>
            <a:r>
              <a:rPr b="1" lang="en-US" sz="2800" spc="-1" strike="noStrike">
                <a:solidFill>
                  <a:srgbClr val="ff0000"/>
                </a:solidFill>
                <a:uFill>
                  <a:solidFill>
                    <a:srgbClr val="ffffff"/>
                  </a:solidFill>
                </a:uFill>
                <a:latin typeface="Courier New"/>
                <a:ea typeface="DejaVu Sans"/>
              </a:rPr>
              <a:t>Y</a:t>
            </a:r>
            <a:r>
              <a:rPr b="0" lang="en-US" sz="2800" spc="-1" strike="noStrike">
                <a:solidFill>
                  <a:srgbClr val="ffffff"/>
                </a:solidFill>
                <a:uFill>
                  <a:solidFill>
                    <a:srgbClr val="ffffff"/>
                  </a:solidFill>
                </a:uFill>
                <a:latin typeface="Courier New"/>
                <a:ea typeface="DejaVu Sans"/>
              </a:rPr>
              <a:t>), %ebx</a:t>
            </a:r>
            <a:endParaRPr b="0" lang="en-US" sz="2800" spc="-1" strike="noStrike">
              <a:solidFill>
                <a:srgbClr val="000000"/>
              </a:solidFill>
              <a:uFill>
                <a:solidFill>
                  <a:srgbClr val="ffffff"/>
                </a:solidFill>
              </a:uFill>
              <a:latin typeface="Arial"/>
            </a:endParaRPr>
          </a:p>
          <a:p>
            <a:pPr marL="114480">
              <a:lnSpc>
                <a:spcPct val="90000"/>
              </a:lnSpc>
            </a:pPr>
            <a:r>
              <a:rPr b="0" lang="en-US" sz="2800" spc="-1" strike="noStrike">
                <a:solidFill>
                  <a:srgbClr val="ffffff"/>
                </a:solidFill>
                <a:uFill>
                  <a:solidFill>
                    <a:srgbClr val="ffffff"/>
                  </a:solidFill>
                </a:uFill>
                <a:latin typeface="Courier New"/>
                <a:ea typeface="DejaVu Sans"/>
              </a:rPr>
              <a:t>  </a:t>
            </a:r>
            <a:r>
              <a:rPr b="0" lang="en-US" sz="2800" spc="-1" strike="noStrike">
                <a:solidFill>
                  <a:srgbClr val="ffffff"/>
                </a:solidFill>
                <a:uFill>
                  <a:solidFill>
                    <a:srgbClr val="ffffff"/>
                  </a:solidFill>
                </a:uFill>
                <a:latin typeface="Courier New"/>
                <a:ea typeface="DejaVu Sans"/>
              </a:rPr>
              <a:t>clflush (</a:t>
            </a:r>
            <a:r>
              <a:rPr b="1" lang="en-US" sz="2800" spc="-1" strike="noStrike">
                <a:solidFill>
                  <a:srgbClr val="ff0000"/>
                </a:solidFill>
                <a:uFill>
                  <a:solidFill>
                    <a:srgbClr val="ffffff"/>
                  </a:solidFill>
                </a:uFill>
                <a:latin typeface="Courier New"/>
                <a:ea typeface="DejaVu Sans"/>
              </a:rPr>
              <a:t>X</a:t>
            </a:r>
            <a:r>
              <a:rPr b="0" lang="en-US" sz="2800" spc="-1" strike="noStrike">
                <a:solidFill>
                  <a:srgbClr val="ffffff"/>
                </a:solidFill>
                <a:uFill>
                  <a:solidFill>
                    <a:srgbClr val="ffffff"/>
                  </a:solidFill>
                </a:uFill>
                <a:latin typeface="Courier New"/>
                <a:ea typeface="DejaVu Sans"/>
              </a:rPr>
              <a:t>)</a:t>
            </a:r>
            <a:endParaRPr b="0" lang="en-US" sz="2800" spc="-1" strike="noStrike">
              <a:solidFill>
                <a:srgbClr val="000000"/>
              </a:solidFill>
              <a:uFill>
                <a:solidFill>
                  <a:srgbClr val="ffffff"/>
                </a:solidFill>
              </a:uFill>
              <a:latin typeface="Arial"/>
            </a:endParaRPr>
          </a:p>
          <a:p>
            <a:pPr marL="114480">
              <a:lnSpc>
                <a:spcPct val="90000"/>
              </a:lnSpc>
            </a:pPr>
            <a:r>
              <a:rPr b="0" lang="en-US" sz="2800" spc="-1" strike="noStrike">
                <a:solidFill>
                  <a:srgbClr val="ffffff"/>
                </a:solidFill>
                <a:uFill>
                  <a:solidFill>
                    <a:srgbClr val="ffffff"/>
                  </a:solidFill>
                </a:uFill>
                <a:latin typeface="Courier New"/>
                <a:ea typeface="DejaVu Sans"/>
              </a:rPr>
              <a:t>  </a:t>
            </a:r>
            <a:r>
              <a:rPr b="0" lang="en-US" sz="2800" spc="-1" strike="noStrike">
                <a:solidFill>
                  <a:srgbClr val="ffffff"/>
                </a:solidFill>
                <a:uFill>
                  <a:solidFill>
                    <a:srgbClr val="ffffff"/>
                  </a:solidFill>
                </a:uFill>
                <a:latin typeface="Courier New"/>
                <a:ea typeface="DejaVu Sans"/>
              </a:rPr>
              <a:t>clflush (</a:t>
            </a:r>
            <a:r>
              <a:rPr b="1" lang="en-US" sz="2800" spc="-1" strike="noStrike">
                <a:solidFill>
                  <a:srgbClr val="ff0000"/>
                </a:solidFill>
                <a:uFill>
                  <a:solidFill>
                    <a:srgbClr val="ffffff"/>
                  </a:solidFill>
                </a:uFill>
                <a:latin typeface="Courier New"/>
                <a:ea typeface="DejaVu Sans"/>
              </a:rPr>
              <a:t>Y</a:t>
            </a:r>
            <a:r>
              <a:rPr b="0" lang="en-US" sz="2800" spc="-1" strike="noStrike">
                <a:solidFill>
                  <a:srgbClr val="ffffff"/>
                </a:solidFill>
                <a:uFill>
                  <a:solidFill>
                    <a:srgbClr val="ffffff"/>
                  </a:solidFill>
                </a:uFill>
                <a:latin typeface="Courier New"/>
                <a:ea typeface="DejaVu Sans"/>
              </a:rPr>
              <a:t>)</a:t>
            </a:r>
            <a:endParaRPr b="0" lang="en-US" sz="2800" spc="-1" strike="noStrike">
              <a:solidFill>
                <a:srgbClr val="000000"/>
              </a:solidFill>
              <a:uFill>
                <a:solidFill>
                  <a:srgbClr val="ffffff"/>
                </a:solidFill>
              </a:uFill>
              <a:latin typeface="Arial"/>
            </a:endParaRPr>
          </a:p>
          <a:p>
            <a:pPr marL="114480">
              <a:lnSpc>
                <a:spcPct val="90000"/>
              </a:lnSpc>
            </a:pPr>
            <a:r>
              <a:rPr b="0" lang="en-US" sz="2800" spc="-1" strike="noStrike">
                <a:solidFill>
                  <a:srgbClr val="ffffff"/>
                </a:solidFill>
                <a:uFill>
                  <a:solidFill>
                    <a:srgbClr val="ffffff"/>
                  </a:solidFill>
                </a:uFill>
                <a:latin typeface="Courier New"/>
                <a:ea typeface="DejaVu Sans"/>
              </a:rPr>
              <a:t>  </a:t>
            </a:r>
            <a:r>
              <a:rPr b="0" lang="en-US" sz="2800" spc="-1" strike="noStrike">
                <a:solidFill>
                  <a:srgbClr val="ffffff"/>
                </a:solidFill>
                <a:uFill>
                  <a:solidFill>
                    <a:srgbClr val="ffffff"/>
                  </a:solidFill>
                </a:uFill>
                <a:latin typeface="Courier New"/>
                <a:ea typeface="DejaVu Sans"/>
              </a:rPr>
              <a:t>mfence</a:t>
            </a:r>
            <a:endParaRPr b="0" lang="en-US" sz="2800" spc="-1" strike="noStrike">
              <a:solidFill>
                <a:srgbClr val="000000"/>
              </a:solidFill>
              <a:uFill>
                <a:solidFill>
                  <a:srgbClr val="ffffff"/>
                </a:solidFill>
              </a:uFill>
              <a:latin typeface="Arial"/>
            </a:endParaRPr>
          </a:p>
          <a:p>
            <a:pPr marL="114480">
              <a:lnSpc>
                <a:spcPct val="90000"/>
              </a:lnSpc>
            </a:pPr>
            <a:r>
              <a:rPr b="0" lang="en-US" sz="2800" spc="-1" strike="noStrike">
                <a:solidFill>
                  <a:srgbClr val="ffffff"/>
                </a:solidFill>
                <a:uFill>
                  <a:solidFill>
                    <a:srgbClr val="ffffff"/>
                  </a:solidFill>
                </a:uFill>
                <a:latin typeface="Courier New"/>
                <a:ea typeface="DejaVu Sans"/>
              </a:rPr>
              <a:t>  </a:t>
            </a:r>
            <a:r>
              <a:rPr b="0" lang="en-US" sz="2800" spc="-1" strike="noStrike">
                <a:solidFill>
                  <a:srgbClr val="ffffff"/>
                </a:solidFill>
                <a:uFill>
                  <a:solidFill>
                    <a:srgbClr val="ffffff"/>
                  </a:solidFill>
                </a:uFill>
                <a:latin typeface="Courier New"/>
                <a:ea typeface="DejaVu Sans"/>
              </a:rPr>
              <a:t>jmp </a:t>
            </a:r>
            <a:r>
              <a:rPr b="0" lang="en-US" sz="2800" spc="-1" strike="noStrike" u="sng">
                <a:solidFill>
                  <a:srgbClr val="ffffff"/>
                </a:solidFill>
                <a:uFill>
                  <a:solidFill>
                    <a:srgbClr val="ffffff"/>
                  </a:solidFill>
                </a:uFill>
                <a:latin typeface="Courier New"/>
                <a:ea typeface="DejaVu Sans"/>
              </a:rPr>
              <a:t>loop</a:t>
            </a:r>
            <a:endParaRPr b="0" lang="en-US" sz="2800" spc="-1" strike="noStrike">
              <a:solidFill>
                <a:srgbClr val="000000"/>
              </a:solidFill>
              <a:uFill>
                <a:solidFill>
                  <a:srgbClr val="ffffff"/>
                </a:solidFill>
              </a:uFill>
              <a:latin typeface="Arial"/>
            </a:endParaRPr>
          </a:p>
        </p:txBody>
      </p:sp>
      <p:sp>
        <p:nvSpPr>
          <p:cNvPr id="211" name="CustomShape 18"/>
          <p:cNvSpPr/>
          <p:nvPr/>
        </p:nvSpPr>
        <p:spPr>
          <a:xfrm>
            <a:off x="6095880" y="5256360"/>
            <a:ext cx="10659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a:t>
            </a:r>
            <a:endParaRPr b="0" lang="en-US" sz="2800" spc="-1" strike="noStrike">
              <a:solidFill>
                <a:srgbClr val="000000"/>
              </a:solidFill>
              <a:uFill>
                <a:solidFill>
                  <a:srgbClr val="ffffff"/>
                </a:solidFill>
              </a:uFill>
              <a:latin typeface="Arial"/>
            </a:endParaRPr>
          </a:p>
        </p:txBody>
      </p:sp>
      <p:sp>
        <p:nvSpPr>
          <p:cNvPr id="212" name="CustomShape 19"/>
          <p:cNvSpPr/>
          <p:nvPr/>
        </p:nvSpPr>
        <p:spPr>
          <a:xfrm>
            <a:off x="6095880" y="4114800"/>
            <a:ext cx="10659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a:t>
            </a:r>
            <a:endParaRPr b="0" lang="en-US" sz="2800" spc="-1" strike="noStrike">
              <a:solidFill>
                <a:srgbClr val="000000"/>
              </a:solidFill>
              <a:uFill>
                <a:solidFill>
                  <a:srgbClr val="ffffff"/>
                </a:solidFill>
              </a:uFill>
              <a:latin typeface="Arial"/>
            </a:endParaRPr>
          </a:p>
        </p:txBody>
      </p:sp>
      <p:sp>
        <p:nvSpPr>
          <p:cNvPr id="213" name="CustomShape 20"/>
          <p:cNvSpPr/>
          <p:nvPr/>
        </p:nvSpPr>
        <p:spPr>
          <a:xfrm>
            <a:off x="6095880" y="5637600"/>
            <a:ext cx="2133000" cy="380160"/>
          </a:xfrm>
          <a:prstGeom prst="rect">
            <a:avLst/>
          </a:prstGeom>
          <a:solidFill>
            <a:schemeClr val="accent4"/>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1" lang="en-US" sz="2800" spc="-1" strike="noStrike">
                <a:solidFill>
                  <a:srgbClr val="ff0000"/>
                </a:solidFill>
                <a:uFill>
                  <a:solidFill>
                    <a:srgbClr val="ffffff"/>
                  </a:solidFill>
                </a:uFill>
                <a:latin typeface="Courier New"/>
                <a:ea typeface="DejaVu Sans"/>
              </a:rPr>
              <a:t>0</a:t>
            </a:r>
            <a:r>
              <a:rPr b="0" lang="en-US" sz="2800" spc="-1" strike="noStrike">
                <a:solidFill>
                  <a:srgbClr val="000000"/>
                </a:solidFill>
                <a:uFill>
                  <a:solidFill>
                    <a:srgbClr val="ffffff"/>
                  </a:solidFill>
                </a:uFill>
                <a:latin typeface="Courier New"/>
                <a:ea typeface="DejaVu Sans"/>
              </a:rPr>
              <a:t>11</a:t>
            </a:r>
            <a:r>
              <a:rPr b="1" lang="en-US" sz="2800" spc="-1" strike="noStrike">
                <a:solidFill>
                  <a:srgbClr val="ff0000"/>
                </a:solidFill>
                <a:uFill>
                  <a:solidFill>
                    <a:srgbClr val="ffffff"/>
                  </a:solidFill>
                </a:uFill>
                <a:latin typeface="Courier New"/>
                <a:ea typeface="DejaVu Sans"/>
              </a:rPr>
              <a:t>0</a:t>
            </a:r>
            <a:r>
              <a:rPr b="0" lang="en-US" sz="2800" spc="-1" strike="noStrike">
                <a:solidFill>
                  <a:srgbClr val="000000"/>
                </a:solidFill>
                <a:uFill>
                  <a:solidFill>
                    <a:srgbClr val="ffffff"/>
                  </a:solidFill>
                </a:uFill>
                <a:latin typeface="Courier New"/>
                <a:ea typeface="DejaVu Sans"/>
              </a:rPr>
              <a:t>1111</a:t>
            </a:r>
            <a:r>
              <a:rPr b="1" lang="en-US" sz="2800" spc="-1" strike="noStrike">
                <a:solidFill>
                  <a:srgbClr val="ff0000"/>
                </a:solidFill>
                <a:uFill>
                  <a:solidFill>
                    <a:srgbClr val="ffffff"/>
                  </a:solidFill>
                </a:uFill>
                <a:latin typeface="Courier New"/>
                <a:ea typeface="DejaVu Sans"/>
              </a:rPr>
              <a:t>0</a:t>
            </a:r>
            <a:endParaRPr b="0" lang="en-US" sz="2800" spc="-1" strike="noStrike">
              <a:solidFill>
                <a:srgbClr val="000000"/>
              </a:solidFill>
              <a:uFill>
                <a:solidFill>
                  <a:srgbClr val="ffffff"/>
                </a:solidFill>
              </a:uFill>
              <a:latin typeface="Arial"/>
            </a:endParaRPr>
          </a:p>
        </p:txBody>
      </p:sp>
      <p:sp>
        <p:nvSpPr>
          <p:cNvPr id="214" name="CustomShape 21"/>
          <p:cNvSpPr/>
          <p:nvPr/>
        </p:nvSpPr>
        <p:spPr>
          <a:xfrm>
            <a:off x="6095880" y="4874040"/>
            <a:ext cx="2133000" cy="380160"/>
          </a:xfrm>
          <a:prstGeom prst="rect">
            <a:avLst/>
          </a:prstGeom>
          <a:solidFill>
            <a:schemeClr val="accent4"/>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a:t>
            </a:r>
            <a:r>
              <a:rPr b="1" lang="en-US" sz="2800" spc="-1" strike="noStrike">
                <a:solidFill>
                  <a:srgbClr val="ff0000"/>
                </a:solidFill>
                <a:uFill>
                  <a:solidFill>
                    <a:srgbClr val="ffffff"/>
                  </a:solidFill>
                </a:uFill>
                <a:latin typeface="Courier New"/>
                <a:ea typeface="DejaVu Sans"/>
              </a:rPr>
              <a:t>000</a:t>
            </a:r>
            <a:r>
              <a:rPr b="0" lang="en-US" sz="2800" spc="-1" strike="noStrike">
                <a:solidFill>
                  <a:srgbClr val="000000"/>
                </a:solidFill>
                <a:uFill>
                  <a:solidFill>
                    <a:srgbClr val="ffffff"/>
                  </a:solidFill>
                </a:uFill>
                <a:latin typeface="Courier New"/>
                <a:ea typeface="DejaVu Sans"/>
              </a:rPr>
              <a:t>1</a:t>
            </a:r>
            <a:r>
              <a:rPr b="1" lang="en-US" sz="2800" spc="-1" strike="noStrike">
                <a:solidFill>
                  <a:srgbClr val="ff0000"/>
                </a:solidFill>
                <a:uFill>
                  <a:solidFill>
                    <a:srgbClr val="ffffff"/>
                  </a:solidFill>
                </a:uFill>
                <a:latin typeface="Courier New"/>
                <a:ea typeface="DejaVu Sans"/>
              </a:rPr>
              <a:t>0</a:t>
            </a:r>
            <a:r>
              <a:rPr b="0" lang="en-US" sz="2800" spc="-1" strike="noStrike">
                <a:solidFill>
                  <a:srgbClr val="000000"/>
                </a:solidFill>
                <a:uFill>
                  <a:solidFill>
                    <a:srgbClr val="ffffff"/>
                  </a:solidFill>
                </a:uFill>
                <a:latin typeface="Courier New"/>
                <a:ea typeface="DejaVu Sans"/>
              </a:rPr>
              <a:t>11</a:t>
            </a:r>
            <a:endParaRPr b="0" lang="en-US" sz="2800" spc="-1" strike="noStrike">
              <a:solidFill>
                <a:srgbClr val="000000"/>
              </a:solidFill>
              <a:uFill>
                <a:solidFill>
                  <a:srgbClr val="ffffff"/>
                </a:solidFill>
              </a:uFill>
              <a:latin typeface="Arial"/>
            </a:endParaRPr>
          </a:p>
        </p:txBody>
      </p:sp>
      <p:sp>
        <p:nvSpPr>
          <p:cNvPr id="215" name="CustomShape 22"/>
          <p:cNvSpPr/>
          <p:nvPr/>
        </p:nvSpPr>
        <p:spPr>
          <a:xfrm>
            <a:off x="6095880" y="4496400"/>
            <a:ext cx="2133000" cy="380160"/>
          </a:xfrm>
          <a:prstGeom prst="rect">
            <a:avLst/>
          </a:prstGeom>
          <a:solidFill>
            <a:schemeClr val="accent4"/>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a:t>
            </a:r>
            <a:r>
              <a:rPr b="1" lang="en-US" sz="2800" spc="-1" strike="noStrike">
                <a:solidFill>
                  <a:srgbClr val="ff0000"/>
                </a:solidFill>
                <a:uFill>
                  <a:solidFill>
                    <a:srgbClr val="ffffff"/>
                  </a:solidFill>
                </a:uFill>
                <a:latin typeface="Courier New"/>
                <a:ea typeface="DejaVu Sans"/>
              </a:rPr>
              <a:t>0</a:t>
            </a:r>
            <a:r>
              <a:rPr b="0" lang="en-US" sz="2800" spc="-1" strike="noStrike">
                <a:solidFill>
                  <a:srgbClr val="000000"/>
                </a:solidFill>
                <a:uFill>
                  <a:solidFill>
                    <a:srgbClr val="ffffff"/>
                  </a:solidFill>
                </a:uFill>
                <a:latin typeface="Courier New"/>
                <a:ea typeface="DejaVu Sans"/>
              </a:rPr>
              <a:t>11111</a:t>
            </a:r>
            <a:r>
              <a:rPr b="1" lang="en-US" sz="2800" spc="-1" strike="noStrike">
                <a:solidFill>
                  <a:srgbClr val="ff0000"/>
                </a:solidFill>
                <a:uFill>
                  <a:solidFill>
                    <a:srgbClr val="ffffff"/>
                  </a:solidFill>
                </a:uFill>
                <a:latin typeface="Courier New"/>
                <a:ea typeface="DejaVu Sans"/>
              </a:rPr>
              <a:t>0</a:t>
            </a:r>
            <a:r>
              <a:rPr b="0" lang="en-US" sz="2800" spc="-1" strike="noStrike">
                <a:solidFill>
                  <a:srgbClr val="000000"/>
                </a:solidFill>
                <a:uFill>
                  <a:solidFill>
                    <a:srgbClr val="ffffff"/>
                  </a:solidFill>
                </a:uFill>
                <a:latin typeface="Courier New"/>
                <a:ea typeface="DejaVu Sans"/>
              </a:rPr>
              <a:t>1</a:t>
            </a:r>
            <a:endParaRPr b="0" lang="en-US" sz="2800" spc="-1" strike="noStrike">
              <a:solidFill>
                <a:srgbClr val="000000"/>
              </a:solidFill>
              <a:uFill>
                <a:solidFill>
                  <a:srgbClr val="ffffff"/>
                </a:solidFill>
              </a:uFill>
              <a:latin typeface="Arial"/>
            </a:endParaRPr>
          </a:p>
        </p:txBody>
      </p:sp>
      <p:sp>
        <p:nvSpPr>
          <p:cNvPr id="216" name="CustomShape 23"/>
          <p:cNvSpPr/>
          <p:nvPr/>
        </p:nvSpPr>
        <p:spPr>
          <a:xfrm>
            <a:off x="6095880" y="3733560"/>
            <a:ext cx="2133000" cy="380160"/>
          </a:xfrm>
          <a:prstGeom prst="rect">
            <a:avLst/>
          </a:prstGeom>
          <a:solidFill>
            <a:schemeClr val="accent4"/>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1" lang="en-US" sz="2800" spc="-1" strike="noStrike">
                <a:solidFill>
                  <a:srgbClr val="ff0000"/>
                </a:solidFill>
                <a:uFill>
                  <a:solidFill>
                    <a:srgbClr val="ffffff"/>
                  </a:solidFill>
                </a:uFill>
                <a:latin typeface="Courier New"/>
                <a:ea typeface="DejaVu Sans"/>
              </a:rPr>
              <a:t>00</a:t>
            </a:r>
            <a:r>
              <a:rPr b="0" lang="en-US" sz="2800" spc="-1" strike="noStrike">
                <a:solidFill>
                  <a:srgbClr val="000000"/>
                </a:solidFill>
                <a:uFill>
                  <a:solidFill>
                    <a:srgbClr val="ffffff"/>
                  </a:solidFill>
                </a:uFill>
                <a:latin typeface="Courier New"/>
                <a:ea typeface="DejaVu Sans"/>
              </a:rPr>
              <a:t>111</a:t>
            </a:r>
            <a:r>
              <a:rPr b="1" lang="en-US" sz="2800" spc="-1" strike="noStrike">
                <a:solidFill>
                  <a:srgbClr val="ff0000"/>
                </a:solidFill>
                <a:uFill>
                  <a:solidFill>
                    <a:srgbClr val="ffffff"/>
                  </a:solidFill>
                </a:uFill>
                <a:latin typeface="Courier New"/>
                <a:ea typeface="DejaVu Sans"/>
              </a:rPr>
              <a:t>0</a:t>
            </a:r>
            <a:r>
              <a:rPr b="0" lang="en-US" sz="2800" spc="-1" strike="noStrike">
                <a:solidFill>
                  <a:srgbClr val="000000"/>
                </a:solidFill>
                <a:uFill>
                  <a:solidFill>
                    <a:srgbClr val="ffffff"/>
                  </a:solidFill>
                </a:uFill>
                <a:latin typeface="Courier New"/>
                <a:ea typeface="DejaVu Sans"/>
              </a:rPr>
              <a:t>111</a:t>
            </a:r>
            <a:endParaRPr b="0" lang="en-US" sz="2800" spc="-1" strike="noStrike">
              <a:solidFill>
                <a:srgbClr val="000000"/>
              </a:solidFill>
              <a:uFill>
                <a:solidFill>
                  <a:srgbClr val="ffffff"/>
                </a:solidFill>
              </a:uFill>
              <a:latin typeface="Arial"/>
            </a:endParaRPr>
          </a:p>
        </p:txBody>
      </p:sp>
    </p:spTree>
  </p:cSld>
  <p:timing>
    <p:tnLst>
      <p:par>
        <p:cTn id="394" dur="indefinite" restart="never" nodeType="tmRoot">
          <p:childTnLst>
            <p:seq>
              <p:cTn id="395" dur="indefinite" nodeType="mainSeq">
                <p:childTnLst>
                  <p:par>
                    <p:cTn id="396" fill="hold">
                      <p:stCondLst>
                        <p:cond delay="0"/>
                      </p:stCondLst>
                      <p:childTnLst>
                        <p:par>
                          <p:cTn id="397" fill="hold">
                            <p:stCondLst>
                              <p:cond delay="0"/>
                            </p:stCondLst>
                            <p:childTnLst>
                              <p:par>
                                <p:cTn id="398" nodeType="withEffect" fill="hold" presetClass="entr" presetID="47">
                                  <p:stCondLst>
                                    <p:cond delay="0"/>
                                  </p:stCondLst>
                                  <p:childTnLst>
                                    <p:set>
                                      <p:cBhvr>
                                        <p:cTn id="399" dur="1" fill="hold">
                                          <p:stCondLst>
                                            <p:cond delay="0"/>
                                          </p:stCondLst>
                                        </p:cTn>
                                        <p:tgtEl>
                                          <p:spTgt spid="210"/>
                                        </p:tgtEl>
                                        <p:attrNameLst>
                                          <p:attrName>style.visibility</p:attrName>
                                        </p:attrNameLst>
                                      </p:cBhvr>
                                      <p:to>
                                        <p:strVal val="visible"/>
                                      </p:to>
                                    </p:set>
                                    <p:animEffect filter="fade" transition="in">
                                      <p:cBhvr additive="repl">
                                        <p:cTn id="400" dur="500"/>
                                        <p:tgtEl>
                                          <p:spTgt spid="210"/>
                                        </p:tgtEl>
                                      </p:cBhvr>
                                    </p:animEffect>
                                    <p:anim calcmode="lin" valueType="num">
                                      <p:cBhvr additive="repl">
                                        <p:cTn id="401" dur="500" fill="hold"/>
                                        <p:tgtEl>
                                          <p:spTgt spid="210"/>
                                        </p:tgtEl>
                                        <p:attrNameLst>
                                          <p:attrName>ppt_x</p:attrName>
                                        </p:attrNameLst>
                                      </p:cBhvr>
                                      <p:tavLst>
                                        <p:tav tm="0">
                                          <p:val>
                                            <p:strVal val="#ppt_x"/>
                                          </p:val>
                                        </p:tav>
                                        <p:tav tm="100000">
                                          <p:val>
                                            <p:strVal val="#ppt_x"/>
                                          </p:val>
                                        </p:tav>
                                      </p:tavLst>
                                    </p:anim>
                                    <p:anim calcmode="lin" valueType="num">
                                      <p:cBhvr additive="repl">
                                        <p:cTn id="402" dur="500" fill="hold"/>
                                        <p:tgtEl>
                                          <p:spTgt spid="210"/>
                                        </p:tgtEl>
                                        <p:attrNameLst>
                                          <p:attrName>ppt_y</p:attrName>
                                        </p:attrNameLst>
                                      </p:cBhvr>
                                      <p:tavLst>
                                        <p:tav tm="0">
                                          <p:val>
                                            <p:strVal val="#ppt_y-.1"/>
                                          </p:val>
                                        </p:tav>
                                        <p:tav tm="100000">
                                          <p:val>
                                            <p:strVal val="#ppt_y"/>
                                          </p:val>
                                        </p:tav>
                                      </p:tavLst>
                                    </p:anim>
                                  </p:childTnLst>
                                </p:cTn>
                              </p:par>
                            </p:childTnLst>
                          </p:cTn>
                        </p:par>
                      </p:childTnLst>
                    </p:cTn>
                  </p:par>
                  <p:par>
                    <p:cTn id="403" fill="hold">
                      <p:stCondLst>
                        <p:cond delay="indefinite"/>
                      </p:stCondLst>
                      <p:childTnLst>
                        <p:par>
                          <p:cTn id="404" fill="hold">
                            <p:stCondLst>
                              <p:cond delay="0"/>
                            </p:stCondLst>
                            <p:childTnLst>
                              <p:par>
                                <p:cTn id="405" nodeType="clickEffect" fill="hold" presetClass="emph" presetID="1" presetSubtype="2">
                                  <p:stCondLst>
                                    <p:cond delay="0"/>
                                  </p:stCondLst>
                                  <p:childTnLst>
                                    <p:set>
                                      <p:cBhvr>
                                        <p:cTn id="406" dur="10" fill="hold"/>
                                        <p:tgtEl>
                                          <p:spTgt spid="208"/>
                                        </p:tgtEl>
                                      </p:cBhvr>
                                    </p:set>
                                    <p:set>
                                      <p:cBhvr>
                                        <p:cTn id="407" dur="10" fill="hold"/>
                                        <p:tgtEl>
                                          <p:spTgt spid="208"/>
                                        </p:tgtEl>
                                      </p:cBhvr>
                                    </p:set>
                                  </p:childTnLst>
                                </p:cTn>
                              </p:par>
                            </p:childTnLst>
                          </p:cTn>
                        </p:par>
                      </p:childTnLst>
                    </p:cTn>
                  </p:par>
                  <p:par>
                    <p:cTn id="408" fill="hold">
                      <p:stCondLst>
                        <p:cond delay="indefinite"/>
                      </p:stCondLst>
                      <p:childTnLst>
                        <p:par>
                          <p:cTn id="409" fill="hold">
                            <p:stCondLst>
                              <p:cond delay="0"/>
                            </p:stCondLst>
                            <p:childTnLst>
                              <p:par>
                                <p:cTn id="410" nodeType="clickEffect" fill="hold" presetClass="entr" presetID="1">
                                  <p:stCondLst>
                                    <p:cond delay="0"/>
                                  </p:stCondLst>
                                  <p:childTnLst>
                                    <p:set>
                                      <p:cBhvr>
                                        <p:cTn id="411" dur="1" fill="hold">
                                          <p:stCondLst>
                                            <p:cond delay="0"/>
                                          </p:stCondLst>
                                        </p:cTn>
                                        <p:tgtEl>
                                          <p:spTgt spid="212"/>
                                        </p:tgtEl>
                                        <p:attrNameLst>
                                          <p:attrName>style.visibility</p:attrName>
                                        </p:attrNameLst>
                                      </p:cBhvr>
                                      <p:to>
                                        <p:strVal val="visible"/>
                                      </p:to>
                                    </p:set>
                                  </p:childTnLst>
                                </p:cTn>
                              </p:par>
                              <p:par>
                                <p:cTn id="412" nodeType="withEffect" fill="hold" presetClass="path" presetID="42">
                                  <p:stCondLst>
                                    <p:cond delay="500"/>
                                  </p:stCondLst>
                                </p:cTn>
                              </p:par>
                            </p:childTnLst>
                          </p:cTn>
                        </p:par>
                      </p:childTnLst>
                    </p:cTn>
                  </p:par>
                  <p:par>
                    <p:cTn id="413" fill="hold">
                      <p:stCondLst>
                        <p:cond delay="indefinite"/>
                      </p:stCondLst>
                      <p:childTnLst>
                        <p:par>
                          <p:cTn id="414" fill="hold">
                            <p:stCondLst>
                              <p:cond delay="0"/>
                            </p:stCondLst>
                            <p:childTnLst>
                              <p:par>
                                <p:cTn id="415" nodeType="clickEffect" fill="hold" presetClass="emph" presetID="1" presetSubtype="2">
                                  <p:stCondLst>
                                    <p:cond delay="0"/>
                                  </p:stCondLst>
                                  <p:childTnLst>
                                    <p:set>
                                      <p:cBhvr>
                                        <p:cTn id="416" dur="10" fill="hold"/>
                                        <p:tgtEl>
                                          <p:spTgt spid="208"/>
                                        </p:tgtEl>
                                      </p:cBhvr>
                                    </p:set>
                                    <p:set>
                                      <p:cBhvr>
                                        <p:cTn id="417" dur="10" fill="hold"/>
                                        <p:tgtEl>
                                          <p:spTgt spid="208"/>
                                        </p:tgtEl>
                                      </p:cBhvr>
                                    </p:set>
                                  </p:childTnLst>
                                </p:cTn>
                              </p:par>
                              <p:par>
                                <p:cTn id="418" nodeType="withEffect" fill="hold" presetClass="emph" presetID="1" presetSubtype="2">
                                  <p:stCondLst>
                                    <p:cond delay="0"/>
                                  </p:stCondLst>
                                  <p:childTnLst>
                                    <p:set>
                                      <p:cBhvr>
                                        <p:cTn id="419" dur="10" fill="hold"/>
                                        <p:tgtEl>
                                          <p:spTgt spid="205"/>
                                        </p:tgtEl>
                                      </p:cBhvr>
                                    </p:set>
                                    <p:set>
                                      <p:cBhvr>
                                        <p:cTn id="420" dur="10" fill="hold"/>
                                        <p:tgtEl>
                                          <p:spTgt spid="205"/>
                                        </p:tgtEl>
                                      </p:cBhvr>
                                    </p:set>
                                  </p:childTnLst>
                                </p:cTn>
                              </p:par>
                            </p:childTnLst>
                          </p:cTn>
                        </p:par>
                      </p:childTnLst>
                    </p:cTn>
                  </p:par>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211"/>
                                        </p:tgtEl>
                                        <p:attrNameLst>
                                          <p:attrName>style.visibility</p:attrName>
                                        </p:attrNameLst>
                                      </p:cBhvr>
                                      <p:to>
                                        <p:strVal val="visible"/>
                                      </p:to>
                                    </p:set>
                                  </p:childTnLst>
                                </p:cTn>
                              </p:par>
                              <p:par>
                                <p:cTn id="425" nodeType="withEffect" fill="hold" presetClass="path" presetID="42">
                                  <p:stCondLst>
                                    <p:cond delay="500"/>
                                  </p:stCondLst>
                                </p:cTn>
                              </p:par>
                            </p:childTnLst>
                          </p:cTn>
                        </p:par>
                      </p:childTnLst>
                    </p:cTn>
                  </p:par>
                  <p:par>
                    <p:cTn id="426" fill="hold">
                      <p:stCondLst>
                        <p:cond delay="indefinite"/>
                      </p:stCondLst>
                      <p:childTnLst>
                        <p:par>
                          <p:cTn id="427" fill="hold">
                            <p:stCondLst>
                              <p:cond delay="0"/>
                            </p:stCondLst>
                            <p:childTnLst>
                              <p:par>
                                <p:cTn id="428" nodeType="clickEffect" fill="hold" presetClass="exit" presetID="2" presetSubtype="4">
                                  <p:stCondLst>
                                    <p:cond delay="0"/>
                                  </p:stCondLst>
                                  <p:childTnLst>
                                    <p:anim calcmode="lin" valueType="num">
                                      <p:cBhvr additive="repl">
                                        <p:cTn id="429" dur="1000"/>
                                        <p:tgtEl>
                                          <p:spTgt spid="212"/>
                                        </p:tgtEl>
                                        <p:attrNameLst>
                                          <p:attrName>ppt_x</p:attrName>
                                        </p:attrNameLst>
                                      </p:cBhvr>
                                      <p:tavLst>
                                        <p:tav tm="0">
                                          <p:val>
                                            <p:strVal val="#ppt_x"/>
                                          </p:val>
                                        </p:tav>
                                        <p:tav tm="100000">
                                          <p:val>
                                            <p:strVal val="#ppt_x"/>
                                          </p:val>
                                        </p:tav>
                                      </p:tavLst>
                                    </p:anim>
                                    <p:anim calcmode="lin" valueType="num">
                                      <p:cBhvr additive="repl">
                                        <p:cTn id="430" dur="1000"/>
                                        <p:tgtEl>
                                          <p:spTgt spid="212"/>
                                        </p:tgtEl>
                                        <p:attrNameLst>
                                          <p:attrName>ppt_y</p:attrName>
                                        </p:attrNameLst>
                                      </p:cBhvr>
                                      <p:tavLst>
                                        <p:tav tm="0">
                                          <p:val>
                                            <p:strVal val="#ppt_y"/>
                                          </p:val>
                                        </p:tav>
                                        <p:tav tm="100000">
                                          <p:val>
                                            <p:strVal val="1+#ppt_h/2"/>
                                          </p:val>
                                        </p:tav>
                                      </p:tavLst>
                                    </p:anim>
                                    <p:set>
                                      <p:cBhvr>
                                        <p:cTn id="431" dur="1" fill="hold">
                                          <p:stCondLst>
                                            <p:cond delay="999"/>
                                          </p:stCondLst>
                                        </p:cTn>
                                        <p:tgtEl>
                                          <p:spTgt spid="212"/>
                                        </p:tgtEl>
                                        <p:attrNameLst>
                                          <p:attrName>style.visibility</p:attrName>
                                        </p:attrNameLst>
                                      </p:cBhvr>
                                      <p:to>
                                        <p:strVal val="hidden"/>
                                      </p:to>
                                    </p:set>
                                  </p:childTnLst>
                                </p:cTn>
                              </p:par>
                              <p:par>
                                <p:cTn id="432" nodeType="withEffect" fill="hold" presetClass="exit" presetID="2" presetSubtype="4">
                                  <p:stCondLst>
                                    <p:cond delay="0"/>
                                  </p:stCondLst>
                                  <p:childTnLst>
                                    <p:anim calcmode="lin" valueType="num">
                                      <p:cBhvr additive="repl">
                                        <p:cTn id="433" dur="1000"/>
                                        <p:tgtEl>
                                          <p:spTgt spid="211"/>
                                        </p:tgtEl>
                                        <p:attrNameLst>
                                          <p:attrName>ppt_x</p:attrName>
                                        </p:attrNameLst>
                                      </p:cBhvr>
                                      <p:tavLst>
                                        <p:tav tm="0">
                                          <p:val>
                                            <p:strVal val="#ppt_x"/>
                                          </p:val>
                                        </p:tav>
                                        <p:tav tm="100000">
                                          <p:val>
                                            <p:strVal val="#ppt_x"/>
                                          </p:val>
                                        </p:tav>
                                      </p:tavLst>
                                    </p:anim>
                                    <p:anim calcmode="lin" valueType="num">
                                      <p:cBhvr additive="repl">
                                        <p:cTn id="434" dur="1000"/>
                                        <p:tgtEl>
                                          <p:spTgt spid="211"/>
                                        </p:tgtEl>
                                        <p:attrNameLst>
                                          <p:attrName>ppt_y</p:attrName>
                                        </p:attrNameLst>
                                      </p:cBhvr>
                                      <p:tavLst>
                                        <p:tav tm="0">
                                          <p:val>
                                            <p:strVal val="#ppt_y"/>
                                          </p:val>
                                        </p:tav>
                                        <p:tav tm="100000">
                                          <p:val>
                                            <p:strVal val="1+#ppt_h/2"/>
                                          </p:val>
                                        </p:tav>
                                      </p:tavLst>
                                    </p:anim>
                                    <p:set>
                                      <p:cBhvr>
                                        <p:cTn id="435" dur="1" fill="hold">
                                          <p:stCondLst>
                                            <p:cond delay="999"/>
                                          </p:stCondLst>
                                        </p:cTn>
                                        <p:tgtEl>
                                          <p:spTgt spid="211"/>
                                        </p:tgtEl>
                                        <p:attrNameLst>
                                          <p:attrName>style.visibility</p:attrName>
                                        </p:attrNameLst>
                                      </p:cBhvr>
                                      <p:to>
                                        <p:strVal val="hidden"/>
                                      </p:to>
                                    </p:set>
                                  </p:childTnLst>
                                </p:cTn>
                              </p:par>
                            </p:childTnLst>
                          </p:cTn>
                        </p:par>
                      </p:childTnLst>
                    </p:cTn>
                  </p:par>
                  <p:par>
                    <p:cTn id="436" fill="hold">
                      <p:stCondLst>
                        <p:cond delay="indefinite"/>
                      </p:stCondLst>
                      <p:childTnLst>
                        <p:par>
                          <p:cTn id="437" fill="hold">
                            <p:stCondLst>
                              <p:cond delay="0"/>
                            </p:stCondLst>
                            <p:childTnLst>
                              <p:par>
                                <p:cTn id="438" nodeType="clickEffect" fill="hold" presetClass="emph" presetID="1" presetSubtype="2">
                                  <p:stCondLst>
                                    <p:cond delay="0"/>
                                  </p:stCondLst>
                                  <p:childTnLst>
                                    <p:set>
                                      <p:cBhvr>
                                        <p:cTn id="439" dur="10" fill="hold"/>
                                        <p:tgtEl>
                                          <p:spTgt spid="208"/>
                                        </p:tgtEl>
                                      </p:cBhvr>
                                    </p:set>
                                    <p:set>
                                      <p:cBhvr>
                                        <p:cTn id="440" dur="10" fill="hold"/>
                                        <p:tgtEl>
                                          <p:spTgt spid="208"/>
                                        </p:tgtEl>
                                      </p:cBhvr>
                                    </p:set>
                                  </p:childTnLst>
                                </p:cTn>
                              </p:par>
                              <p:par>
                                <p:cTn id="441" nodeType="withEffect" fill="hold" presetClass="emph" presetID="1" presetSubtype="2">
                                  <p:stCondLst>
                                    <p:cond delay="0"/>
                                  </p:stCondLst>
                                  <p:childTnLst>
                                    <p:set>
                                      <p:cBhvr>
                                        <p:cTn id="442" dur="10" fill="hold"/>
                                        <p:tgtEl>
                                          <p:spTgt spid="205"/>
                                        </p:tgtEl>
                                      </p:cBhvr>
                                    </p:set>
                                    <p:set>
                                      <p:cBhvr>
                                        <p:cTn id="443" dur="10" fill="hold"/>
                                        <p:tgtEl>
                                          <p:spTgt spid="205"/>
                                        </p:tgtEl>
                                      </p:cBhvr>
                                    </p:set>
                                  </p:childTnLst>
                                </p:cTn>
                              </p:par>
                              <p:par>
                                <p:cTn id="444" nodeType="withEffect" fill="hold" presetClass="emph" presetID="1" presetSubtype="2">
                                  <p:stCondLst>
                                    <p:cond delay="500"/>
                                  </p:stCondLst>
                                  <p:childTnLst>
                                    <p:set>
                                      <p:cBhvr>
                                        <p:cTn id="445" dur="10" fill="hold"/>
                                        <p:tgtEl>
                                          <p:spTgt spid="208"/>
                                        </p:tgtEl>
                                      </p:cBhvr>
                                    </p:set>
                                    <p:set>
                                      <p:cBhvr>
                                        <p:cTn id="446" dur="10" fill="hold"/>
                                        <p:tgtEl>
                                          <p:spTgt spid="208"/>
                                        </p:tgtEl>
                                      </p:cBhvr>
                                    </p:set>
                                  </p:childTnLst>
                                </p:cTn>
                              </p:par>
                              <p:par>
                                <p:cTn id="447" nodeType="withEffect" fill="hold" presetClass="emph" presetID="1" presetSubtype="2">
                                  <p:stCondLst>
                                    <p:cond delay="500"/>
                                  </p:stCondLst>
                                  <p:childTnLst>
                                    <p:set>
                                      <p:cBhvr>
                                        <p:cTn id="448" dur="10" fill="hold"/>
                                        <p:tgtEl>
                                          <p:spTgt spid="205"/>
                                        </p:tgtEl>
                                      </p:cBhvr>
                                    </p:set>
                                    <p:set>
                                      <p:cBhvr>
                                        <p:cTn id="449" dur="10" fill="hold"/>
                                        <p:tgtEl>
                                          <p:spTgt spid="205"/>
                                        </p:tgtEl>
                                      </p:cBhvr>
                                    </p:set>
                                  </p:childTnLst>
                                </p:cTn>
                              </p:par>
                              <p:par>
                                <p:cTn id="450" nodeType="withEffect" fill="hold" presetClass="emph" presetID="1" presetSubtype="2">
                                  <p:stCondLst>
                                    <p:cond delay="1000"/>
                                  </p:stCondLst>
                                  <p:childTnLst>
                                    <p:set>
                                      <p:cBhvr>
                                        <p:cTn id="451" dur="10" fill="hold"/>
                                        <p:tgtEl>
                                          <p:spTgt spid="208"/>
                                        </p:tgtEl>
                                      </p:cBhvr>
                                    </p:set>
                                    <p:set>
                                      <p:cBhvr>
                                        <p:cTn id="452" dur="10" fill="hold"/>
                                        <p:tgtEl>
                                          <p:spTgt spid="208"/>
                                        </p:tgtEl>
                                      </p:cBhvr>
                                    </p:set>
                                  </p:childTnLst>
                                </p:cTn>
                              </p:par>
                              <p:par>
                                <p:cTn id="453" nodeType="withEffect" fill="hold" presetClass="emph" presetID="1" presetSubtype="2">
                                  <p:stCondLst>
                                    <p:cond delay="1000"/>
                                  </p:stCondLst>
                                  <p:childTnLst>
                                    <p:set>
                                      <p:cBhvr>
                                        <p:cTn id="454" dur="10" fill="hold"/>
                                        <p:tgtEl>
                                          <p:spTgt spid="205"/>
                                        </p:tgtEl>
                                      </p:cBhvr>
                                    </p:set>
                                    <p:set>
                                      <p:cBhvr>
                                        <p:cTn id="455" dur="10" fill="hold"/>
                                        <p:tgtEl>
                                          <p:spTgt spid="205"/>
                                        </p:tgtEl>
                                      </p:cBhvr>
                                    </p:set>
                                  </p:childTnLst>
                                </p:cTn>
                              </p:par>
                              <p:par>
                                <p:cTn id="456" nodeType="withEffect" fill="hold" presetClass="emph" presetID="1" presetSubtype="2">
                                  <p:stCondLst>
                                    <p:cond delay="1500"/>
                                  </p:stCondLst>
                                  <p:childTnLst>
                                    <p:set>
                                      <p:cBhvr>
                                        <p:cTn id="457" dur="10" fill="hold"/>
                                        <p:tgtEl>
                                          <p:spTgt spid="208"/>
                                        </p:tgtEl>
                                      </p:cBhvr>
                                    </p:set>
                                    <p:set>
                                      <p:cBhvr>
                                        <p:cTn id="458" dur="10" fill="hold"/>
                                        <p:tgtEl>
                                          <p:spTgt spid="208"/>
                                        </p:tgtEl>
                                      </p:cBhvr>
                                    </p:set>
                                  </p:childTnLst>
                                </p:cTn>
                              </p:par>
                              <p:par>
                                <p:cTn id="459" nodeType="withEffect" fill="hold" presetClass="emph" presetID="1" presetSubtype="2">
                                  <p:stCondLst>
                                    <p:cond delay="1500"/>
                                  </p:stCondLst>
                                  <p:childTnLst>
                                    <p:set>
                                      <p:cBhvr>
                                        <p:cTn id="460" dur="10" fill="hold"/>
                                        <p:tgtEl>
                                          <p:spTgt spid="205"/>
                                        </p:tgtEl>
                                      </p:cBhvr>
                                    </p:set>
                                    <p:set>
                                      <p:cBhvr>
                                        <p:cTn id="461" dur="10" fill="hold"/>
                                        <p:tgtEl>
                                          <p:spTgt spid="205"/>
                                        </p:tgtEl>
                                      </p:cBhvr>
                                    </p:set>
                                  </p:childTnLst>
                                </p:cTn>
                              </p:par>
                              <p:par>
                                <p:cTn id="462" nodeType="withEffect" fill="hold" presetClass="emph" presetID="1" presetSubtype="2">
                                  <p:stCondLst>
                                    <p:cond delay="2000"/>
                                  </p:stCondLst>
                                  <p:childTnLst>
                                    <p:set>
                                      <p:cBhvr>
                                        <p:cTn id="463" dur="10" fill="hold"/>
                                        <p:tgtEl>
                                          <p:spTgt spid="208"/>
                                        </p:tgtEl>
                                      </p:cBhvr>
                                    </p:set>
                                    <p:set>
                                      <p:cBhvr>
                                        <p:cTn id="464" dur="10" fill="hold"/>
                                        <p:tgtEl>
                                          <p:spTgt spid="208"/>
                                        </p:tgtEl>
                                      </p:cBhvr>
                                    </p:set>
                                  </p:childTnLst>
                                </p:cTn>
                              </p:par>
                              <p:par>
                                <p:cTn id="465" nodeType="withEffect" fill="hold" presetClass="emph" presetID="1" presetSubtype="2">
                                  <p:stCondLst>
                                    <p:cond delay="2000"/>
                                  </p:stCondLst>
                                  <p:childTnLst>
                                    <p:set>
                                      <p:cBhvr>
                                        <p:cTn id="466" dur="10" fill="hold"/>
                                        <p:tgtEl>
                                          <p:spTgt spid="205"/>
                                        </p:tgtEl>
                                      </p:cBhvr>
                                    </p:set>
                                    <p:set>
                                      <p:cBhvr>
                                        <p:cTn id="467" dur="10" fill="hold"/>
                                        <p:tgtEl>
                                          <p:spTgt spid="205"/>
                                        </p:tgtEl>
                                      </p:cBhvr>
                                    </p:set>
                                  </p:childTnLst>
                                </p:cTn>
                              </p:par>
                              <p:par>
                                <p:cTn id="468" nodeType="withEffect" fill="hold" presetClass="emph" presetID="1" presetSubtype="2">
                                  <p:stCondLst>
                                    <p:cond delay="2500"/>
                                  </p:stCondLst>
                                  <p:childTnLst>
                                    <p:set>
                                      <p:cBhvr>
                                        <p:cTn id="469" dur="10" fill="hold"/>
                                        <p:tgtEl>
                                          <p:spTgt spid="208"/>
                                        </p:tgtEl>
                                      </p:cBhvr>
                                    </p:set>
                                    <p:set>
                                      <p:cBhvr>
                                        <p:cTn id="470" dur="10" fill="hold"/>
                                        <p:tgtEl>
                                          <p:spTgt spid="208"/>
                                        </p:tgtEl>
                                      </p:cBhvr>
                                    </p:set>
                                  </p:childTnLst>
                                </p:cTn>
                              </p:par>
                              <p:par>
                                <p:cTn id="471" nodeType="withEffect" fill="hold" presetClass="emph" presetID="1" presetSubtype="2">
                                  <p:stCondLst>
                                    <p:cond delay="2500"/>
                                  </p:stCondLst>
                                  <p:childTnLst>
                                    <p:set>
                                      <p:cBhvr>
                                        <p:cTn id="472" dur="10" fill="hold"/>
                                        <p:tgtEl>
                                          <p:spTgt spid="205"/>
                                        </p:tgtEl>
                                      </p:cBhvr>
                                    </p:set>
                                    <p:set>
                                      <p:cBhvr>
                                        <p:cTn id="473" dur="10" fill="hold"/>
                                        <p:tgtEl>
                                          <p:spTgt spid="205"/>
                                        </p:tgtEl>
                                      </p:cBhvr>
                                    </p:set>
                                  </p:childTnLst>
                                </p:cTn>
                              </p:par>
                              <p:par>
                                <p:cTn id="474" nodeType="withEffect" fill="hold" presetClass="emph" presetID="1" presetSubtype="2">
                                  <p:stCondLst>
                                    <p:cond delay="3000"/>
                                  </p:stCondLst>
                                  <p:childTnLst>
                                    <p:set>
                                      <p:cBhvr>
                                        <p:cTn id="475" dur="10" fill="hold"/>
                                        <p:tgtEl>
                                          <p:spTgt spid="205"/>
                                        </p:tgtEl>
                                      </p:cBhvr>
                                    </p:set>
                                    <p:set>
                                      <p:cBhvr>
                                        <p:cTn id="476" dur="10" fill="hold"/>
                                        <p:tgtEl>
                                          <p:spTgt spid="205"/>
                                        </p:tgtEl>
                                      </p:cBhvr>
                                    </p:set>
                                  </p:childTnLst>
                                </p:cTn>
                              </p:par>
                            </p:childTnLst>
                          </p:cTn>
                        </p:par>
                        <p:par>
                          <p:cTn id="477" fill="hold">
                            <p:stCondLst>
                              <p:cond delay="3010"/>
                            </p:stCondLst>
                            <p:childTnLst>
                              <p:par>
                                <p:cTn id="478" nodeType="afterEffect" fill="hold" presetClass="entr" presetID="10">
                                  <p:stCondLst>
                                    <p:cond delay="0"/>
                                  </p:stCondLst>
                                  <p:childTnLst>
                                    <p:set>
                                      <p:cBhvr>
                                        <p:cTn id="479" dur="1" fill="hold">
                                          <p:stCondLst>
                                            <p:cond delay="0"/>
                                          </p:stCondLst>
                                        </p:cTn>
                                        <p:tgtEl>
                                          <p:spTgt spid="216"/>
                                        </p:tgtEl>
                                        <p:attrNameLst>
                                          <p:attrName>style.visibility</p:attrName>
                                        </p:attrNameLst>
                                      </p:cBhvr>
                                      <p:to>
                                        <p:strVal val="visible"/>
                                      </p:to>
                                    </p:set>
                                    <p:animEffect filter="fade" transition="in">
                                      <p:cBhvr additive="repl">
                                        <p:cTn id="480" dur="500"/>
                                        <p:tgtEl>
                                          <p:spTgt spid="216"/>
                                        </p:tgtEl>
                                      </p:cBhvr>
                                    </p:animEffect>
                                  </p:childTnLst>
                                </p:cTn>
                              </p:par>
                              <p:par>
                                <p:cTn id="481" nodeType="withEffect" fill="hold" presetClass="entr" presetID="10">
                                  <p:stCondLst>
                                    <p:cond delay="0"/>
                                  </p:stCondLst>
                                  <p:childTnLst>
                                    <p:set>
                                      <p:cBhvr>
                                        <p:cTn id="482" dur="1" fill="hold">
                                          <p:stCondLst>
                                            <p:cond delay="0"/>
                                          </p:stCondLst>
                                        </p:cTn>
                                        <p:tgtEl>
                                          <p:spTgt spid="215"/>
                                        </p:tgtEl>
                                        <p:attrNameLst>
                                          <p:attrName>style.visibility</p:attrName>
                                        </p:attrNameLst>
                                      </p:cBhvr>
                                      <p:to>
                                        <p:strVal val="visible"/>
                                      </p:to>
                                    </p:set>
                                    <p:animEffect filter="fade" transition="in">
                                      <p:cBhvr additive="repl">
                                        <p:cTn id="483" dur="500"/>
                                        <p:tgtEl>
                                          <p:spTgt spid="215"/>
                                        </p:tgtEl>
                                      </p:cBhvr>
                                    </p:animEffect>
                                  </p:childTnLst>
                                </p:cTn>
                              </p:par>
                              <p:par>
                                <p:cTn id="484" nodeType="withEffect" fill="hold" presetClass="entr" presetID="10">
                                  <p:stCondLst>
                                    <p:cond delay="0"/>
                                  </p:stCondLst>
                                  <p:childTnLst>
                                    <p:set>
                                      <p:cBhvr>
                                        <p:cTn id="485" dur="1" fill="hold">
                                          <p:stCondLst>
                                            <p:cond delay="0"/>
                                          </p:stCondLst>
                                        </p:cTn>
                                        <p:tgtEl>
                                          <p:spTgt spid="214"/>
                                        </p:tgtEl>
                                        <p:attrNameLst>
                                          <p:attrName>style.visibility</p:attrName>
                                        </p:attrNameLst>
                                      </p:cBhvr>
                                      <p:to>
                                        <p:strVal val="visible"/>
                                      </p:to>
                                    </p:set>
                                    <p:animEffect filter="fade" transition="in">
                                      <p:cBhvr additive="repl">
                                        <p:cTn id="486" dur="500"/>
                                        <p:tgtEl>
                                          <p:spTgt spid="214"/>
                                        </p:tgtEl>
                                      </p:cBhvr>
                                    </p:animEffect>
                                  </p:childTnLst>
                                </p:cTn>
                              </p:par>
                              <p:par>
                                <p:cTn id="487" nodeType="withEffect" fill="hold" presetClass="entr" presetID="10">
                                  <p:stCondLst>
                                    <p:cond delay="0"/>
                                  </p:stCondLst>
                                  <p:childTnLst>
                                    <p:set>
                                      <p:cBhvr>
                                        <p:cTn id="488" dur="1" fill="hold">
                                          <p:stCondLst>
                                            <p:cond delay="0"/>
                                          </p:stCondLst>
                                        </p:cTn>
                                        <p:tgtEl>
                                          <p:spTgt spid="213"/>
                                        </p:tgtEl>
                                        <p:attrNameLst>
                                          <p:attrName>style.visibility</p:attrName>
                                        </p:attrNameLst>
                                      </p:cBhvr>
                                      <p:to>
                                        <p:strVal val="visible"/>
                                      </p:to>
                                    </p:set>
                                    <p:animEffect filter="fade" transition="in">
                                      <p:cBhvr additive="repl">
                                        <p:cTn id="489" dur="500"/>
                                        <p:tgtEl>
                                          <p:spTgt spid="21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Number of Disturbance Errors</a:t>
            </a:r>
            <a:endParaRPr b="0" lang="en-US" sz="1500" spc="-1" strike="noStrike">
              <a:solidFill>
                <a:srgbClr val="000000"/>
              </a:solidFill>
              <a:uFill>
                <a:solidFill>
                  <a:srgbClr val="ffffff"/>
                </a:solidFill>
              </a:uFill>
              <a:latin typeface="Arial"/>
            </a:endParaRPr>
          </a:p>
        </p:txBody>
      </p:sp>
      <p:sp>
        <p:nvSpPr>
          <p:cNvPr id="218"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In a more controlled environment, we can induce as many as ten million disturbance errors</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Disturbance errors are a serious reliability issue</a:t>
            </a:r>
            <a:endParaRPr b="0" lang="en-US" sz="2400" spc="-1" strike="noStrike">
              <a:solidFill>
                <a:srgbClr val="000000"/>
              </a:solidFill>
              <a:uFill>
                <a:solidFill>
                  <a:srgbClr val="ffffff"/>
                </a:solidFill>
              </a:uFill>
              <a:latin typeface="Arial"/>
            </a:endParaRPr>
          </a:p>
        </p:txBody>
      </p:sp>
      <p:graphicFrame>
        <p:nvGraphicFramePr>
          <p:cNvPr id="219" name="Table 3"/>
          <p:cNvGraphicFramePr/>
          <p:nvPr/>
        </p:nvGraphicFramePr>
        <p:xfrm>
          <a:off x="762120" y="1143000"/>
          <a:ext cx="7619400" cy="3200040"/>
        </p:xfrm>
        <a:graphic>
          <a:graphicData uri="http://schemas.openxmlformats.org/drawingml/2006/table">
            <a:tbl>
              <a:tblPr/>
              <a:tblGrid>
                <a:gridCol w="3736440"/>
                <a:gridCol w="1596960"/>
                <a:gridCol w="2286360"/>
              </a:tblGrid>
              <a:tr h="640080">
                <a:tc>
                  <a:txBody>
                    <a:bodyPr/>
                    <a:p>
                      <a:pPr algn="ctr">
                        <a:lnSpc>
                          <a:spcPct val="100000"/>
                        </a:lnSpc>
                      </a:pPr>
                      <a:r>
                        <a:rPr b="1" lang="en-US" sz="1600" spc="-1" strike="noStrike">
                          <a:solidFill>
                            <a:srgbClr val="ffffff"/>
                          </a:solidFill>
                          <a:uFill>
                            <a:solidFill>
                              <a:srgbClr val="ffffff"/>
                            </a:solidFill>
                          </a:uFill>
                          <a:latin typeface="Calibri Light"/>
                        </a:rPr>
                        <a:t>CPU Architecture</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404040"/>
                    </a:solidFill>
                  </a:tcPr>
                </a:tc>
                <a:tc>
                  <a:txBody>
                    <a:bodyPr/>
                    <a:p>
                      <a:pPr algn="ctr">
                        <a:lnSpc>
                          <a:spcPct val="100000"/>
                        </a:lnSpc>
                      </a:pPr>
                      <a:r>
                        <a:rPr b="1" lang="en-US" sz="1600" spc="-1" strike="noStrike">
                          <a:solidFill>
                            <a:srgbClr val="ffffff"/>
                          </a:solidFill>
                          <a:uFill>
                            <a:solidFill>
                              <a:srgbClr val="ffffff"/>
                            </a:solidFill>
                          </a:uFill>
                          <a:latin typeface="Calibri Light"/>
                        </a:rPr>
                        <a:t>Errors</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404040"/>
                    </a:solidFill>
                  </a:tcPr>
                </a:tc>
                <a:tc>
                  <a:txBody>
                    <a:bodyPr/>
                    <a:p>
                      <a:pPr algn="ctr">
                        <a:lnSpc>
                          <a:spcPct val="100000"/>
                        </a:lnSpc>
                      </a:pPr>
                      <a:r>
                        <a:rPr b="1" lang="en-US" sz="1600" spc="-1" strike="noStrike">
                          <a:solidFill>
                            <a:srgbClr val="ffffff"/>
                          </a:solidFill>
                          <a:uFill>
                            <a:solidFill>
                              <a:srgbClr val="ffffff"/>
                            </a:solidFill>
                          </a:uFill>
                          <a:latin typeface="Calibri Light"/>
                        </a:rPr>
                        <a:t>Access-Rate</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404040"/>
                    </a:solidFill>
                  </a:tcPr>
                </a:tc>
              </a:tr>
              <a:tr h="640080">
                <a:tc>
                  <a:txBody>
                    <a:bodyPr/>
                    <a:p>
                      <a:pPr>
                        <a:lnSpc>
                          <a:spcPct val="100000"/>
                        </a:lnSpc>
                      </a:pPr>
                      <a:r>
                        <a:rPr b="0" lang="en-US" sz="1600" spc="-1" strike="noStrike">
                          <a:solidFill>
                            <a:srgbClr val="000000"/>
                          </a:solidFill>
                          <a:uFill>
                            <a:solidFill>
                              <a:srgbClr val="ffffff"/>
                            </a:solidFill>
                          </a:uFill>
                          <a:latin typeface="Calibri Light"/>
                        </a:rPr>
                        <a:t>Intel Haswell (2013)</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ff0000"/>
                          </a:solidFill>
                          <a:uFill>
                            <a:solidFill>
                              <a:srgbClr val="ffffff"/>
                            </a:solidFill>
                          </a:uFill>
                          <a:latin typeface="Cambria"/>
                          <a:ea typeface="Cambria Math"/>
                        </a:rPr>
                        <a:t>22.9K</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000000"/>
                          </a:solidFill>
                          <a:uFill>
                            <a:solidFill>
                              <a:srgbClr val="ffffff"/>
                            </a:solidFill>
                          </a:uFill>
                          <a:latin typeface="Cambria"/>
                        </a:rPr>
                        <a:t>12.3M/sec</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40080">
                <a:tc>
                  <a:txBody>
                    <a:bodyPr/>
                    <a:p>
                      <a:pPr>
                        <a:lnSpc>
                          <a:spcPct val="100000"/>
                        </a:lnSpc>
                      </a:pPr>
                      <a:r>
                        <a:rPr b="0" lang="en-US" sz="1600" spc="-1" strike="noStrike">
                          <a:solidFill>
                            <a:srgbClr val="000000"/>
                          </a:solidFill>
                          <a:uFill>
                            <a:solidFill>
                              <a:srgbClr val="ffffff"/>
                            </a:solidFill>
                          </a:uFill>
                          <a:latin typeface="Calibri Light"/>
                        </a:rPr>
                        <a:t>Intel Ivy Bridge (2012)</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ff0000"/>
                          </a:solidFill>
                          <a:uFill>
                            <a:solidFill>
                              <a:srgbClr val="ffffff"/>
                            </a:solidFill>
                          </a:uFill>
                          <a:latin typeface="Cambria"/>
                          <a:ea typeface="Cambria Math"/>
                        </a:rPr>
                        <a:t>20.7K</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000000"/>
                          </a:solidFill>
                          <a:uFill>
                            <a:solidFill>
                              <a:srgbClr val="ffffff"/>
                            </a:solidFill>
                          </a:uFill>
                          <a:latin typeface="Cambria"/>
                        </a:rPr>
                        <a:t>11.7M/sec</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40080">
                <a:tc>
                  <a:txBody>
                    <a:bodyPr/>
                    <a:p>
                      <a:pPr>
                        <a:lnSpc>
                          <a:spcPct val="100000"/>
                        </a:lnSpc>
                      </a:pPr>
                      <a:r>
                        <a:rPr b="0" lang="en-US" sz="1600" spc="-1" strike="noStrike">
                          <a:solidFill>
                            <a:srgbClr val="000000"/>
                          </a:solidFill>
                          <a:uFill>
                            <a:solidFill>
                              <a:srgbClr val="ffffff"/>
                            </a:solidFill>
                          </a:uFill>
                          <a:latin typeface="Calibri Light"/>
                        </a:rPr>
                        <a:t>Intel Sandy Bridge (2011)</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ff0000"/>
                          </a:solidFill>
                          <a:uFill>
                            <a:solidFill>
                              <a:srgbClr val="ffffff"/>
                            </a:solidFill>
                          </a:uFill>
                          <a:latin typeface="Cambria"/>
                          <a:ea typeface="Cambria Math"/>
                        </a:rPr>
                        <a:t>16.1K</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000000"/>
                          </a:solidFill>
                          <a:uFill>
                            <a:solidFill>
                              <a:srgbClr val="ffffff"/>
                            </a:solidFill>
                          </a:uFill>
                          <a:latin typeface="Cambria"/>
                        </a:rPr>
                        <a:t>11.6M/sec</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40080">
                <a:tc>
                  <a:txBody>
                    <a:bodyPr/>
                    <a:p>
                      <a:pPr>
                        <a:lnSpc>
                          <a:spcPct val="100000"/>
                        </a:lnSpc>
                      </a:pPr>
                      <a:r>
                        <a:rPr b="0" lang="en-US" sz="1600" spc="-1" strike="noStrike">
                          <a:solidFill>
                            <a:srgbClr val="000000"/>
                          </a:solidFill>
                          <a:uFill>
                            <a:solidFill>
                              <a:srgbClr val="ffffff"/>
                            </a:solidFill>
                          </a:uFill>
                          <a:latin typeface="Calibri Light"/>
                        </a:rPr>
                        <a:t>AMD Piledriver (2012)</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ff0000"/>
                          </a:solidFill>
                          <a:uFill>
                            <a:solidFill>
                              <a:srgbClr val="ffffff"/>
                            </a:solidFill>
                          </a:uFill>
                          <a:latin typeface="Cambria"/>
                          <a:ea typeface="Cambria Math"/>
                        </a:rPr>
                        <a:t>59</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US" sz="1600" spc="-1" strike="noStrike">
                          <a:solidFill>
                            <a:srgbClr val="000000"/>
                          </a:solidFill>
                          <a:uFill>
                            <a:solidFill>
                              <a:srgbClr val="ffffff"/>
                            </a:solidFill>
                          </a:uFill>
                          <a:latin typeface="Cambria"/>
                        </a:rPr>
                        <a:t>6.1M/sec</a:t>
                      </a:r>
                      <a:endParaRPr b="0" lang="en-US" sz="16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0" name="CustomShape 4"/>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77CDBB2-3344-4EFA-920E-08271433D876}"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490" dur="indefinite" restart="never" nodeType="tmRoot">
          <p:childTnLst>
            <p:seq>
              <p:cTn id="491" dur="indefinite" nodeType="mainSeq">
                <p:childTnLst>
                  <p:par>
                    <p:cTn id="492" fill="hold">
                      <p:stCondLst>
                        <p:cond delay="indefinite"/>
                      </p:stCondLst>
                      <p:childTnLst>
                        <p:par>
                          <p:cTn id="493" fill="hold">
                            <p:stCondLst>
                              <p:cond delay="0"/>
                            </p:stCondLst>
                            <p:childTnLst>
                              <p:par>
                                <p:cTn id="494" nodeType="clickEffect" fill="hold" presetClass="entr" presetID="1">
                                  <p:stCondLst>
                                    <p:cond delay="0"/>
                                  </p:stCondLst>
                                  <p:childTnLst>
                                    <p:set>
                                      <p:cBhvr>
                                        <p:cTn id="495" dur="1" fill="hold">
                                          <p:stCondLst>
                                            <p:cond delay="0"/>
                                          </p:stCondLst>
                                        </p:cTn>
                                        <p:tgtEl>
                                          <p:spTgt spid="218">
                                            <p:txEl>
                                              <p:pRg st="6" end="96"/>
                                            </p:txEl>
                                          </p:spTgt>
                                        </p:tgtEl>
                                        <p:attrNameLst>
                                          <p:attrName>style.visibility</p:attrName>
                                        </p:attrNameLst>
                                      </p:cBhvr>
                                      <p:to>
                                        <p:strVal val="visible"/>
                                      </p:to>
                                    </p:set>
                                  </p:childTnLst>
                                </p:cTn>
                              </p:par>
                            </p:childTnLst>
                          </p:cTn>
                        </p:par>
                      </p:childTnLst>
                    </p:cTn>
                  </p:par>
                  <p:par>
                    <p:cTn id="496" fill="hold">
                      <p:stCondLst>
                        <p:cond delay="indefinite"/>
                      </p:stCondLst>
                      <p:childTnLst>
                        <p:par>
                          <p:cTn id="497" fill="hold">
                            <p:stCondLst>
                              <p:cond delay="0"/>
                            </p:stCondLst>
                            <p:childTnLst>
                              <p:par>
                                <p:cTn id="498" nodeType="clickEffect" fill="hold" presetClass="entr" presetID="1">
                                  <p:stCondLst>
                                    <p:cond delay="0"/>
                                  </p:stCondLst>
                                  <p:childTnLst>
                                    <p:set>
                                      <p:cBhvr>
                                        <p:cTn id="499" dur="1" fill="hold">
                                          <p:stCondLst>
                                            <p:cond delay="0"/>
                                          </p:stCondLst>
                                        </p:cTn>
                                        <p:tgtEl>
                                          <p:spTgt spid="218">
                                            <p:txEl>
                                              <p:pRg st="147" end="14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Security Implications</a:t>
            </a:r>
            <a:endParaRPr b="0" lang="en-US" sz="1500" spc="-1" strike="noStrike">
              <a:solidFill>
                <a:srgbClr val="000000"/>
              </a:solidFill>
              <a:uFill>
                <a:solidFill>
                  <a:srgbClr val="ffffff"/>
                </a:solidFill>
              </a:uFill>
              <a:latin typeface="Arial"/>
            </a:endParaRPr>
          </a:p>
        </p:txBody>
      </p:sp>
      <p:sp>
        <p:nvSpPr>
          <p:cNvPr id="222"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Breach of memory protection</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OS page (4KB) fits inside DRAM row (8KB)</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Adjacent DRAM row  Different OS page</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Vulnerability: disturbance attack</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By accessing its own page, a program could </a:t>
            </a:r>
            <a:br/>
            <a:r>
              <a:rPr b="0" lang="en-US" sz="1600" spc="-1" strike="noStrike">
                <a:solidFill>
                  <a:srgbClr val="000000"/>
                </a:solidFill>
                <a:uFill>
                  <a:solidFill>
                    <a:srgbClr val="ffffff"/>
                  </a:solidFill>
                </a:uFill>
                <a:latin typeface="Times New Roman"/>
              </a:rPr>
              <a:t>corrupt pages belonging to another program</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We constructed a proof-of-concept</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Using only user-level instructions</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p:txBody>
      </p:sp>
      <p:sp>
        <p:nvSpPr>
          <p:cNvPr id="223"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88B4DEEC-2642-4F11-9291-C146A3B77033}"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500" dur="indefinite" restart="never" nodeType="tmRoot">
          <p:childTnLst>
            <p:seq>
              <p:cTn id="501" dur="indefinite" nodeType="mainSeq">
                <p:childTnLst>
                  <p:par>
                    <p:cTn id="502" fill="hold">
                      <p:stCondLst>
                        <p:cond delay="indefinite"/>
                      </p:stCondLst>
                      <p:childTnLst>
                        <p:par>
                          <p:cTn id="503" fill="hold">
                            <p:stCondLst>
                              <p:cond delay="0"/>
                            </p:stCondLst>
                            <p:childTnLst>
                              <p:par>
                                <p:cTn id="504" nodeType="clickEffect" fill="hold" presetClass="entr" presetID="1">
                                  <p:stCondLst>
                                    <p:cond delay="0"/>
                                  </p:stCondLst>
                                  <p:childTnLst>
                                    <p:set>
                                      <p:cBhvr>
                                        <p:cTn id="505" dur="1" fill="hold">
                                          <p:stCondLst>
                                            <p:cond delay="0"/>
                                          </p:stCondLst>
                                        </p:cTn>
                                        <p:tgtEl>
                                          <p:spTgt spid="222">
                                            <p:txEl>
                                              <p:pRg st="301" end="301"/>
                                            </p:txEl>
                                          </p:spTgt>
                                        </p:tgtEl>
                                        <p:attrNameLst>
                                          <p:attrName>style.visibility</p:attrName>
                                        </p:attrNameLst>
                                      </p:cBhvr>
                                      <p:to>
                                        <p:strVal val="visible"/>
                                      </p:to>
                                    </p:set>
                                  </p:childTnLst>
                                </p:cTn>
                              </p:par>
                              <p:par>
                                <p:cTn id="506" nodeType="withEffect" fill="hold" presetClass="entr" presetID="1">
                                  <p:stCondLst>
                                    <p:cond delay="0"/>
                                  </p:stCondLst>
                                  <p:childTnLst>
                                    <p:set>
                                      <p:cBhvr>
                                        <p:cTn id="507" dur="1" fill="hold">
                                          <p:stCondLst>
                                            <p:cond delay="0"/>
                                          </p:stCondLst>
                                        </p:cTn>
                                        <p:tgtEl>
                                          <p:spTgt spid="222">
                                            <p:txEl>
                                              <p:pRg st="301" end="301"/>
                                            </p:txEl>
                                          </p:spTgt>
                                        </p:tgtEl>
                                        <p:attrNameLst>
                                          <p:attrName>style.visibility</p:attrName>
                                        </p:attrNameLst>
                                      </p:cBhvr>
                                      <p:to>
                                        <p:strVal val="visible"/>
                                      </p:to>
                                    </p:se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1">
                                  <p:stCondLst>
                                    <p:cond delay="0"/>
                                  </p:stCondLst>
                                  <p:childTnLst>
                                    <p:set>
                                      <p:cBhvr>
                                        <p:cTn id="511" dur="1" fill="hold">
                                          <p:stCondLst>
                                            <p:cond delay="0"/>
                                          </p:stCondLst>
                                        </p:cTn>
                                        <p:tgtEl>
                                          <p:spTgt spid="222">
                                            <p:txEl>
                                              <p:pRg st="301" end="301"/>
                                            </p:txEl>
                                          </p:spTgt>
                                        </p:tgtEl>
                                        <p:attrNameLst>
                                          <p:attrName>style.visibility</p:attrName>
                                        </p:attrNameLst>
                                      </p:cBhvr>
                                      <p:to>
                                        <p:strVal val="visible"/>
                                      </p:to>
                                    </p:set>
                                  </p:childTnLst>
                                </p:cTn>
                              </p:par>
                              <p:par>
                                <p:cTn id="512" nodeType="withEffect" fill="hold" presetClass="entr" presetID="1">
                                  <p:stCondLst>
                                    <p:cond delay="0"/>
                                  </p:stCondLst>
                                  <p:childTnLst>
                                    <p:set>
                                      <p:cBhvr>
                                        <p:cTn id="513" dur="1" fill="hold">
                                          <p:stCondLst>
                                            <p:cond delay="0"/>
                                          </p:stCondLst>
                                        </p:cTn>
                                        <p:tgtEl>
                                          <p:spTgt spid="222">
                                            <p:txEl>
                                              <p:pRg st="301" end="30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Mechanics of Disturbance Errors</a:t>
            </a:r>
            <a:endParaRPr b="0" lang="en-US" sz="1500" spc="-1" strike="noStrike">
              <a:solidFill>
                <a:srgbClr val="000000"/>
              </a:solidFill>
              <a:uFill>
                <a:solidFill>
                  <a:srgbClr val="ffffff"/>
                </a:solidFill>
              </a:uFill>
              <a:latin typeface="Arial"/>
            </a:endParaRPr>
          </a:p>
        </p:txBody>
      </p:sp>
      <p:sp>
        <p:nvSpPr>
          <p:cNvPr id="225"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Cause 1: Electromagnetic coupling</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Toggling the wordline voltage briefly increases the voltage of adjacent wordlines</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Slightly opens adjacent rows  Charge leakage</a:t>
            </a: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Cause 2: Conductive bridges</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Cause 3: Hot-carrier injection</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Times New Roman"/>
              </a:rPr>
              <a:t>Confirmed by at least one manufacturer</a:t>
            </a:r>
            <a:endParaRPr b="0" lang="en-US" sz="2400" spc="-1" strike="noStrike">
              <a:solidFill>
                <a:srgbClr val="000000"/>
              </a:solidFill>
              <a:uFill>
                <a:solidFill>
                  <a:srgbClr val="ffffff"/>
                </a:solidFill>
              </a:uFill>
              <a:latin typeface="Arial"/>
            </a:endParaRPr>
          </a:p>
        </p:txBody>
      </p:sp>
      <p:sp>
        <p:nvSpPr>
          <p:cNvPr id="226"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446619D-CAD1-4D91-9709-96D648065617}"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514" dur="indefinite" restart="never" nodeType="tmRoot">
          <p:childTnLst>
            <p:seq>
              <p:cTn id="515"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609480" y="68580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1. Historical Context</a:t>
            </a:r>
            <a:endParaRPr b="0" lang="en-US" sz="2400" spc="-1" strike="noStrike">
              <a:solidFill>
                <a:srgbClr val="000000"/>
              </a:solidFill>
              <a:uFill>
                <a:solidFill>
                  <a:srgbClr val="ffffff"/>
                </a:solidFill>
              </a:uFill>
              <a:latin typeface="Arial"/>
            </a:endParaRPr>
          </a:p>
        </p:txBody>
      </p:sp>
      <p:sp>
        <p:nvSpPr>
          <p:cNvPr id="228" name="CustomShape 2"/>
          <p:cNvSpPr/>
          <p:nvPr/>
        </p:nvSpPr>
        <p:spPr>
          <a:xfrm>
            <a:off x="609480" y="220968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2. Demonstration (Real System)</a:t>
            </a:r>
            <a:endParaRPr b="0" lang="en-US" sz="2400" spc="-1" strike="noStrike">
              <a:solidFill>
                <a:srgbClr val="000000"/>
              </a:solidFill>
              <a:uFill>
                <a:solidFill>
                  <a:srgbClr val="ffffff"/>
                </a:solidFill>
              </a:uFill>
              <a:latin typeface="Arial"/>
            </a:endParaRPr>
          </a:p>
        </p:txBody>
      </p:sp>
      <p:sp>
        <p:nvSpPr>
          <p:cNvPr id="229" name="CustomShape 3"/>
          <p:cNvSpPr/>
          <p:nvPr/>
        </p:nvSpPr>
        <p:spPr>
          <a:xfrm>
            <a:off x="609480" y="3733920"/>
            <a:ext cx="8000280" cy="913680"/>
          </a:xfrm>
          <a:prstGeom prst="roundRect">
            <a:avLst>
              <a:gd name="adj"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3. Characterization (FPGA-Based)</a:t>
            </a:r>
            <a:endParaRPr b="0" lang="en-US" sz="2400" spc="-1" strike="noStrike">
              <a:solidFill>
                <a:srgbClr val="000000"/>
              </a:solidFill>
              <a:uFill>
                <a:solidFill>
                  <a:srgbClr val="ffffff"/>
                </a:solidFill>
              </a:uFill>
              <a:latin typeface="Arial"/>
            </a:endParaRPr>
          </a:p>
        </p:txBody>
      </p:sp>
      <p:sp>
        <p:nvSpPr>
          <p:cNvPr id="230" name="CustomShape 4"/>
          <p:cNvSpPr/>
          <p:nvPr/>
        </p:nvSpPr>
        <p:spPr>
          <a:xfrm>
            <a:off x="609480" y="525780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4. Solutions</a:t>
            </a:r>
            <a:endParaRPr b="0" lang="en-US" sz="2400" spc="-1" strike="noStrike">
              <a:solidFill>
                <a:srgbClr val="000000"/>
              </a:solidFill>
              <a:uFill>
                <a:solidFill>
                  <a:srgbClr val="ffffff"/>
                </a:solidFill>
              </a:uFill>
              <a:latin typeface="Arial"/>
            </a:endParaRPr>
          </a:p>
        </p:txBody>
      </p:sp>
      <p:sp>
        <p:nvSpPr>
          <p:cNvPr id="231" name="CustomShape 5"/>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A2C1F57-8647-499D-B124-0F7093805434}" type="slidenum">
              <a:rPr b="0" lang="en-US" sz="2400" spc="-1" strike="noStrike">
                <a:solidFill>
                  <a:srgbClr val="8b8b8b"/>
                </a:solidFill>
                <a:uFill>
                  <a:solidFill>
                    <a:srgbClr val="ffffff"/>
                  </a:solidFill>
                </a:uFill>
                <a:latin typeface="Times New Roman"/>
                <a:ea typeface="Cambria Math"/>
              </a:rPr>
              <a:t>1</a:t>
            </a:fld>
            <a:endParaRPr b="0" lang="en-US" sz="24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Infrastructure</a:t>
            </a:r>
            <a:endParaRPr b="0" lang="en-US" sz="1500" spc="-1" strike="noStrike">
              <a:solidFill>
                <a:srgbClr val="000000"/>
              </a:solidFill>
              <a:uFill>
                <a:solidFill>
                  <a:srgbClr val="ffffff"/>
                </a:solidFill>
              </a:uFill>
              <a:latin typeface="Arial"/>
            </a:endParaRPr>
          </a:p>
        </p:txBody>
      </p:sp>
      <p:sp>
        <p:nvSpPr>
          <p:cNvPr id="233" name="CustomShape 2"/>
          <p:cNvSpPr/>
          <p:nvPr/>
        </p:nvSpPr>
        <p:spPr>
          <a:xfrm>
            <a:off x="3657600" y="1143000"/>
            <a:ext cx="4571280" cy="5028480"/>
          </a:xfrm>
          <a:prstGeom prst="roundRect">
            <a:avLst>
              <a:gd name="adj" fmla="val 6749"/>
            </a:avLst>
          </a:prstGeom>
          <a:solidFill>
            <a:schemeClr val="bg1">
              <a:lumMod val="85000"/>
            </a:schemeClr>
          </a:solidFill>
          <a:ln w="38160">
            <a:noFill/>
          </a:ln>
        </p:spPr>
        <p:style>
          <a:lnRef idx="2">
            <a:schemeClr val="dk1">
              <a:shade val="50000"/>
            </a:schemeClr>
          </a:lnRef>
          <a:fillRef idx="1">
            <a:schemeClr val="dk1"/>
          </a:fillRef>
          <a:effectRef idx="0">
            <a:schemeClr val="dk1"/>
          </a:effectRef>
          <a:fontRef idx="minor"/>
        </p:style>
      </p:sp>
      <p:sp>
        <p:nvSpPr>
          <p:cNvPr id="234" name="CustomShape 3"/>
          <p:cNvSpPr/>
          <p:nvPr/>
        </p:nvSpPr>
        <p:spPr>
          <a:xfrm>
            <a:off x="5029200" y="2057400"/>
            <a:ext cx="2742480" cy="913680"/>
          </a:xfrm>
          <a:prstGeom prst="rect">
            <a:avLst/>
          </a:prstGeom>
          <a:solidFill>
            <a:srgbClr val="ff0000"/>
          </a:solidFill>
          <a:ln w="76320">
            <a:solidFill>
              <a:schemeClr val="bg1">
                <a:lumMod val="85000"/>
              </a:schemeClr>
            </a:solidFill>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2600" spc="-1" strike="noStrike">
                <a:solidFill>
                  <a:srgbClr val="ffffff"/>
                </a:solidFill>
                <a:uFill>
                  <a:solidFill>
                    <a:srgbClr val="ffffff"/>
                  </a:solidFill>
                </a:uFill>
                <a:latin typeface="Calibri Light"/>
                <a:ea typeface="DejaVu Sans"/>
              </a:rPr>
              <a:t>Test Engine</a:t>
            </a:r>
            <a:endParaRPr b="0" lang="en-US" sz="2600" spc="-1" strike="noStrike">
              <a:solidFill>
                <a:srgbClr val="000000"/>
              </a:solidFill>
              <a:uFill>
                <a:solidFill>
                  <a:srgbClr val="ffffff"/>
                </a:solidFill>
              </a:uFill>
              <a:latin typeface="Arial"/>
            </a:endParaRPr>
          </a:p>
        </p:txBody>
      </p:sp>
      <p:sp>
        <p:nvSpPr>
          <p:cNvPr id="235" name="CustomShape 4"/>
          <p:cNvSpPr/>
          <p:nvPr/>
        </p:nvSpPr>
        <p:spPr>
          <a:xfrm>
            <a:off x="5029200" y="2971800"/>
            <a:ext cx="2742480" cy="913680"/>
          </a:xfrm>
          <a:prstGeom prst="rect">
            <a:avLst/>
          </a:prstGeom>
          <a:solidFill>
            <a:schemeClr val="tx1">
              <a:lumMod val="75000"/>
              <a:lumOff val="25000"/>
            </a:schemeClr>
          </a:solidFill>
          <a:ln w="76320">
            <a:solidFill>
              <a:schemeClr val="bg1">
                <a:lumMod val="85000"/>
              </a:schemeClr>
            </a:solidFill>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2800" spc="-1" strike="noStrike">
                <a:solidFill>
                  <a:srgbClr val="ffffff"/>
                </a:solidFill>
                <a:uFill>
                  <a:solidFill>
                    <a:srgbClr val="ffffff"/>
                  </a:solidFill>
                </a:uFill>
                <a:latin typeface="Calibri Light"/>
                <a:ea typeface="DejaVu Sans"/>
              </a:rPr>
              <a:t>DRAM Ctrl</a:t>
            </a:r>
            <a:endParaRPr b="0" lang="en-US" sz="2800" spc="-1" strike="noStrike">
              <a:solidFill>
                <a:srgbClr val="000000"/>
              </a:solidFill>
              <a:uFill>
                <a:solidFill>
                  <a:srgbClr val="ffffff"/>
                </a:solidFill>
              </a:uFill>
              <a:latin typeface="Arial"/>
            </a:endParaRPr>
          </a:p>
        </p:txBody>
      </p:sp>
      <p:sp>
        <p:nvSpPr>
          <p:cNvPr id="236" name="CustomShape 5"/>
          <p:cNvSpPr/>
          <p:nvPr/>
        </p:nvSpPr>
        <p:spPr>
          <a:xfrm rot="16200000">
            <a:off x="3657600" y="2515320"/>
            <a:ext cx="1828080" cy="913680"/>
          </a:xfrm>
          <a:prstGeom prst="rect">
            <a:avLst/>
          </a:prstGeom>
          <a:solidFill>
            <a:schemeClr val="tx1">
              <a:lumMod val="75000"/>
              <a:lumOff val="25000"/>
            </a:schemeClr>
          </a:solidFill>
          <a:ln w="76320">
            <a:solidFill>
              <a:schemeClr val="bg1">
                <a:lumMod val="85000"/>
              </a:schemeClr>
            </a:solidFill>
            <a:round/>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4000" spc="-1" strike="noStrike">
                <a:solidFill>
                  <a:srgbClr val="ffffff"/>
                </a:solidFill>
                <a:uFill>
                  <a:solidFill>
                    <a:srgbClr val="ffffff"/>
                  </a:solidFill>
                </a:uFill>
                <a:latin typeface="Calibri Light"/>
                <a:ea typeface="DejaVu Sans"/>
              </a:rPr>
              <a:t>PCIe</a:t>
            </a:r>
            <a:endParaRPr b="0" lang="en-US" sz="4000" spc="-1" strike="noStrike">
              <a:solidFill>
                <a:srgbClr val="000000"/>
              </a:solidFill>
              <a:uFill>
                <a:solidFill>
                  <a:srgbClr val="ffffff"/>
                </a:solidFill>
              </a:uFill>
              <a:latin typeface="Arial"/>
            </a:endParaRPr>
          </a:p>
        </p:txBody>
      </p:sp>
      <p:pic>
        <p:nvPicPr>
          <p:cNvPr id="237" name="Picture 20" descr=""/>
          <p:cNvPicPr/>
          <p:nvPr/>
        </p:nvPicPr>
        <p:blipFill>
          <a:blip r:embed="rId1"/>
          <a:srcRect l="5470" t="10599" r="5470" b="30637"/>
          <a:stretch/>
        </p:blipFill>
        <p:spPr>
          <a:xfrm>
            <a:off x="5029200" y="4495680"/>
            <a:ext cx="2742480" cy="1222560"/>
          </a:xfrm>
          <a:prstGeom prst="rect">
            <a:avLst/>
          </a:prstGeom>
          <a:ln>
            <a:noFill/>
          </a:ln>
        </p:spPr>
      </p:pic>
      <p:sp>
        <p:nvSpPr>
          <p:cNvPr id="238" name="CustomShape 6"/>
          <p:cNvSpPr/>
          <p:nvPr/>
        </p:nvSpPr>
        <p:spPr>
          <a:xfrm>
            <a:off x="6400800" y="3886200"/>
            <a:ext cx="360" cy="608760"/>
          </a:xfrm>
          <a:custGeom>
            <a:avLst/>
            <a:gdLst/>
            <a:ahLst/>
            <a:rect l="l" t="t" r="r" b="b"/>
            <a:pathLst>
              <a:path w="21600" h="21600">
                <a:moveTo>
                  <a:pt x="0" y="0"/>
                </a:moveTo>
                <a:lnTo>
                  <a:pt x="21600" y="21600"/>
                </a:lnTo>
              </a:path>
            </a:pathLst>
          </a:custGeom>
          <a:noFill/>
          <a:ln w="38160">
            <a:solidFill>
              <a:schemeClr val="tx1">
                <a:lumMod val="75000"/>
                <a:lumOff val="25000"/>
              </a:schemeClr>
            </a:solidFill>
            <a:round/>
            <a:headEnd len="sm" type="arrow" w="lg"/>
            <a:tailEnd len="sm" type="arrow" w="lg"/>
          </a:ln>
        </p:spPr>
        <p:style>
          <a:lnRef idx="1">
            <a:schemeClr val="accent1"/>
          </a:lnRef>
          <a:fillRef idx="0">
            <a:schemeClr val="accent1"/>
          </a:fillRef>
          <a:effectRef idx="0">
            <a:schemeClr val="accent1"/>
          </a:effectRef>
          <a:fontRef idx="minor"/>
        </p:style>
      </p:sp>
      <p:sp>
        <p:nvSpPr>
          <p:cNvPr id="239" name="CustomShape 7"/>
          <p:cNvSpPr/>
          <p:nvPr/>
        </p:nvSpPr>
        <p:spPr>
          <a:xfrm>
            <a:off x="5943600" y="3886200"/>
            <a:ext cx="360" cy="608760"/>
          </a:xfrm>
          <a:custGeom>
            <a:avLst/>
            <a:gdLst/>
            <a:ahLst/>
            <a:rect l="l" t="t" r="r" b="b"/>
            <a:pathLst>
              <a:path w="21600" h="21600">
                <a:moveTo>
                  <a:pt x="0" y="0"/>
                </a:moveTo>
                <a:lnTo>
                  <a:pt x="21600" y="21600"/>
                </a:lnTo>
              </a:path>
            </a:pathLst>
          </a:custGeom>
          <a:noFill/>
          <a:ln w="38160">
            <a:solidFill>
              <a:schemeClr val="tx1">
                <a:lumMod val="75000"/>
                <a:lumOff val="25000"/>
              </a:schemeClr>
            </a:solidFill>
            <a:round/>
            <a:headEnd len="sm" type="arrow" w="lg"/>
            <a:tailEnd len="sm" type="arrow" w="lg"/>
          </a:ln>
        </p:spPr>
        <p:style>
          <a:lnRef idx="1">
            <a:schemeClr val="accent1"/>
          </a:lnRef>
          <a:fillRef idx="0">
            <a:schemeClr val="accent1"/>
          </a:fillRef>
          <a:effectRef idx="0">
            <a:schemeClr val="accent1"/>
          </a:effectRef>
          <a:fontRef idx="minor"/>
        </p:style>
      </p:sp>
      <p:sp>
        <p:nvSpPr>
          <p:cNvPr id="240" name="CustomShape 8"/>
          <p:cNvSpPr/>
          <p:nvPr/>
        </p:nvSpPr>
        <p:spPr>
          <a:xfrm>
            <a:off x="6858000" y="3886200"/>
            <a:ext cx="360" cy="608760"/>
          </a:xfrm>
          <a:custGeom>
            <a:avLst/>
            <a:gdLst/>
            <a:ahLst/>
            <a:rect l="l" t="t" r="r" b="b"/>
            <a:pathLst>
              <a:path w="21600" h="21600">
                <a:moveTo>
                  <a:pt x="0" y="0"/>
                </a:moveTo>
                <a:lnTo>
                  <a:pt x="21600" y="21600"/>
                </a:lnTo>
              </a:path>
            </a:pathLst>
          </a:custGeom>
          <a:noFill/>
          <a:ln w="38160">
            <a:solidFill>
              <a:schemeClr val="tx1">
                <a:lumMod val="75000"/>
                <a:lumOff val="25000"/>
              </a:schemeClr>
            </a:solidFill>
            <a:round/>
            <a:headEnd len="sm" type="arrow" w="lg"/>
            <a:tailEnd len="sm" type="arrow" w="lg"/>
          </a:ln>
        </p:spPr>
        <p:style>
          <a:lnRef idx="1">
            <a:schemeClr val="accent1"/>
          </a:lnRef>
          <a:fillRef idx="0">
            <a:schemeClr val="accent1"/>
          </a:fillRef>
          <a:effectRef idx="0">
            <a:schemeClr val="accent1"/>
          </a:effectRef>
          <a:fontRef idx="minor"/>
        </p:style>
      </p:sp>
      <p:sp>
        <p:nvSpPr>
          <p:cNvPr id="241" name="CustomShape 9"/>
          <p:cNvSpPr/>
          <p:nvPr/>
        </p:nvSpPr>
        <p:spPr>
          <a:xfrm>
            <a:off x="4136400" y="1143000"/>
            <a:ext cx="3635280" cy="91368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2800" spc="-1" strike="noStrike">
                <a:solidFill>
                  <a:srgbClr val="404040"/>
                </a:solidFill>
                <a:uFill>
                  <a:solidFill>
                    <a:srgbClr val="ffffff"/>
                  </a:solidFill>
                </a:uFill>
                <a:latin typeface="Calibri Light"/>
                <a:ea typeface="DejaVu Sans"/>
              </a:rPr>
              <a:t>FPGA Board</a:t>
            </a:r>
            <a:endParaRPr b="0" lang="en-US" sz="2800" spc="-1" strike="noStrike">
              <a:solidFill>
                <a:srgbClr val="000000"/>
              </a:solidFill>
              <a:uFill>
                <a:solidFill>
                  <a:srgbClr val="ffffff"/>
                </a:solidFill>
              </a:uFill>
              <a:latin typeface="Arial"/>
            </a:endParaRPr>
          </a:p>
        </p:txBody>
      </p:sp>
      <p:pic>
        <p:nvPicPr>
          <p:cNvPr id="242" name="Picture 32" descr=""/>
          <p:cNvPicPr/>
          <p:nvPr/>
        </p:nvPicPr>
        <p:blipFill>
          <a:blip r:embed="rId2"/>
          <a:srcRect l="29946" t="2201" r="30493" b="0"/>
          <a:stretch/>
        </p:blipFill>
        <p:spPr>
          <a:xfrm>
            <a:off x="940320" y="2127600"/>
            <a:ext cx="1650240" cy="3059280"/>
          </a:xfrm>
          <a:prstGeom prst="rect">
            <a:avLst/>
          </a:prstGeom>
          <a:ln>
            <a:noFill/>
          </a:ln>
        </p:spPr>
      </p:pic>
      <p:sp>
        <p:nvSpPr>
          <p:cNvPr id="243" name="CustomShape 10"/>
          <p:cNvSpPr/>
          <p:nvPr/>
        </p:nvSpPr>
        <p:spPr>
          <a:xfrm>
            <a:off x="5486400" y="3886200"/>
            <a:ext cx="360" cy="608760"/>
          </a:xfrm>
          <a:custGeom>
            <a:avLst/>
            <a:gdLst/>
            <a:ahLst/>
            <a:rect l="l" t="t" r="r" b="b"/>
            <a:pathLst>
              <a:path w="21600" h="21600">
                <a:moveTo>
                  <a:pt x="0" y="0"/>
                </a:moveTo>
                <a:lnTo>
                  <a:pt x="21600" y="21600"/>
                </a:lnTo>
              </a:path>
            </a:pathLst>
          </a:custGeom>
          <a:noFill/>
          <a:ln w="38160">
            <a:solidFill>
              <a:schemeClr val="tx1">
                <a:lumMod val="75000"/>
                <a:lumOff val="25000"/>
              </a:schemeClr>
            </a:solidFill>
            <a:round/>
            <a:headEnd len="sm" type="arrow" w="lg"/>
            <a:tailEnd len="sm" type="arrow" w="lg"/>
          </a:ln>
        </p:spPr>
        <p:style>
          <a:lnRef idx="1">
            <a:schemeClr val="accent1"/>
          </a:lnRef>
          <a:fillRef idx="0">
            <a:schemeClr val="accent1"/>
          </a:fillRef>
          <a:effectRef idx="0">
            <a:schemeClr val="accent1"/>
          </a:effectRef>
          <a:fontRef idx="minor"/>
        </p:style>
      </p:sp>
      <p:sp>
        <p:nvSpPr>
          <p:cNvPr id="244" name="CustomShape 11"/>
          <p:cNvSpPr/>
          <p:nvPr/>
        </p:nvSpPr>
        <p:spPr>
          <a:xfrm>
            <a:off x="7315200" y="3886200"/>
            <a:ext cx="360" cy="608760"/>
          </a:xfrm>
          <a:custGeom>
            <a:avLst/>
            <a:gdLst/>
            <a:ahLst/>
            <a:rect l="l" t="t" r="r" b="b"/>
            <a:pathLst>
              <a:path w="21600" h="21600">
                <a:moveTo>
                  <a:pt x="0" y="0"/>
                </a:moveTo>
                <a:lnTo>
                  <a:pt x="21600" y="21600"/>
                </a:lnTo>
              </a:path>
            </a:pathLst>
          </a:custGeom>
          <a:noFill/>
          <a:ln w="38160">
            <a:solidFill>
              <a:schemeClr val="tx1">
                <a:lumMod val="75000"/>
                <a:lumOff val="25000"/>
              </a:schemeClr>
            </a:solidFill>
            <a:round/>
            <a:headEnd len="sm" type="arrow" w="lg"/>
            <a:tailEnd len="sm" type="arrow" w="lg"/>
          </a:ln>
        </p:spPr>
        <p:style>
          <a:lnRef idx="1">
            <a:schemeClr val="accent1"/>
          </a:lnRef>
          <a:fillRef idx="0">
            <a:schemeClr val="accent1"/>
          </a:fillRef>
          <a:effectRef idx="0">
            <a:schemeClr val="accent1"/>
          </a:effectRef>
          <a:fontRef idx="minor"/>
        </p:style>
      </p:sp>
      <p:sp>
        <p:nvSpPr>
          <p:cNvPr id="245" name="CustomShape 12"/>
          <p:cNvSpPr/>
          <p:nvPr/>
        </p:nvSpPr>
        <p:spPr>
          <a:xfrm>
            <a:off x="2666880" y="2666880"/>
            <a:ext cx="1447200" cy="608760"/>
          </a:xfrm>
          <a:prstGeom prst="leftRightArrow">
            <a:avLst>
              <a:gd name="adj1" fmla="val 50000"/>
              <a:gd name="adj2"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sp>
      <p:sp>
        <p:nvSpPr>
          <p:cNvPr id="246" name="CustomShape 13"/>
          <p:cNvSpPr/>
          <p:nvPr/>
        </p:nvSpPr>
        <p:spPr>
          <a:xfrm>
            <a:off x="939960" y="1143000"/>
            <a:ext cx="1650240" cy="91368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4400" spc="-1" strike="noStrike">
                <a:solidFill>
                  <a:srgbClr val="404040"/>
                </a:solidFill>
                <a:uFill>
                  <a:solidFill>
                    <a:srgbClr val="ffffff"/>
                  </a:solidFill>
                </a:uFill>
                <a:latin typeface="Calibri Light"/>
                <a:ea typeface="DejaVu Sans"/>
              </a:rPr>
              <a:t>PC</a:t>
            </a:r>
            <a:endParaRPr b="0" lang="en-US" sz="4400" spc="-1" strike="noStrike">
              <a:solidFill>
                <a:srgbClr val="000000"/>
              </a:solidFill>
              <a:uFill>
                <a:solidFill>
                  <a:srgbClr val="ffffff"/>
                </a:solidFill>
              </a:uFill>
              <a:latin typeface="Arial"/>
            </a:endParaRPr>
          </a:p>
        </p:txBody>
      </p:sp>
      <p:sp>
        <p:nvSpPr>
          <p:cNvPr id="247" name="CustomShape 14"/>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6C23EAD-C74A-4739-986C-B3527FB8276D}"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516" dur="indefinite" restart="never" nodeType="tmRoot">
          <p:childTnLst>
            <p:seq>
              <p:cTn id="517"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Picture 7" descr=""/>
          <p:cNvPicPr/>
          <p:nvPr/>
        </p:nvPicPr>
        <p:blipFill>
          <a:blip r:embed="rId1"/>
          <a:stretch/>
        </p:blipFill>
        <p:spPr>
          <a:xfrm>
            <a:off x="0" y="0"/>
            <a:ext cx="9143280" cy="6857280"/>
          </a:xfrm>
          <a:prstGeom prst="rect">
            <a:avLst/>
          </a:prstGeom>
          <a:ln>
            <a:noFill/>
          </a:ln>
        </p:spPr>
      </p:pic>
      <p:sp>
        <p:nvSpPr>
          <p:cNvPr id="249" name="CustomShape 1"/>
          <p:cNvSpPr/>
          <p:nvPr/>
        </p:nvSpPr>
        <p:spPr>
          <a:xfrm>
            <a:off x="304920" y="1143000"/>
            <a:ext cx="2208960" cy="1523160"/>
          </a:xfrm>
          <a:prstGeom prst="rect">
            <a:avLst/>
          </a:prstGeom>
          <a:noFill/>
          <a:ln w="76320">
            <a:solidFill>
              <a:srgbClr val="ffff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90000"/>
              </a:lnSpc>
            </a:pPr>
            <a:r>
              <a:rPr b="1" lang="en-US" sz="2400" spc="-1" strike="noStrike">
                <a:solidFill>
                  <a:srgbClr val="ffff00"/>
                </a:solidFill>
                <a:uFill>
                  <a:solidFill>
                    <a:srgbClr val="ffffff"/>
                  </a:solidFill>
                </a:uFill>
                <a:latin typeface="Calibri"/>
                <a:ea typeface="DejaVu Sans"/>
              </a:rPr>
              <a:t>Temperature</a:t>
            </a:r>
            <a:endParaRPr b="0" lang="en-US" sz="2400" spc="-1" strike="noStrike">
              <a:solidFill>
                <a:srgbClr val="000000"/>
              </a:solidFill>
              <a:uFill>
                <a:solidFill>
                  <a:srgbClr val="ffffff"/>
                </a:solidFill>
              </a:uFill>
              <a:latin typeface="Arial"/>
            </a:endParaRPr>
          </a:p>
          <a:p>
            <a:pPr algn="ctr">
              <a:lnSpc>
                <a:spcPct val="90000"/>
              </a:lnSpc>
            </a:pPr>
            <a:r>
              <a:rPr b="1" lang="en-US" sz="2400" spc="-1" strike="noStrike">
                <a:solidFill>
                  <a:srgbClr val="ffff00"/>
                </a:solidFill>
                <a:uFill>
                  <a:solidFill>
                    <a:srgbClr val="ffffff"/>
                  </a:solidFill>
                </a:uFill>
                <a:latin typeface="Calibri"/>
                <a:ea typeface="DejaVu Sans"/>
              </a:rPr>
              <a:t>Controller</a:t>
            </a:r>
            <a:endParaRPr b="0" lang="en-US" sz="2400" spc="-1" strike="noStrike">
              <a:solidFill>
                <a:srgbClr val="000000"/>
              </a:solidFill>
              <a:uFill>
                <a:solidFill>
                  <a:srgbClr val="ffffff"/>
                </a:solidFill>
              </a:uFill>
              <a:latin typeface="Arial"/>
            </a:endParaRPr>
          </a:p>
          <a:p>
            <a:pPr algn="ctr">
              <a:lnSpc>
                <a:spcPct val="90000"/>
              </a:lnSpc>
            </a:pPr>
            <a:endParaRPr b="0" lang="en-US" sz="2400" spc="-1" strike="noStrike">
              <a:solidFill>
                <a:srgbClr val="000000"/>
              </a:solidFill>
              <a:uFill>
                <a:solidFill>
                  <a:srgbClr val="ffffff"/>
                </a:solidFill>
              </a:uFill>
              <a:latin typeface="Arial"/>
            </a:endParaRPr>
          </a:p>
        </p:txBody>
      </p:sp>
      <p:sp>
        <p:nvSpPr>
          <p:cNvPr id="250" name="CustomShape 2"/>
          <p:cNvSpPr/>
          <p:nvPr/>
        </p:nvSpPr>
        <p:spPr>
          <a:xfrm>
            <a:off x="304920" y="2666880"/>
            <a:ext cx="2208960" cy="2742480"/>
          </a:xfrm>
          <a:prstGeom prst="rect">
            <a:avLst/>
          </a:prstGeom>
          <a:noFill/>
          <a:ln w="76320">
            <a:solidFill>
              <a:srgbClr val="ffff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3200" spc="-1" strike="noStrike">
                <a:solidFill>
                  <a:srgbClr val="ffff00"/>
                </a:solidFill>
                <a:uFill>
                  <a:solidFill>
                    <a:srgbClr val="ffffff"/>
                  </a:solidFill>
                </a:uFill>
                <a:latin typeface="Calibri"/>
                <a:ea typeface="DejaVu Sans"/>
              </a:rPr>
              <a:t>PC</a:t>
            </a:r>
            <a:endParaRPr b="0" lang="en-US" sz="3200" spc="-1" strike="noStrike">
              <a:solidFill>
                <a:srgbClr val="000000"/>
              </a:solidFill>
              <a:uFill>
                <a:solidFill>
                  <a:srgbClr val="ffffff"/>
                </a:solidFill>
              </a:uFill>
              <a:latin typeface="Arial"/>
            </a:endParaRPr>
          </a:p>
        </p:txBody>
      </p:sp>
      <p:sp>
        <p:nvSpPr>
          <p:cNvPr id="251" name="CustomShape 3"/>
          <p:cNvSpPr/>
          <p:nvPr/>
        </p:nvSpPr>
        <p:spPr>
          <a:xfrm>
            <a:off x="4572000" y="1639440"/>
            <a:ext cx="1447200" cy="2550960"/>
          </a:xfrm>
          <a:prstGeom prst="rect">
            <a:avLst/>
          </a:prstGeom>
          <a:noFill/>
          <a:ln w="76320">
            <a:solidFill>
              <a:srgbClr val="ffff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p>
            <a:pPr algn="ctr">
              <a:lnSpc>
                <a:spcPct val="100000"/>
              </a:lnSpc>
            </a:pPr>
            <a:r>
              <a:rPr b="1" lang="en-US" sz="3200" spc="-1" strike="noStrike">
                <a:solidFill>
                  <a:srgbClr val="ffff00"/>
                </a:solidFill>
                <a:uFill>
                  <a:solidFill>
                    <a:srgbClr val="ffffff"/>
                  </a:solidFill>
                </a:uFill>
                <a:latin typeface="Calibri"/>
                <a:ea typeface="DejaVu Sans"/>
              </a:rPr>
              <a:t>Heater</a:t>
            </a:r>
            <a:endParaRPr b="0" lang="en-US" sz="3200" spc="-1" strike="noStrike">
              <a:solidFill>
                <a:srgbClr val="000000"/>
              </a:solidFill>
              <a:uFill>
                <a:solidFill>
                  <a:srgbClr val="ffffff"/>
                </a:solidFill>
              </a:uFill>
              <a:latin typeface="Arial"/>
            </a:endParaRPr>
          </a:p>
        </p:txBody>
      </p:sp>
      <p:sp>
        <p:nvSpPr>
          <p:cNvPr id="252" name="CustomShape 4"/>
          <p:cNvSpPr/>
          <p:nvPr/>
        </p:nvSpPr>
        <p:spPr>
          <a:xfrm>
            <a:off x="2514600" y="1639440"/>
            <a:ext cx="2056680" cy="3769920"/>
          </a:xfrm>
          <a:prstGeom prst="rect">
            <a:avLst/>
          </a:prstGeom>
          <a:noFill/>
          <a:ln w="76320">
            <a:solidFill>
              <a:srgbClr val="ffff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p>
            <a:pPr algn="ctr">
              <a:lnSpc>
                <a:spcPct val="100000"/>
              </a:lnSpc>
            </a:pPr>
            <a:r>
              <a:rPr b="1" lang="en-US" sz="3200" spc="-1" strike="noStrike">
                <a:solidFill>
                  <a:srgbClr val="ffff00"/>
                </a:solidFill>
                <a:uFill>
                  <a:solidFill>
                    <a:srgbClr val="ffffff"/>
                  </a:solidFill>
                </a:uFill>
                <a:latin typeface="Calibri"/>
                <a:ea typeface="DejaVu Sans"/>
              </a:rPr>
              <a:t>FPGAs</a:t>
            </a:r>
            <a:endParaRPr b="0" lang="en-US" sz="3200" spc="-1" strike="noStrike">
              <a:solidFill>
                <a:srgbClr val="000000"/>
              </a:solidFill>
              <a:uFill>
                <a:solidFill>
                  <a:srgbClr val="ffffff"/>
                </a:solidFill>
              </a:uFill>
              <a:latin typeface="Arial"/>
            </a:endParaRPr>
          </a:p>
        </p:txBody>
      </p:sp>
      <p:sp>
        <p:nvSpPr>
          <p:cNvPr id="253" name="CustomShape 5"/>
          <p:cNvSpPr/>
          <p:nvPr/>
        </p:nvSpPr>
        <p:spPr>
          <a:xfrm>
            <a:off x="6019920" y="1639440"/>
            <a:ext cx="2056680" cy="3769920"/>
          </a:xfrm>
          <a:prstGeom prst="rect">
            <a:avLst/>
          </a:prstGeom>
          <a:noFill/>
          <a:ln w="76320">
            <a:solidFill>
              <a:srgbClr val="ffff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p>
            <a:pPr algn="ctr">
              <a:lnSpc>
                <a:spcPct val="100000"/>
              </a:lnSpc>
            </a:pPr>
            <a:r>
              <a:rPr b="1" lang="en-US" sz="3200" spc="-1" strike="noStrike">
                <a:solidFill>
                  <a:srgbClr val="ffff00"/>
                </a:solidFill>
                <a:uFill>
                  <a:solidFill>
                    <a:srgbClr val="ffffff"/>
                  </a:solidFill>
                </a:uFill>
                <a:latin typeface="Calibri"/>
                <a:ea typeface="DejaVu Sans"/>
              </a:rPr>
              <a:t>FPGAs</a:t>
            </a:r>
            <a:endParaRPr b="0" lang="en-US" sz="32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Tested DDR3 DRAM Modules</a:t>
            </a:r>
            <a:endParaRPr b="0" lang="en-US" sz="1500" spc="-1" strike="noStrike">
              <a:solidFill>
                <a:srgbClr val="000000"/>
              </a:solidFill>
              <a:uFill>
                <a:solidFill>
                  <a:srgbClr val="ffffff"/>
                </a:solidFill>
              </a:uFill>
              <a:latin typeface="Arial"/>
            </a:endParaRPr>
          </a:p>
        </p:txBody>
      </p:sp>
      <p:pic>
        <p:nvPicPr>
          <p:cNvPr id="255" name="Picture 6" descr=""/>
          <p:cNvPicPr/>
          <p:nvPr/>
        </p:nvPicPr>
        <p:blipFill>
          <a:blip r:embed="rId1"/>
          <a:srcRect l="5470" t="10599" r="5470" b="30637"/>
          <a:stretch/>
        </p:blipFill>
        <p:spPr>
          <a:xfrm>
            <a:off x="1371600" y="2057400"/>
            <a:ext cx="1537200" cy="685080"/>
          </a:xfrm>
          <a:prstGeom prst="rect">
            <a:avLst/>
          </a:prstGeom>
          <a:ln>
            <a:noFill/>
          </a:ln>
        </p:spPr>
      </p:pic>
      <p:pic>
        <p:nvPicPr>
          <p:cNvPr id="256" name="Picture 7" descr=""/>
          <p:cNvPicPr/>
          <p:nvPr/>
        </p:nvPicPr>
        <p:blipFill>
          <a:blip r:embed="rId2"/>
          <a:srcRect l="5470" t="10599" r="5470" b="30637"/>
          <a:stretch/>
        </p:blipFill>
        <p:spPr>
          <a:xfrm>
            <a:off x="1281240" y="2133720"/>
            <a:ext cx="1537200" cy="685080"/>
          </a:xfrm>
          <a:prstGeom prst="rect">
            <a:avLst/>
          </a:prstGeom>
          <a:ln>
            <a:noFill/>
          </a:ln>
        </p:spPr>
      </p:pic>
      <p:pic>
        <p:nvPicPr>
          <p:cNvPr id="257" name="Picture 8" descr=""/>
          <p:cNvPicPr/>
          <p:nvPr/>
        </p:nvPicPr>
        <p:blipFill>
          <a:blip r:embed="rId3"/>
          <a:srcRect l="5470" t="10599" r="5470" b="30637"/>
          <a:stretch/>
        </p:blipFill>
        <p:spPr>
          <a:xfrm>
            <a:off x="1205280" y="2209680"/>
            <a:ext cx="1537200" cy="685080"/>
          </a:xfrm>
          <a:prstGeom prst="rect">
            <a:avLst/>
          </a:prstGeom>
          <a:ln>
            <a:noFill/>
          </a:ln>
        </p:spPr>
      </p:pic>
      <p:pic>
        <p:nvPicPr>
          <p:cNvPr id="258" name="Picture 9" descr=""/>
          <p:cNvPicPr/>
          <p:nvPr/>
        </p:nvPicPr>
        <p:blipFill>
          <a:blip r:embed="rId4"/>
          <a:srcRect l="5470" t="10599" r="5470" b="30637"/>
          <a:stretch/>
        </p:blipFill>
        <p:spPr>
          <a:xfrm>
            <a:off x="1128960" y="2286000"/>
            <a:ext cx="1537200" cy="685080"/>
          </a:xfrm>
          <a:prstGeom prst="rect">
            <a:avLst/>
          </a:prstGeom>
          <a:ln>
            <a:noFill/>
          </a:ln>
        </p:spPr>
      </p:pic>
      <p:pic>
        <p:nvPicPr>
          <p:cNvPr id="259" name="Picture 10" descr=""/>
          <p:cNvPicPr/>
          <p:nvPr/>
        </p:nvPicPr>
        <p:blipFill>
          <a:blip r:embed="rId5"/>
          <a:srcRect l="5470" t="10599" r="5470" b="30637"/>
          <a:stretch/>
        </p:blipFill>
        <p:spPr>
          <a:xfrm>
            <a:off x="1052640" y="2362320"/>
            <a:ext cx="1537200" cy="685080"/>
          </a:xfrm>
          <a:prstGeom prst="rect">
            <a:avLst/>
          </a:prstGeom>
          <a:ln>
            <a:noFill/>
          </a:ln>
        </p:spPr>
      </p:pic>
      <p:pic>
        <p:nvPicPr>
          <p:cNvPr id="260" name="Picture 11" descr=""/>
          <p:cNvPicPr/>
          <p:nvPr/>
        </p:nvPicPr>
        <p:blipFill>
          <a:blip r:embed="rId6"/>
          <a:srcRect l="5470" t="10599" r="5470" b="30637"/>
          <a:stretch/>
        </p:blipFill>
        <p:spPr>
          <a:xfrm>
            <a:off x="976680" y="2438280"/>
            <a:ext cx="1537200" cy="685080"/>
          </a:xfrm>
          <a:prstGeom prst="rect">
            <a:avLst/>
          </a:prstGeom>
          <a:ln>
            <a:noFill/>
          </a:ln>
        </p:spPr>
      </p:pic>
      <p:pic>
        <p:nvPicPr>
          <p:cNvPr id="261" name="Picture 12" descr=""/>
          <p:cNvPicPr/>
          <p:nvPr/>
        </p:nvPicPr>
        <p:blipFill>
          <a:blip r:embed="rId7"/>
          <a:srcRect l="5470" t="10599" r="5470" b="30637"/>
          <a:stretch/>
        </p:blipFill>
        <p:spPr>
          <a:xfrm>
            <a:off x="914400" y="2514600"/>
            <a:ext cx="1537200" cy="685080"/>
          </a:xfrm>
          <a:prstGeom prst="rect">
            <a:avLst/>
          </a:prstGeom>
          <a:ln>
            <a:noFill/>
          </a:ln>
        </p:spPr>
      </p:pic>
      <p:pic>
        <p:nvPicPr>
          <p:cNvPr id="262" name="Picture 13" descr=""/>
          <p:cNvPicPr/>
          <p:nvPr/>
        </p:nvPicPr>
        <p:blipFill>
          <a:blip r:embed="rId8"/>
          <a:srcRect l="5470" t="10599" r="5470" b="30637"/>
          <a:stretch/>
        </p:blipFill>
        <p:spPr>
          <a:xfrm>
            <a:off x="838080" y="2590920"/>
            <a:ext cx="1537200" cy="685080"/>
          </a:xfrm>
          <a:prstGeom prst="rect">
            <a:avLst/>
          </a:prstGeom>
          <a:ln>
            <a:noFill/>
          </a:ln>
        </p:spPr>
      </p:pic>
      <p:pic>
        <p:nvPicPr>
          <p:cNvPr id="263" name="Picture 14" descr=""/>
          <p:cNvPicPr/>
          <p:nvPr/>
        </p:nvPicPr>
        <p:blipFill>
          <a:blip r:embed="rId9"/>
          <a:srcRect l="5470" t="10599" r="5470" b="30637"/>
          <a:stretch/>
        </p:blipFill>
        <p:spPr>
          <a:xfrm>
            <a:off x="762120" y="2666880"/>
            <a:ext cx="1537200" cy="685080"/>
          </a:xfrm>
          <a:prstGeom prst="rect">
            <a:avLst/>
          </a:prstGeom>
          <a:ln>
            <a:noFill/>
          </a:ln>
        </p:spPr>
      </p:pic>
      <p:sp>
        <p:nvSpPr>
          <p:cNvPr id="264" name="CustomShape 2"/>
          <p:cNvSpPr/>
          <p:nvPr/>
        </p:nvSpPr>
        <p:spPr>
          <a:xfrm>
            <a:off x="762120" y="2057400"/>
            <a:ext cx="2147040" cy="78048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mbria Math"/>
                <a:ea typeface="Cambria Math"/>
              </a:rPr>
              <a:t>43</a:t>
            </a:r>
            <a:endParaRPr b="0" lang="en-US" sz="4400" spc="-1" strike="noStrike">
              <a:solidFill>
                <a:srgbClr val="000000"/>
              </a:solidFill>
              <a:uFill>
                <a:solidFill>
                  <a:srgbClr val="ffffff"/>
                </a:solidFill>
              </a:uFill>
              <a:latin typeface="Arial"/>
            </a:endParaRPr>
          </a:p>
        </p:txBody>
      </p:sp>
      <p:pic>
        <p:nvPicPr>
          <p:cNvPr id="265" name="Picture 18" descr=""/>
          <p:cNvPicPr/>
          <p:nvPr/>
        </p:nvPicPr>
        <p:blipFill>
          <a:blip r:embed="rId10"/>
          <a:srcRect l="5470" t="10599" r="5470" b="30637"/>
          <a:stretch/>
        </p:blipFill>
        <p:spPr>
          <a:xfrm>
            <a:off x="4107960" y="2057400"/>
            <a:ext cx="1537200" cy="685080"/>
          </a:xfrm>
          <a:prstGeom prst="rect">
            <a:avLst/>
          </a:prstGeom>
          <a:ln>
            <a:noFill/>
          </a:ln>
        </p:spPr>
      </p:pic>
      <p:pic>
        <p:nvPicPr>
          <p:cNvPr id="266" name="Picture 19" descr=""/>
          <p:cNvPicPr/>
          <p:nvPr/>
        </p:nvPicPr>
        <p:blipFill>
          <a:blip r:embed="rId11"/>
          <a:srcRect l="5470" t="10599" r="5470" b="30637"/>
          <a:stretch/>
        </p:blipFill>
        <p:spPr>
          <a:xfrm>
            <a:off x="4017600" y="2133720"/>
            <a:ext cx="1537200" cy="685080"/>
          </a:xfrm>
          <a:prstGeom prst="rect">
            <a:avLst/>
          </a:prstGeom>
          <a:ln>
            <a:noFill/>
          </a:ln>
        </p:spPr>
      </p:pic>
      <p:pic>
        <p:nvPicPr>
          <p:cNvPr id="267" name="Picture 20" descr=""/>
          <p:cNvPicPr/>
          <p:nvPr/>
        </p:nvPicPr>
        <p:blipFill>
          <a:blip r:embed="rId12"/>
          <a:srcRect l="5470" t="10599" r="5470" b="30637"/>
          <a:stretch/>
        </p:blipFill>
        <p:spPr>
          <a:xfrm>
            <a:off x="3941280" y="2209680"/>
            <a:ext cx="1537200" cy="685080"/>
          </a:xfrm>
          <a:prstGeom prst="rect">
            <a:avLst/>
          </a:prstGeom>
          <a:ln>
            <a:noFill/>
          </a:ln>
        </p:spPr>
      </p:pic>
      <p:pic>
        <p:nvPicPr>
          <p:cNvPr id="268" name="Picture 21" descr=""/>
          <p:cNvPicPr/>
          <p:nvPr/>
        </p:nvPicPr>
        <p:blipFill>
          <a:blip r:embed="rId13"/>
          <a:srcRect l="5470" t="10599" r="5470" b="30637"/>
          <a:stretch/>
        </p:blipFill>
        <p:spPr>
          <a:xfrm>
            <a:off x="3865320" y="2286000"/>
            <a:ext cx="1537200" cy="685080"/>
          </a:xfrm>
          <a:prstGeom prst="rect">
            <a:avLst/>
          </a:prstGeom>
          <a:ln>
            <a:noFill/>
          </a:ln>
        </p:spPr>
      </p:pic>
      <p:pic>
        <p:nvPicPr>
          <p:cNvPr id="269" name="Picture 22" descr=""/>
          <p:cNvPicPr/>
          <p:nvPr/>
        </p:nvPicPr>
        <p:blipFill>
          <a:blip r:embed="rId14"/>
          <a:srcRect l="5470" t="10599" r="5470" b="30637"/>
          <a:stretch/>
        </p:blipFill>
        <p:spPr>
          <a:xfrm>
            <a:off x="3789000" y="2362320"/>
            <a:ext cx="1537200" cy="685080"/>
          </a:xfrm>
          <a:prstGeom prst="rect">
            <a:avLst/>
          </a:prstGeom>
          <a:ln>
            <a:noFill/>
          </a:ln>
        </p:spPr>
      </p:pic>
      <p:pic>
        <p:nvPicPr>
          <p:cNvPr id="270" name="Picture 23" descr=""/>
          <p:cNvPicPr/>
          <p:nvPr/>
        </p:nvPicPr>
        <p:blipFill>
          <a:blip r:embed="rId15"/>
          <a:srcRect l="5470" t="10599" r="5470" b="30637"/>
          <a:stretch/>
        </p:blipFill>
        <p:spPr>
          <a:xfrm>
            <a:off x="3712680" y="2438280"/>
            <a:ext cx="1537200" cy="685080"/>
          </a:xfrm>
          <a:prstGeom prst="rect">
            <a:avLst/>
          </a:prstGeom>
          <a:ln>
            <a:noFill/>
          </a:ln>
        </p:spPr>
      </p:pic>
      <p:pic>
        <p:nvPicPr>
          <p:cNvPr id="271" name="Picture 24" descr=""/>
          <p:cNvPicPr/>
          <p:nvPr/>
        </p:nvPicPr>
        <p:blipFill>
          <a:blip r:embed="rId16"/>
          <a:srcRect l="5470" t="10599" r="5470" b="30637"/>
          <a:stretch/>
        </p:blipFill>
        <p:spPr>
          <a:xfrm>
            <a:off x="3650760" y="2514600"/>
            <a:ext cx="1537200" cy="685080"/>
          </a:xfrm>
          <a:prstGeom prst="rect">
            <a:avLst/>
          </a:prstGeom>
          <a:ln>
            <a:noFill/>
          </a:ln>
        </p:spPr>
      </p:pic>
      <p:pic>
        <p:nvPicPr>
          <p:cNvPr id="272" name="Picture 25" descr=""/>
          <p:cNvPicPr/>
          <p:nvPr/>
        </p:nvPicPr>
        <p:blipFill>
          <a:blip r:embed="rId17"/>
          <a:srcRect l="5470" t="10599" r="5470" b="30637"/>
          <a:stretch/>
        </p:blipFill>
        <p:spPr>
          <a:xfrm>
            <a:off x="3574440" y="2590920"/>
            <a:ext cx="1537200" cy="685080"/>
          </a:xfrm>
          <a:prstGeom prst="rect">
            <a:avLst/>
          </a:prstGeom>
          <a:ln>
            <a:noFill/>
          </a:ln>
        </p:spPr>
      </p:pic>
      <p:pic>
        <p:nvPicPr>
          <p:cNvPr id="273" name="Picture 26" descr=""/>
          <p:cNvPicPr/>
          <p:nvPr/>
        </p:nvPicPr>
        <p:blipFill>
          <a:blip r:embed="rId18"/>
          <a:srcRect l="5470" t="10599" r="5470" b="30637"/>
          <a:stretch/>
        </p:blipFill>
        <p:spPr>
          <a:xfrm>
            <a:off x="3498120" y="2666880"/>
            <a:ext cx="1537200" cy="685080"/>
          </a:xfrm>
          <a:prstGeom prst="rect">
            <a:avLst/>
          </a:prstGeom>
          <a:ln>
            <a:noFill/>
          </a:ln>
        </p:spPr>
      </p:pic>
      <p:sp>
        <p:nvSpPr>
          <p:cNvPr id="274" name="CustomShape 3"/>
          <p:cNvSpPr/>
          <p:nvPr/>
        </p:nvSpPr>
        <p:spPr>
          <a:xfrm>
            <a:off x="3498120" y="2057400"/>
            <a:ext cx="2147040" cy="76140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mbria Math"/>
                <a:ea typeface="Cambria Math"/>
              </a:rPr>
              <a:t>54</a:t>
            </a:r>
            <a:endParaRPr b="0" lang="en-US" sz="4400" spc="-1" strike="noStrike">
              <a:solidFill>
                <a:srgbClr val="000000"/>
              </a:solidFill>
              <a:uFill>
                <a:solidFill>
                  <a:srgbClr val="ffffff"/>
                </a:solidFill>
              </a:uFill>
              <a:latin typeface="Arial"/>
            </a:endParaRPr>
          </a:p>
        </p:txBody>
      </p:sp>
      <p:pic>
        <p:nvPicPr>
          <p:cNvPr id="275" name="Picture 30" descr=""/>
          <p:cNvPicPr/>
          <p:nvPr/>
        </p:nvPicPr>
        <p:blipFill>
          <a:blip r:embed="rId19"/>
          <a:srcRect l="5470" t="10599" r="5470" b="30637"/>
          <a:stretch/>
        </p:blipFill>
        <p:spPr>
          <a:xfrm>
            <a:off x="6858000" y="2057400"/>
            <a:ext cx="1537200" cy="685080"/>
          </a:xfrm>
          <a:prstGeom prst="rect">
            <a:avLst/>
          </a:prstGeom>
          <a:ln>
            <a:noFill/>
          </a:ln>
        </p:spPr>
      </p:pic>
      <p:pic>
        <p:nvPicPr>
          <p:cNvPr id="276" name="Picture 31" descr=""/>
          <p:cNvPicPr/>
          <p:nvPr/>
        </p:nvPicPr>
        <p:blipFill>
          <a:blip r:embed="rId20"/>
          <a:srcRect l="5470" t="10599" r="5470" b="30637"/>
          <a:stretch/>
        </p:blipFill>
        <p:spPr>
          <a:xfrm>
            <a:off x="6767640" y="2133720"/>
            <a:ext cx="1537200" cy="685080"/>
          </a:xfrm>
          <a:prstGeom prst="rect">
            <a:avLst/>
          </a:prstGeom>
          <a:ln>
            <a:noFill/>
          </a:ln>
        </p:spPr>
      </p:pic>
      <p:pic>
        <p:nvPicPr>
          <p:cNvPr id="277" name="Picture 32" descr=""/>
          <p:cNvPicPr/>
          <p:nvPr/>
        </p:nvPicPr>
        <p:blipFill>
          <a:blip r:embed="rId21"/>
          <a:srcRect l="5470" t="10599" r="5470" b="30637"/>
          <a:stretch/>
        </p:blipFill>
        <p:spPr>
          <a:xfrm>
            <a:off x="6691680" y="2209680"/>
            <a:ext cx="1537200" cy="685080"/>
          </a:xfrm>
          <a:prstGeom prst="rect">
            <a:avLst/>
          </a:prstGeom>
          <a:ln>
            <a:noFill/>
          </a:ln>
        </p:spPr>
      </p:pic>
      <p:pic>
        <p:nvPicPr>
          <p:cNvPr id="278" name="Picture 33" descr=""/>
          <p:cNvPicPr/>
          <p:nvPr/>
        </p:nvPicPr>
        <p:blipFill>
          <a:blip r:embed="rId22"/>
          <a:srcRect l="5470" t="10599" r="5470" b="30637"/>
          <a:stretch/>
        </p:blipFill>
        <p:spPr>
          <a:xfrm>
            <a:off x="6615360" y="2286000"/>
            <a:ext cx="1537200" cy="685080"/>
          </a:xfrm>
          <a:prstGeom prst="rect">
            <a:avLst/>
          </a:prstGeom>
          <a:ln>
            <a:noFill/>
          </a:ln>
        </p:spPr>
      </p:pic>
      <p:pic>
        <p:nvPicPr>
          <p:cNvPr id="279" name="Picture 34" descr=""/>
          <p:cNvPicPr/>
          <p:nvPr/>
        </p:nvPicPr>
        <p:blipFill>
          <a:blip r:embed="rId23"/>
          <a:srcRect l="5470" t="10599" r="5470" b="30637"/>
          <a:stretch/>
        </p:blipFill>
        <p:spPr>
          <a:xfrm>
            <a:off x="6539040" y="2362320"/>
            <a:ext cx="1537200" cy="685080"/>
          </a:xfrm>
          <a:prstGeom prst="rect">
            <a:avLst/>
          </a:prstGeom>
          <a:ln>
            <a:noFill/>
          </a:ln>
        </p:spPr>
      </p:pic>
      <p:pic>
        <p:nvPicPr>
          <p:cNvPr id="280" name="Picture 35" descr=""/>
          <p:cNvPicPr/>
          <p:nvPr/>
        </p:nvPicPr>
        <p:blipFill>
          <a:blip r:embed="rId24"/>
          <a:srcRect l="5470" t="10599" r="5470" b="30637"/>
          <a:stretch/>
        </p:blipFill>
        <p:spPr>
          <a:xfrm>
            <a:off x="6463080" y="2438280"/>
            <a:ext cx="1537200" cy="685080"/>
          </a:xfrm>
          <a:prstGeom prst="rect">
            <a:avLst/>
          </a:prstGeom>
          <a:ln>
            <a:noFill/>
          </a:ln>
        </p:spPr>
      </p:pic>
      <p:pic>
        <p:nvPicPr>
          <p:cNvPr id="281" name="Picture 36" descr=""/>
          <p:cNvPicPr/>
          <p:nvPr/>
        </p:nvPicPr>
        <p:blipFill>
          <a:blip r:embed="rId25"/>
          <a:srcRect l="5470" t="10599" r="5470" b="30637"/>
          <a:stretch/>
        </p:blipFill>
        <p:spPr>
          <a:xfrm>
            <a:off x="6400800" y="2514600"/>
            <a:ext cx="1537200" cy="685080"/>
          </a:xfrm>
          <a:prstGeom prst="rect">
            <a:avLst/>
          </a:prstGeom>
          <a:ln>
            <a:noFill/>
          </a:ln>
        </p:spPr>
      </p:pic>
      <p:pic>
        <p:nvPicPr>
          <p:cNvPr id="282" name="Picture 37" descr=""/>
          <p:cNvPicPr/>
          <p:nvPr/>
        </p:nvPicPr>
        <p:blipFill>
          <a:blip r:embed="rId26"/>
          <a:srcRect l="5470" t="10599" r="5470" b="30637"/>
          <a:stretch/>
        </p:blipFill>
        <p:spPr>
          <a:xfrm>
            <a:off x="6324480" y="2590920"/>
            <a:ext cx="1537200" cy="685080"/>
          </a:xfrm>
          <a:prstGeom prst="rect">
            <a:avLst/>
          </a:prstGeom>
          <a:ln>
            <a:noFill/>
          </a:ln>
        </p:spPr>
      </p:pic>
      <p:pic>
        <p:nvPicPr>
          <p:cNvPr id="283" name="Picture 38" descr=""/>
          <p:cNvPicPr/>
          <p:nvPr/>
        </p:nvPicPr>
        <p:blipFill>
          <a:blip r:embed="rId27"/>
          <a:srcRect l="5470" t="10599" r="5470" b="30637"/>
          <a:stretch/>
        </p:blipFill>
        <p:spPr>
          <a:xfrm>
            <a:off x="6248520" y="2666880"/>
            <a:ext cx="1537200" cy="685080"/>
          </a:xfrm>
          <a:prstGeom prst="rect">
            <a:avLst/>
          </a:prstGeom>
          <a:ln>
            <a:noFill/>
          </a:ln>
        </p:spPr>
      </p:pic>
      <p:sp>
        <p:nvSpPr>
          <p:cNvPr id="284" name="CustomShape 4"/>
          <p:cNvSpPr/>
          <p:nvPr/>
        </p:nvSpPr>
        <p:spPr>
          <a:xfrm>
            <a:off x="6248520" y="2057400"/>
            <a:ext cx="2147040" cy="76140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mbria Math"/>
                <a:ea typeface="Cambria Math"/>
              </a:rPr>
              <a:t>32</a:t>
            </a:r>
            <a:endParaRPr b="0" lang="en-US" sz="4400" spc="-1" strike="noStrike">
              <a:solidFill>
                <a:srgbClr val="000000"/>
              </a:solidFill>
              <a:uFill>
                <a:solidFill>
                  <a:srgbClr val="ffffff"/>
                </a:solidFill>
              </a:uFill>
              <a:latin typeface="Arial"/>
            </a:endParaRPr>
          </a:p>
        </p:txBody>
      </p:sp>
      <p:sp>
        <p:nvSpPr>
          <p:cNvPr id="285" name="CustomShape 5"/>
          <p:cNvSpPr/>
          <p:nvPr/>
        </p:nvSpPr>
        <p:spPr>
          <a:xfrm>
            <a:off x="609480" y="1066680"/>
            <a:ext cx="2437560" cy="53280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US" sz="3200" spc="-1" strike="noStrike">
                <a:solidFill>
                  <a:srgbClr val="5b9bd5"/>
                </a:solidFill>
                <a:uFill>
                  <a:solidFill>
                    <a:srgbClr val="ffffff"/>
                  </a:solidFill>
                </a:uFill>
                <a:latin typeface="Calibri Light"/>
                <a:ea typeface="DejaVu Sans"/>
              </a:rPr>
              <a:t>Company</a:t>
            </a:r>
            <a:r>
              <a:rPr b="1" lang="en-US" sz="4000" spc="-1" strike="noStrike">
                <a:solidFill>
                  <a:srgbClr val="5b9bd5"/>
                </a:solidFill>
                <a:uFill>
                  <a:solidFill>
                    <a:srgbClr val="ffffff"/>
                  </a:solidFill>
                </a:uFill>
                <a:latin typeface="Calibri"/>
                <a:ea typeface="DejaVu Sans"/>
              </a:rPr>
              <a:t> </a:t>
            </a:r>
            <a:r>
              <a:rPr b="1" lang="en-US" sz="4400" spc="-1" strike="noStrike">
                <a:solidFill>
                  <a:srgbClr val="5b9bd5"/>
                </a:solidFill>
                <a:uFill>
                  <a:solidFill>
                    <a:srgbClr val="ffffff"/>
                  </a:solidFill>
                </a:uFill>
                <a:latin typeface="Calibri Light"/>
                <a:ea typeface="DejaVu Sans"/>
              </a:rPr>
              <a:t>A</a:t>
            </a:r>
            <a:r>
              <a:rPr b="1" lang="en-US" sz="3200" spc="-1" strike="noStrike">
                <a:solidFill>
                  <a:srgbClr val="5b9bd5"/>
                </a:solidFill>
                <a:uFill>
                  <a:solidFill>
                    <a:srgbClr val="ffffff"/>
                  </a:solidFill>
                </a:uFill>
                <a:latin typeface="Calibri"/>
                <a:ea typeface="DejaVu Sans"/>
              </a:rPr>
              <a:t> </a:t>
            </a:r>
            <a:endParaRPr b="0" lang="en-US" sz="3200" spc="-1" strike="noStrike">
              <a:solidFill>
                <a:srgbClr val="000000"/>
              </a:solidFill>
              <a:uFill>
                <a:solidFill>
                  <a:srgbClr val="ffffff"/>
                </a:solidFill>
              </a:uFill>
              <a:latin typeface="Arial"/>
            </a:endParaRPr>
          </a:p>
        </p:txBody>
      </p:sp>
      <p:sp>
        <p:nvSpPr>
          <p:cNvPr id="286" name="CustomShape 6"/>
          <p:cNvSpPr/>
          <p:nvPr/>
        </p:nvSpPr>
        <p:spPr>
          <a:xfrm>
            <a:off x="3352680" y="1066680"/>
            <a:ext cx="2437560" cy="53280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US" sz="3200" spc="-1" strike="noStrike">
                <a:solidFill>
                  <a:srgbClr val="ed7d31"/>
                </a:solidFill>
                <a:uFill>
                  <a:solidFill>
                    <a:srgbClr val="ffffff"/>
                  </a:solidFill>
                </a:uFill>
                <a:latin typeface="Calibri Light"/>
                <a:ea typeface="DejaVu Sans"/>
              </a:rPr>
              <a:t>Company </a:t>
            </a:r>
            <a:r>
              <a:rPr b="1" lang="en-US" sz="4400" spc="-1" strike="noStrike">
                <a:solidFill>
                  <a:srgbClr val="ed7d31"/>
                </a:solidFill>
                <a:uFill>
                  <a:solidFill>
                    <a:srgbClr val="ffffff"/>
                  </a:solidFill>
                </a:uFill>
                <a:latin typeface="Calibri Light"/>
                <a:ea typeface="DejaVu Sans"/>
              </a:rPr>
              <a:t>B</a:t>
            </a:r>
            <a:endParaRPr b="0" lang="en-US" sz="4400" spc="-1" strike="noStrike">
              <a:solidFill>
                <a:srgbClr val="000000"/>
              </a:solidFill>
              <a:uFill>
                <a:solidFill>
                  <a:srgbClr val="ffffff"/>
                </a:solidFill>
              </a:uFill>
              <a:latin typeface="Arial"/>
            </a:endParaRPr>
          </a:p>
        </p:txBody>
      </p:sp>
      <p:sp>
        <p:nvSpPr>
          <p:cNvPr id="287" name="CustomShape 7"/>
          <p:cNvSpPr/>
          <p:nvPr/>
        </p:nvSpPr>
        <p:spPr>
          <a:xfrm>
            <a:off x="6095880" y="1066680"/>
            <a:ext cx="2437560" cy="53280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0" lang="en-US" sz="3200" spc="-1" strike="noStrike">
                <a:solidFill>
                  <a:srgbClr val="70ad47"/>
                </a:solidFill>
                <a:uFill>
                  <a:solidFill>
                    <a:srgbClr val="ffffff"/>
                  </a:solidFill>
                </a:uFill>
                <a:latin typeface="Calibri Light"/>
                <a:ea typeface="DejaVu Sans"/>
              </a:rPr>
              <a:t>Company </a:t>
            </a:r>
            <a:r>
              <a:rPr b="1" lang="en-US" sz="4400" spc="-1" strike="noStrike">
                <a:solidFill>
                  <a:srgbClr val="70ad47"/>
                </a:solidFill>
                <a:uFill>
                  <a:solidFill>
                    <a:srgbClr val="ffffff"/>
                  </a:solidFill>
                </a:uFill>
                <a:latin typeface="Calibri Light"/>
                <a:ea typeface="DejaVu Sans"/>
              </a:rPr>
              <a:t>C</a:t>
            </a:r>
            <a:endParaRPr b="0" lang="en-US" sz="4400" spc="-1" strike="noStrike">
              <a:solidFill>
                <a:srgbClr val="000000"/>
              </a:solidFill>
              <a:uFill>
                <a:solidFill>
                  <a:srgbClr val="ffffff"/>
                </a:solidFill>
              </a:uFill>
              <a:latin typeface="Arial"/>
            </a:endParaRPr>
          </a:p>
        </p:txBody>
      </p:sp>
      <p:sp>
        <p:nvSpPr>
          <p:cNvPr id="288" name="CustomShape 8"/>
          <p:cNvSpPr/>
          <p:nvPr/>
        </p:nvSpPr>
        <p:spPr>
          <a:xfrm>
            <a:off x="1828800" y="3886200"/>
            <a:ext cx="5485680" cy="2285280"/>
          </a:xfrm>
          <a:prstGeom prst="rect">
            <a:avLst/>
          </a:prstGeom>
          <a:noFill/>
          <a:ln>
            <a:noFill/>
          </a:ln>
        </p:spPr>
        <p:style>
          <a:lnRef idx="0"/>
          <a:fillRef idx="0"/>
          <a:effectRef idx="0"/>
          <a:fontRef idx="minor"/>
        </p:style>
        <p:txBody>
          <a:bodyPr lIns="90000" rIns="90000" tIns="45000" bIns="45000" anchor="ctr"/>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Total: 129</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Vintage: 2008 – 2014</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Capacity: 512MB – 2GB</a:t>
            </a:r>
            <a:endParaRPr b="0" lang="en-US" sz="2400" spc="-1" strike="noStrike">
              <a:solidFill>
                <a:srgbClr val="000000"/>
              </a:solidFill>
              <a:uFill>
                <a:solidFill>
                  <a:srgbClr val="ffffff"/>
                </a:solidFill>
              </a:uFill>
              <a:latin typeface="Arial"/>
            </a:endParaRPr>
          </a:p>
        </p:txBody>
      </p:sp>
      <p:sp>
        <p:nvSpPr>
          <p:cNvPr id="289" name="CustomShape 9"/>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8EC8A47-B9EF-4596-BA92-72B713DCC41A}"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518" dur="indefinite" restart="never" nodeType="tmRoot">
          <p:childTnLst>
            <p:seq>
              <p:cTn id="519"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Characterization Results</a:t>
            </a:r>
            <a:endParaRPr b="0" lang="en-US" sz="1500" spc="-1" strike="noStrike">
              <a:solidFill>
                <a:srgbClr val="000000"/>
              </a:solidFill>
              <a:uFill>
                <a:solidFill>
                  <a:srgbClr val="ffffff"/>
                </a:solidFill>
              </a:uFill>
              <a:latin typeface="Arial"/>
            </a:endParaRPr>
          </a:p>
        </p:txBody>
      </p:sp>
      <p:sp>
        <p:nvSpPr>
          <p:cNvPr id="291"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Most Modules Are at Risk</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Errors vs. Vintage</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Error = Charge Loss</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Adjacency: Aggressor &amp; Victim</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Sensitivity Studies</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Other Results in Paper</a:t>
            </a:r>
            <a:endParaRPr b="0" lang="en-US" sz="2400" spc="-1" strike="noStrike">
              <a:solidFill>
                <a:srgbClr val="000000"/>
              </a:solidFill>
              <a:uFill>
                <a:solidFill>
                  <a:srgbClr val="ffffff"/>
                </a:solidFill>
              </a:uFill>
              <a:latin typeface="Arial"/>
            </a:endParaRPr>
          </a:p>
        </p:txBody>
      </p:sp>
      <p:sp>
        <p:nvSpPr>
          <p:cNvPr id="292"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7F7CC2F-665C-493F-A2DC-D969D9D4523C}"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520" dur="indefinite" restart="never" nodeType="tmRoot">
          <p:childTnLst>
            <p:seq>
              <p:cTn id="521"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1. Most Modules Are at Risk</a:t>
            </a:r>
            <a:endParaRPr b="0" lang="en-US" sz="1500" spc="-1" strike="noStrike">
              <a:solidFill>
                <a:srgbClr val="000000"/>
              </a:solidFill>
              <a:uFill>
                <a:solidFill>
                  <a:srgbClr val="ffffff"/>
                </a:solidFill>
              </a:uFill>
              <a:latin typeface="Arial"/>
            </a:endParaRPr>
          </a:p>
        </p:txBody>
      </p:sp>
      <p:pic>
        <p:nvPicPr>
          <p:cNvPr id="294" name="Picture 6" descr=""/>
          <p:cNvPicPr/>
          <p:nvPr/>
        </p:nvPicPr>
        <p:blipFill>
          <a:blip r:embed="rId1"/>
          <a:srcRect l="5470" t="10599" r="5470" b="30637"/>
          <a:stretch/>
        </p:blipFill>
        <p:spPr>
          <a:xfrm>
            <a:off x="1371600" y="2057400"/>
            <a:ext cx="1537200" cy="685080"/>
          </a:xfrm>
          <a:prstGeom prst="rect">
            <a:avLst/>
          </a:prstGeom>
          <a:ln>
            <a:noFill/>
          </a:ln>
        </p:spPr>
      </p:pic>
      <p:pic>
        <p:nvPicPr>
          <p:cNvPr id="295" name="Picture 7" descr=""/>
          <p:cNvPicPr/>
          <p:nvPr/>
        </p:nvPicPr>
        <p:blipFill>
          <a:blip r:embed="rId2"/>
          <a:srcRect l="5470" t="10599" r="5470" b="30637"/>
          <a:stretch/>
        </p:blipFill>
        <p:spPr>
          <a:xfrm>
            <a:off x="1281240" y="2133720"/>
            <a:ext cx="1537200" cy="685080"/>
          </a:xfrm>
          <a:prstGeom prst="rect">
            <a:avLst/>
          </a:prstGeom>
          <a:ln>
            <a:noFill/>
          </a:ln>
        </p:spPr>
      </p:pic>
      <p:pic>
        <p:nvPicPr>
          <p:cNvPr id="296" name="Picture 8" descr=""/>
          <p:cNvPicPr/>
          <p:nvPr/>
        </p:nvPicPr>
        <p:blipFill>
          <a:blip r:embed="rId3"/>
          <a:srcRect l="5470" t="10599" r="5470" b="30637"/>
          <a:stretch/>
        </p:blipFill>
        <p:spPr>
          <a:xfrm>
            <a:off x="1205280" y="2209680"/>
            <a:ext cx="1537200" cy="685080"/>
          </a:xfrm>
          <a:prstGeom prst="rect">
            <a:avLst/>
          </a:prstGeom>
          <a:ln>
            <a:noFill/>
          </a:ln>
        </p:spPr>
      </p:pic>
      <p:pic>
        <p:nvPicPr>
          <p:cNvPr id="297" name="Picture 9" descr=""/>
          <p:cNvPicPr/>
          <p:nvPr/>
        </p:nvPicPr>
        <p:blipFill>
          <a:blip r:embed="rId4"/>
          <a:srcRect l="5470" t="10599" r="5470" b="30637"/>
          <a:stretch/>
        </p:blipFill>
        <p:spPr>
          <a:xfrm>
            <a:off x="1128960" y="2286000"/>
            <a:ext cx="1537200" cy="685080"/>
          </a:xfrm>
          <a:prstGeom prst="rect">
            <a:avLst/>
          </a:prstGeom>
          <a:ln>
            <a:noFill/>
          </a:ln>
        </p:spPr>
      </p:pic>
      <p:pic>
        <p:nvPicPr>
          <p:cNvPr id="298" name="Picture 10" descr=""/>
          <p:cNvPicPr/>
          <p:nvPr/>
        </p:nvPicPr>
        <p:blipFill>
          <a:blip r:embed="rId5"/>
          <a:srcRect l="5470" t="10599" r="5470" b="30637"/>
          <a:stretch/>
        </p:blipFill>
        <p:spPr>
          <a:xfrm>
            <a:off x="1052640" y="2362320"/>
            <a:ext cx="1537200" cy="685080"/>
          </a:xfrm>
          <a:prstGeom prst="rect">
            <a:avLst/>
          </a:prstGeom>
          <a:ln>
            <a:noFill/>
          </a:ln>
        </p:spPr>
      </p:pic>
      <p:pic>
        <p:nvPicPr>
          <p:cNvPr id="299" name="Picture 11" descr=""/>
          <p:cNvPicPr/>
          <p:nvPr/>
        </p:nvPicPr>
        <p:blipFill>
          <a:blip r:embed="rId6"/>
          <a:srcRect l="5470" t="10599" r="5470" b="30637"/>
          <a:stretch/>
        </p:blipFill>
        <p:spPr>
          <a:xfrm>
            <a:off x="976680" y="2438280"/>
            <a:ext cx="1537200" cy="685080"/>
          </a:xfrm>
          <a:prstGeom prst="rect">
            <a:avLst/>
          </a:prstGeom>
          <a:ln>
            <a:noFill/>
          </a:ln>
        </p:spPr>
      </p:pic>
      <p:pic>
        <p:nvPicPr>
          <p:cNvPr id="300" name="Picture 12" descr=""/>
          <p:cNvPicPr/>
          <p:nvPr/>
        </p:nvPicPr>
        <p:blipFill>
          <a:blip r:embed="rId7"/>
          <a:srcRect l="5470" t="10599" r="5470" b="30637"/>
          <a:stretch/>
        </p:blipFill>
        <p:spPr>
          <a:xfrm>
            <a:off x="914400" y="2514600"/>
            <a:ext cx="1537200" cy="685080"/>
          </a:xfrm>
          <a:prstGeom prst="rect">
            <a:avLst/>
          </a:prstGeom>
          <a:ln>
            <a:noFill/>
          </a:ln>
        </p:spPr>
      </p:pic>
      <p:pic>
        <p:nvPicPr>
          <p:cNvPr id="301" name="Picture 13" descr=""/>
          <p:cNvPicPr/>
          <p:nvPr/>
        </p:nvPicPr>
        <p:blipFill>
          <a:blip r:embed="rId8"/>
          <a:srcRect l="5470" t="10599" r="5470" b="30637"/>
          <a:stretch/>
        </p:blipFill>
        <p:spPr>
          <a:xfrm>
            <a:off x="838080" y="2590920"/>
            <a:ext cx="1537200" cy="685080"/>
          </a:xfrm>
          <a:prstGeom prst="rect">
            <a:avLst/>
          </a:prstGeom>
          <a:ln>
            <a:noFill/>
          </a:ln>
        </p:spPr>
      </p:pic>
      <p:pic>
        <p:nvPicPr>
          <p:cNvPr id="302" name="Picture 14" descr=""/>
          <p:cNvPicPr/>
          <p:nvPr/>
        </p:nvPicPr>
        <p:blipFill>
          <a:blip r:embed="rId9"/>
          <a:srcRect l="5470" t="10599" r="5470" b="30637"/>
          <a:stretch/>
        </p:blipFill>
        <p:spPr>
          <a:xfrm>
            <a:off x="762120" y="2666880"/>
            <a:ext cx="1537200" cy="685080"/>
          </a:xfrm>
          <a:prstGeom prst="rect">
            <a:avLst/>
          </a:prstGeom>
          <a:ln>
            <a:noFill/>
          </a:ln>
        </p:spPr>
      </p:pic>
      <p:sp>
        <p:nvSpPr>
          <p:cNvPr id="303" name="CustomShape 2"/>
          <p:cNvSpPr/>
          <p:nvPr/>
        </p:nvSpPr>
        <p:spPr>
          <a:xfrm>
            <a:off x="762120" y="2057400"/>
            <a:ext cx="2147040" cy="99000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90000"/>
              </a:lnSpc>
            </a:pPr>
            <a:r>
              <a:rPr b="1" lang="en-US" sz="4400" spc="-1" strike="noStrike">
                <a:solidFill>
                  <a:srgbClr val="000000"/>
                </a:solidFill>
                <a:uFill>
                  <a:solidFill>
                    <a:srgbClr val="ffffff"/>
                  </a:solidFill>
                </a:uFill>
                <a:latin typeface="Cambria Math"/>
                <a:ea typeface="Cambria Math"/>
              </a:rPr>
              <a:t>86%</a:t>
            </a:r>
            <a:endParaRPr b="0" lang="en-US" sz="4400" spc="-1" strike="noStrike">
              <a:solidFill>
                <a:srgbClr val="000000"/>
              </a:solidFill>
              <a:uFill>
                <a:solidFill>
                  <a:srgbClr val="ffffff"/>
                </a:solidFill>
              </a:uFill>
              <a:latin typeface="Arial"/>
            </a:endParaRPr>
          </a:p>
          <a:p>
            <a:pPr algn="ctr">
              <a:lnSpc>
                <a:spcPct val="90000"/>
              </a:lnSpc>
            </a:pPr>
            <a:r>
              <a:rPr b="0" lang="en-US" sz="3200" spc="-1" strike="noStrike">
                <a:solidFill>
                  <a:srgbClr val="000000"/>
                </a:solidFill>
                <a:uFill>
                  <a:solidFill>
                    <a:srgbClr val="ffffff"/>
                  </a:solidFill>
                </a:uFill>
                <a:latin typeface="Cambria Math"/>
                <a:ea typeface="Cambria Math"/>
              </a:rPr>
              <a:t>(37/43)</a:t>
            </a:r>
            <a:endParaRPr b="0" lang="en-US" sz="3200" spc="-1" strike="noStrike">
              <a:solidFill>
                <a:srgbClr val="000000"/>
              </a:solidFill>
              <a:uFill>
                <a:solidFill>
                  <a:srgbClr val="ffffff"/>
                </a:solidFill>
              </a:uFill>
              <a:latin typeface="Arial"/>
            </a:endParaRPr>
          </a:p>
        </p:txBody>
      </p:sp>
      <p:pic>
        <p:nvPicPr>
          <p:cNvPr id="304" name="Picture 18" descr=""/>
          <p:cNvPicPr/>
          <p:nvPr/>
        </p:nvPicPr>
        <p:blipFill>
          <a:blip r:embed="rId10"/>
          <a:srcRect l="5470" t="10599" r="5470" b="30637"/>
          <a:stretch/>
        </p:blipFill>
        <p:spPr>
          <a:xfrm>
            <a:off x="4107960" y="2057400"/>
            <a:ext cx="1537200" cy="685080"/>
          </a:xfrm>
          <a:prstGeom prst="rect">
            <a:avLst/>
          </a:prstGeom>
          <a:ln>
            <a:noFill/>
          </a:ln>
        </p:spPr>
      </p:pic>
      <p:pic>
        <p:nvPicPr>
          <p:cNvPr id="305" name="Picture 19" descr=""/>
          <p:cNvPicPr/>
          <p:nvPr/>
        </p:nvPicPr>
        <p:blipFill>
          <a:blip r:embed="rId11"/>
          <a:srcRect l="5470" t="10599" r="5470" b="30637"/>
          <a:stretch/>
        </p:blipFill>
        <p:spPr>
          <a:xfrm>
            <a:off x="4017600" y="2133720"/>
            <a:ext cx="1537200" cy="685080"/>
          </a:xfrm>
          <a:prstGeom prst="rect">
            <a:avLst/>
          </a:prstGeom>
          <a:ln>
            <a:noFill/>
          </a:ln>
        </p:spPr>
      </p:pic>
      <p:pic>
        <p:nvPicPr>
          <p:cNvPr id="306" name="Picture 20" descr=""/>
          <p:cNvPicPr/>
          <p:nvPr/>
        </p:nvPicPr>
        <p:blipFill>
          <a:blip r:embed="rId12"/>
          <a:srcRect l="5470" t="10599" r="5470" b="30637"/>
          <a:stretch/>
        </p:blipFill>
        <p:spPr>
          <a:xfrm>
            <a:off x="3941280" y="2209680"/>
            <a:ext cx="1537200" cy="685080"/>
          </a:xfrm>
          <a:prstGeom prst="rect">
            <a:avLst/>
          </a:prstGeom>
          <a:ln>
            <a:noFill/>
          </a:ln>
        </p:spPr>
      </p:pic>
      <p:pic>
        <p:nvPicPr>
          <p:cNvPr id="307" name="Picture 21" descr=""/>
          <p:cNvPicPr/>
          <p:nvPr/>
        </p:nvPicPr>
        <p:blipFill>
          <a:blip r:embed="rId13"/>
          <a:srcRect l="5470" t="10599" r="5470" b="30637"/>
          <a:stretch/>
        </p:blipFill>
        <p:spPr>
          <a:xfrm>
            <a:off x="3865320" y="2286000"/>
            <a:ext cx="1537200" cy="685080"/>
          </a:xfrm>
          <a:prstGeom prst="rect">
            <a:avLst/>
          </a:prstGeom>
          <a:ln>
            <a:noFill/>
          </a:ln>
        </p:spPr>
      </p:pic>
      <p:pic>
        <p:nvPicPr>
          <p:cNvPr id="308" name="Picture 22" descr=""/>
          <p:cNvPicPr/>
          <p:nvPr/>
        </p:nvPicPr>
        <p:blipFill>
          <a:blip r:embed="rId14"/>
          <a:srcRect l="5470" t="10599" r="5470" b="30637"/>
          <a:stretch/>
        </p:blipFill>
        <p:spPr>
          <a:xfrm>
            <a:off x="3789000" y="2362320"/>
            <a:ext cx="1537200" cy="685080"/>
          </a:xfrm>
          <a:prstGeom prst="rect">
            <a:avLst/>
          </a:prstGeom>
          <a:ln>
            <a:noFill/>
          </a:ln>
        </p:spPr>
      </p:pic>
      <p:pic>
        <p:nvPicPr>
          <p:cNvPr id="309" name="Picture 23" descr=""/>
          <p:cNvPicPr/>
          <p:nvPr/>
        </p:nvPicPr>
        <p:blipFill>
          <a:blip r:embed="rId15"/>
          <a:srcRect l="5470" t="10599" r="5470" b="30637"/>
          <a:stretch/>
        </p:blipFill>
        <p:spPr>
          <a:xfrm>
            <a:off x="3712680" y="2438280"/>
            <a:ext cx="1537200" cy="685080"/>
          </a:xfrm>
          <a:prstGeom prst="rect">
            <a:avLst/>
          </a:prstGeom>
          <a:ln>
            <a:noFill/>
          </a:ln>
        </p:spPr>
      </p:pic>
      <p:pic>
        <p:nvPicPr>
          <p:cNvPr id="310" name="Picture 24" descr=""/>
          <p:cNvPicPr/>
          <p:nvPr/>
        </p:nvPicPr>
        <p:blipFill>
          <a:blip r:embed="rId16"/>
          <a:srcRect l="5470" t="10599" r="5470" b="30637"/>
          <a:stretch/>
        </p:blipFill>
        <p:spPr>
          <a:xfrm>
            <a:off x="3650760" y="2514600"/>
            <a:ext cx="1537200" cy="685080"/>
          </a:xfrm>
          <a:prstGeom prst="rect">
            <a:avLst/>
          </a:prstGeom>
          <a:ln>
            <a:noFill/>
          </a:ln>
        </p:spPr>
      </p:pic>
      <p:pic>
        <p:nvPicPr>
          <p:cNvPr id="311" name="Picture 25" descr=""/>
          <p:cNvPicPr/>
          <p:nvPr/>
        </p:nvPicPr>
        <p:blipFill>
          <a:blip r:embed="rId17"/>
          <a:srcRect l="5470" t="10599" r="5470" b="30637"/>
          <a:stretch/>
        </p:blipFill>
        <p:spPr>
          <a:xfrm>
            <a:off x="3574440" y="2590920"/>
            <a:ext cx="1537200" cy="685080"/>
          </a:xfrm>
          <a:prstGeom prst="rect">
            <a:avLst/>
          </a:prstGeom>
          <a:ln>
            <a:noFill/>
          </a:ln>
        </p:spPr>
      </p:pic>
      <p:pic>
        <p:nvPicPr>
          <p:cNvPr id="312" name="Picture 26" descr=""/>
          <p:cNvPicPr/>
          <p:nvPr/>
        </p:nvPicPr>
        <p:blipFill>
          <a:blip r:embed="rId18"/>
          <a:srcRect l="5470" t="10599" r="5470" b="30637"/>
          <a:stretch/>
        </p:blipFill>
        <p:spPr>
          <a:xfrm>
            <a:off x="3498120" y="2666880"/>
            <a:ext cx="1537200" cy="685080"/>
          </a:xfrm>
          <a:prstGeom prst="rect">
            <a:avLst/>
          </a:prstGeom>
          <a:ln>
            <a:noFill/>
          </a:ln>
        </p:spPr>
      </p:pic>
      <p:sp>
        <p:nvSpPr>
          <p:cNvPr id="313" name="CustomShape 3"/>
          <p:cNvSpPr/>
          <p:nvPr/>
        </p:nvSpPr>
        <p:spPr>
          <a:xfrm>
            <a:off x="3498120" y="2057400"/>
            <a:ext cx="2147040" cy="99000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90000"/>
              </a:lnSpc>
            </a:pPr>
            <a:r>
              <a:rPr b="1" lang="en-US" sz="4400" spc="-1" strike="noStrike">
                <a:solidFill>
                  <a:srgbClr val="000000"/>
                </a:solidFill>
                <a:uFill>
                  <a:solidFill>
                    <a:srgbClr val="ffffff"/>
                  </a:solidFill>
                </a:uFill>
                <a:latin typeface="Cambria Math"/>
                <a:ea typeface="Cambria Math"/>
              </a:rPr>
              <a:t>83%</a:t>
            </a:r>
            <a:endParaRPr b="0" lang="en-US" sz="4400" spc="-1" strike="noStrike">
              <a:solidFill>
                <a:srgbClr val="000000"/>
              </a:solidFill>
              <a:uFill>
                <a:solidFill>
                  <a:srgbClr val="ffffff"/>
                </a:solidFill>
              </a:uFill>
              <a:latin typeface="Arial"/>
            </a:endParaRPr>
          </a:p>
          <a:p>
            <a:pPr algn="ctr">
              <a:lnSpc>
                <a:spcPct val="90000"/>
              </a:lnSpc>
            </a:pPr>
            <a:r>
              <a:rPr b="0" lang="en-US" sz="3200" spc="-1" strike="noStrike">
                <a:solidFill>
                  <a:srgbClr val="000000"/>
                </a:solidFill>
                <a:uFill>
                  <a:solidFill>
                    <a:srgbClr val="ffffff"/>
                  </a:solidFill>
                </a:uFill>
                <a:latin typeface="Cambria Math"/>
                <a:ea typeface="Cambria Math"/>
              </a:rPr>
              <a:t>(45/54)</a:t>
            </a:r>
            <a:endParaRPr b="0" lang="en-US" sz="3200" spc="-1" strike="noStrike">
              <a:solidFill>
                <a:srgbClr val="000000"/>
              </a:solidFill>
              <a:uFill>
                <a:solidFill>
                  <a:srgbClr val="ffffff"/>
                </a:solidFill>
              </a:uFill>
              <a:latin typeface="Arial"/>
            </a:endParaRPr>
          </a:p>
        </p:txBody>
      </p:sp>
      <p:pic>
        <p:nvPicPr>
          <p:cNvPr id="314" name="Picture 30" descr=""/>
          <p:cNvPicPr/>
          <p:nvPr/>
        </p:nvPicPr>
        <p:blipFill>
          <a:blip r:embed="rId19"/>
          <a:srcRect l="5470" t="10599" r="5470" b="30637"/>
          <a:stretch/>
        </p:blipFill>
        <p:spPr>
          <a:xfrm>
            <a:off x="6858000" y="2057400"/>
            <a:ext cx="1537200" cy="685080"/>
          </a:xfrm>
          <a:prstGeom prst="rect">
            <a:avLst/>
          </a:prstGeom>
          <a:ln>
            <a:noFill/>
          </a:ln>
        </p:spPr>
      </p:pic>
      <p:pic>
        <p:nvPicPr>
          <p:cNvPr id="315" name="Picture 31" descr=""/>
          <p:cNvPicPr/>
          <p:nvPr/>
        </p:nvPicPr>
        <p:blipFill>
          <a:blip r:embed="rId20"/>
          <a:srcRect l="5470" t="10599" r="5470" b="30637"/>
          <a:stretch/>
        </p:blipFill>
        <p:spPr>
          <a:xfrm>
            <a:off x="6767640" y="2133720"/>
            <a:ext cx="1537200" cy="685080"/>
          </a:xfrm>
          <a:prstGeom prst="rect">
            <a:avLst/>
          </a:prstGeom>
          <a:ln>
            <a:noFill/>
          </a:ln>
        </p:spPr>
      </p:pic>
      <p:pic>
        <p:nvPicPr>
          <p:cNvPr id="316" name="Picture 32" descr=""/>
          <p:cNvPicPr/>
          <p:nvPr/>
        </p:nvPicPr>
        <p:blipFill>
          <a:blip r:embed="rId21"/>
          <a:srcRect l="5470" t="10599" r="5470" b="30637"/>
          <a:stretch/>
        </p:blipFill>
        <p:spPr>
          <a:xfrm>
            <a:off x="6691680" y="2209680"/>
            <a:ext cx="1537200" cy="685080"/>
          </a:xfrm>
          <a:prstGeom prst="rect">
            <a:avLst/>
          </a:prstGeom>
          <a:ln>
            <a:noFill/>
          </a:ln>
        </p:spPr>
      </p:pic>
      <p:pic>
        <p:nvPicPr>
          <p:cNvPr id="317" name="Picture 33" descr=""/>
          <p:cNvPicPr/>
          <p:nvPr/>
        </p:nvPicPr>
        <p:blipFill>
          <a:blip r:embed="rId22"/>
          <a:srcRect l="5470" t="10599" r="5470" b="30637"/>
          <a:stretch/>
        </p:blipFill>
        <p:spPr>
          <a:xfrm>
            <a:off x="6615360" y="2286000"/>
            <a:ext cx="1537200" cy="685080"/>
          </a:xfrm>
          <a:prstGeom prst="rect">
            <a:avLst/>
          </a:prstGeom>
          <a:ln>
            <a:noFill/>
          </a:ln>
        </p:spPr>
      </p:pic>
      <p:pic>
        <p:nvPicPr>
          <p:cNvPr id="318" name="Picture 34" descr=""/>
          <p:cNvPicPr/>
          <p:nvPr/>
        </p:nvPicPr>
        <p:blipFill>
          <a:blip r:embed="rId23"/>
          <a:srcRect l="5470" t="10599" r="5470" b="30637"/>
          <a:stretch/>
        </p:blipFill>
        <p:spPr>
          <a:xfrm>
            <a:off x="6539040" y="2362320"/>
            <a:ext cx="1537200" cy="685080"/>
          </a:xfrm>
          <a:prstGeom prst="rect">
            <a:avLst/>
          </a:prstGeom>
          <a:ln>
            <a:noFill/>
          </a:ln>
        </p:spPr>
      </p:pic>
      <p:pic>
        <p:nvPicPr>
          <p:cNvPr id="319" name="Picture 35" descr=""/>
          <p:cNvPicPr/>
          <p:nvPr/>
        </p:nvPicPr>
        <p:blipFill>
          <a:blip r:embed="rId24"/>
          <a:srcRect l="5470" t="10599" r="5470" b="30637"/>
          <a:stretch/>
        </p:blipFill>
        <p:spPr>
          <a:xfrm>
            <a:off x="6463080" y="2438280"/>
            <a:ext cx="1537200" cy="685080"/>
          </a:xfrm>
          <a:prstGeom prst="rect">
            <a:avLst/>
          </a:prstGeom>
          <a:ln>
            <a:noFill/>
          </a:ln>
        </p:spPr>
      </p:pic>
      <p:pic>
        <p:nvPicPr>
          <p:cNvPr id="320" name="Picture 36" descr=""/>
          <p:cNvPicPr/>
          <p:nvPr/>
        </p:nvPicPr>
        <p:blipFill>
          <a:blip r:embed="rId25"/>
          <a:srcRect l="5470" t="10599" r="5470" b="30637"/>
          <a:stretch/>
        </p:blipFill>
        <p:spPr>
          <a:xfrm>
            <a:off x="6400800" y="2514600"/>
            <a:ext cx="1537200" cy="685080"/>
          </a:xfrm>
          <a:prstGeom prst="rect">
            <a:avLst/>
          </a:prstGeom>
          <a:ln>
            <a:noFill/>
          </a:ln>
        </p:spPr>
      </p:pic>
      <p:pic>
        <p:nvPicPr>
          <p:cNvPr id="321" name="Picture 37" descr=""/>
          <p:cNvPicPr/>
          <p:nvPr/>
        </p:nvPicPr>
        <p:blipFill>
          <a:blip r:embed="rId26"/>
          <a:srcRect l="5470" t="10599" r="5470" b="30637"/>
          <a:stretch/>
        </p:blipFill>
        <p:spPr>
          <a:xfrm>
            <a:off x="6324480" y="2590920"/>
            <a:ext cx="1537200" cy="685080"/>
          </a:xfrm>
          <a:prstGeom prst="rect">
            <a:avLst/>
          </a:prstGeom>
          <a:ln>
            <a:noFill/>
          </a:ln>
        </p:spPr>
      </p:pic>
      <p:pic>
        <p:nvPicPr>
          <p:cNvPr id="322" name="Picture 38" descr=""/>
          <p:cNvPicPr/>
          <p:nvPr/>
        </p:nvPicPr>
        <p:blipFill>
          <a:blip r:embed="rId27"/>
          <a:srcRect l="5470" t="10599" r="5470" b="30637"/>
          <a:stretch/>
        </p:blipFill>
        <p:spPr>
          <a:xfrm>
            <a:off x="6248520" y="2666880"/>
            <a:ext cx="1537200" cy="685080"/>
          </a:xfrm>
          <a:prstGeom prst="rect">
            <a:avLst/>
          </a:prstGeom>
          <a:ln>
            <a:noFill/>
          </a:ln>
        </p:spPr>
      </p:pic>
      <p:sp>
        <p:nvSpPr>
          <p:cNvPr id="323" name="CustomShape 4"/>
          <p:cNvSpPr/>
          <p:nvPr/>
        </p:nvSpPr>
        <p:spPr>
          <a:xfrm>
            <a:off x="6248520" y="2057400"/>
            <a:ext cx="2147040" cy="106596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90000"/>
              </a:lnSpc>
            </a:pPr>
            <a:r>
              <a:rPr b="1" lang="en-US" sz="4400" spc="-1" strike="noStrike">
                <a:solidFill>
                  <a:srgbClr val="000000"/>
                </a:solidFill>
                <a:uFill>
                  <a:solidFill>
                    <a:srgbClr val="ffffff"/>
                  </a:solidFill>
                </a:uFill>
                <a:latin typeface="Cambria Math"/>
                <a:ea typeface="Cambria Math"/>
              </a:rPr>
              <a:t>88%</a:t>
            </a:r>
            <a:endParaRPr b="0" lang="en-US" sz="4400" spc="-1" strike="noStrike">
              <a:solidFill>
                <a:srgbClr val="000000"/>
              </a:solidFill>
              <a:uFill>
                <a:solidFill>
                  <a:srgbClr val="ffffff"/>
                </a:solidFill>
              </a:uFill>
              <a:latin typeface="Arial"/>
            </a:endParaRPr>
          </a:p>
          <a:p>
            <a:pPr algn="ctr">
              <a:lnSpc>
                <a:spcPct val="90000"/>
              </a:lnSpc>
            </a:pPr>
            <a:r>
              <a:rPr b="0" lang="en-US" sz="3200" spc="-1" strike="noStrike">
                <a:solidFill>
                  <a:srgbClr val="000000"/>
                </a:solidFill>
                <a:uFill>
                  <a:solidFill>
                    <a:srgbClr val="ffffff"/>
                  </a:solidFill>
                </a:uFill>
                <a:latin typeface="Cambria Math"/>
                <a:ea typeface="Cambria Math"/>
              </a:rPr>
              <a:t>(28/32)</a:t>
            </a:r>
            <a:endParaRPr b="0" lang="en-US" sz="3200" spc="-1" strike="noStrike">
              <a:solidFill>
                <a:srgbClr val="000000"/>
              </a:solidFill>
              <a:uFill>
                <a:solidFill>
                  <a:srgbClr val="ffffff"/>
                </a:solidFill>
              </a:uFill>
              <a:latin typeface="Arial"/>
            </a:endParaRPr>
          </a:p>
        </p:txBody>
      </p:sp>
      <p:sp>
        <p:nvSpPr>
          <p:cNvPr id="324" name="CustomShape 5"/>
          <p:cNvSpPr/>
          <p:nvPr/>
        </p:nvSpPr>
        <p:spPr>
          <a:xfrm>
            <a:off x="609480" y="1066680"/>
            <a:ext cx="2437560" cy="53280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4800" spc="-1" strike="noStrike">
                <a:solidFill>
                  <a:srgbClr val="5b9bd5"/>
                </a:solidFill>
                <a:uFill>
                  <a:solidFill>
                    <a:srgbClr val="ffffff"/>
                  </a:solidFill>
                </a:uFill>
                <a:latin typeface="Calibri Light"/>
                <a:ea typeface="DejaVu Sans"/>
              </a:rPr>
              <a:t>A</a:t>
            </a:r>
            <a:r>
              <a:rPr b="1" lang="en-US" sz="4000" spc="-1" strike="noStrike">
                <a:solidFill>
                  <a:srgbClr val="5b9bd5"/>
                </a:solidFill>
                <a:uFill>
                  <a:solidFill>
                    <a:srgbClr val="ffffff"/>
                  </a:solidFill>
                </a:uFill>
                <a:latin typeface="Calibri Light"/>
                <a:ea typeface="DejaVu Sans"/>
              </a:rPr>
              <a:t> </a:t>
            </a:r>
            <a:r>
              <a:rPr b="0" lang="en-US" sz="3200" spc="-1" strike="noStrike">
                <a:solidFill>
                  <a:srgbClr val="5b9bd5"/>
                </a:solidFill>
                <a:uFill>
                  <a:solidFill>
                    <a:srgbClr val="ffffff"/>
                  </a:solidFill>
                </a:uFill>
                <a:latin typeface="Calibri Light"/>
                <a:ea typeface="DejaVu Sans"/>
              </a:rPr>
              <a:t>company</a:t>
            </a:r>
            <a:endParaRPr b="0" lang="en-US" sz="3200" spc="-1" strike="noStrike">
              <a:solidFill>
                <a:srgbClr val="000000"/>
              </a:solidFill>
              <a:uFill>
                <a:solidFill>
                  <a:srgbClr val="ffffff"/>
                </a:solidFill>
              </a:uFill>
              <a:latin typeface="Arial"/>
            </a:endParaRPr>
          </a:p>
        </p:txBody>
      </p:sp>
      <p:sp>
        <p:nvSpPr>
          <p:cNvPr id="325" name="CustomShape 6"/>
          <p:cNvSpPr/>
          <p:nvPr/>
        </p:nvSpPr>
        <p:spPr>
          <a:xfrm>
            <a:off x="3352680" y="1066680"/>
            <a:ext cx="2437560" cy="53280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4800" spc="-1" strike="noStrike">
                <a:solidFill>
                  <a:srgbClr val="ed7d31"/>
                </a:solidFill>
                <a:uFill>
                  <a:solidFill>
                    <a:srgbClr val="ffffff"/>
                  </a:solidFill>
                </a:uFill>
                <a:latin typeface="Calibri Light"/>
                <a:ea typeface="DejaVu Sans"/>
              </a:rPr>
              <a:t>B</a:t>
            </a:r>
            <a:r>
              <a:rPr b="0" lang="en-US" sz="4000" spc="-1" strike="noStrike">
                <a:solidFill>
                  <a:srgbClr val="ed7d31"/>
                </a:solidFill>
                <a:uFill>
                  <a:solidFill>
                    <a:srgbClr val="ffffff"/>
                  </a:solidFill>
                </a:uFill>
                <a:latin typeface="Calibri Light"/>
                <a:ea typeface="DejaVu Sans"/>
              </a:rPr>
              <a:t> </a:t>
            </a:r>
            <a:r>
              <a:rPr b="0" lang="en-US" sz="3200" spc="-1" strike="noStrike">
                <a:solidFill>
                  <a:srgbClr val="ed7d31"/>
                </a:solidFill>
                <a:uFill>
                  <a:solidFill>
                    <a:srgbClr val="ffffff"/>
                  </a:solidFill>
                </a:uFill>
                <a:latin typeface="Calibri Light"/>
                <a:ea typeface="DejaVu Sans"/>
              </a:rPr>
              <a:t>company</a:t>
            </a:r>
            <a:endParaRPr b="0" lang="en-US" sz="3200" spc="-1" strike="noStrike">
              <a:solidFill>
                <a:srgbClr val="000000"/>
              </a:solidFill>
              <a:uFill>
                <a:solidFill>
                  <a:srgbClr val="ffffff"/>
                </a:solidFill>
              </a:uFill>
              <a:latin typeface="Arial"/>
            </a:endParaRPr>
          </a:p>
        </p:txBody>
      </p:sp>
      <p:sp>
        <p:nvSpPr>
          <p:cNvPr id="326" name="CustomShape 7"/>
          <p:cNvSpPr/>
          <p:nvPr/>
        </p:nvSpPr>
        <p:spPr>
          <a:xfrm>
            <a:off x="6095880" y="1066680"/>
            <a:ext cx="2437560" cy="532800"/>
          </a:xfrm>
          <a:prstGeom prst="rect">
            <a:avLst/>
          </a:prstGeom>
          <a:noFill/>
          <a:ln w="76320">
            <a:noFill/>
          </a:ln>
        </p:spPr>
        <p:style>
          <a:lnRef idx="2">
            <a:schemeClr val="dk1">
              <a:shade val="50000"/>
            </a:schemeClr>
          </a:lnRef>
          <a:fillRef idx="1">
            <a:schemeClr val="dk1"/>
          </a:fillRef>
          <a:effectRef idx="0">
            <a:schemeClr val="dk1"/>
          </a:effectRef>
          <a:fontRef idx="minor"/>
        </p:style>
        <p:txBody>
          <a:bodyPr lIns="90000" rIns="90000" tIns="45000" bIns="45000" anchor="ctr"/>
          <a:p>
            <a:pPr algn="ctr">
              <a:lnSpc>
                <a:spcPct val="100000"/>
              </a:lnSpc>
            </a:pPr>
            <a:r>
              <a:rPr b="1" lang="en-US" sz="4800" spc="-1" strike="noStrike">
                <a:solidFill>
                  <a:srgbClr val="70ad47"/>
                </a:solidFill>
                <a:uFill>
                  <a:solidFill>
                    <a:srgbClr val="ffffff"/>
                  </a:solidFill>
                </a:uFill>
                <a:latin typeface="Calibri Light"/>
                <a:ea typeface="DejaVu Sans"/>
              </a:rPr>
              <a:t>C </a:t>
            </a:r>
            <a:r>
              <a:rPr b="0" lang="en-US" sz="3200" spc="-1" strike="noStrike">
                <a:solidFill>
                  <a:srgbClr val="70ad47"/>
                </a:solidFill>
                <a:uFill>
                  <a:solidFill>
                    <a:srgbClr val="ffffff"/>
                  </a:solidFill>
                </a:uFill>
                <a:latin typeface="Calibri Light"/>
                <a:ea typeface="DejaVu Sans"/>
              </a:rPr>
              <a:t>company</a:t>
            </a:r>
            <a:endParaRPr b="0" lang="en-US" sz="3200" spc="-1" strike="noStrike">
              <a:solidFill>
                <a:srgbClr val="000000"/>
              </a:solidFill>
              <a:uFill>
                <a:solidFill>
                  <a:srgbClr val="ffffff"/>
                </a:solidFill>
              </a:uFill>
              <a:latin typeface="Arial"/>
            </a:endParaRPr>
          </a:p>
        </p:txBody>
      </p:sp>
      <p:sp>
        <p:nvSpPr>
          <p:cNvPr id="327" name="CustomShape 8"/>
          <p:cNvSpPr/>
          <p:nvPr/>
        </p:nvSpPr>
        <p:spPr>
          <a:xfrm>
            <a:off x="748080" y="4343400"/>
            <a:ext cx="2160720" cy="91368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3600" spc="-1" strike="noStrike">
                <a:solidFill>
                  <a:srgbClr val="5b9bd5"/>
                </a:solidFill>
                <a:uFill>
                  <a:solidFill>
                    <a:srgbClr val="ffffff"/>
                  </a:solidFill>
                </a:uFill>
                <a:latin typeface="Times New Roman"/>
                <a:ea typeface="DejaVu Sans"/>
              </a:rPr>
              <a:t>Up to</a:t>
            </a:r>
            <a:endParaRPr b="0" lang="en-US" sz="3600" spc="-1" strike="noStrike">
              <a:solidFill>
                <a:srgbClr val="000000"/>
              </a:solidFill>
              <a:uFill>
                <a:solidFill>
                  <a:srgbClr val="ffffff"/>
                </a:solidFill>
              </a:uFill>
              <a:latin typeface="Arial"/>
            </a:endParaRPr>
          </a:p>
          <a:p>
            <a:pPr algn="ctr">
              <a:lnSpc>
                <a:spcPct val="100000"/>
              </a:lnSpc>
            </a:pPr>
            <a:r>
              <a:rPr b="1" lang="en-US" sz="4400" spc="-1" strike="noStrike">
                <a:solidFill>
                  <a:srgbClr val="5b9bd5"/>
                </a:solidFill>
                <a:uFill>
                  <a:solidFill>
                    <a:srgbClr val="ffffff"/>
                  </a:solidFill>
                </a:uFill>
                <a:latin typeface="Times New Roman"/>
                <a:ea typeface="Cambria Math"/>
              </a:rPr>
              <a:t>1.0×10</a:t>
            </a:r>
            <a:r>
              <a:rPr b="1" lang="en-US" sz="4400" spc="-1" strike="noStrike" baseline="30000">
                <a:solidFill>
                  <a:srgbClr val="5b9bd5"/>
                </a:solidFill>
                <a:uFill>
                  <a:solidFill>
                    <a:srgbClr val="ffffff"/>
                  </a:solidFill>
                </a:uFill>
                <a:latin typeface="Times New Roman"/>
                <a:ea typeface="Cambria Math"/>
              </a:rPr>
              <a:t>7</a:t>
            </a:r>
            <a:r>
              <a:rPr b="0" lang="en-US" sz="3600" spc="-1" strike="noStrike">
                <a:solidFill>
                  <a:srgbClr val="5b9bd5"/>
                </a:solidFill>
                <a:uFill>
                  <a:solidFill>
                    <a:srgbClr val="ffffff"/>
                  </a:solidFill>
                </a:uFill>
                <a:latin typeface="Times New Roman"/>
                <a:ea typeface="Cambria Math"/>
              </a:rPr>
              <a:t> </a:t>
            </a:r>
            <a:br/>
            <a:r>
              <a:rPr b="0" lang="en-US" sz="3600" spc="-1" strike="noStrike">
                <a:solidFill>
                  <a:srgbClr val="5b9bd5"/>
                </a:solidFill>
                <a:uFill>
                  <a:solidFill>
                    <a:srgbClr val="ffffff"/>
                  </a:solidFill>
                </a:uFill>
                <a:latin typeface="Times New Roman"/>
                <a:ea typeface="Cambria Math"/>
              </a:rPr>
              <a:t>errors </a:t>
            </a:r>
            <a:endParaRPr b="0" lang="en-US" sz="3600" spc="-1" strike="noStrike">
              <a:solidFill>
                <a:srgbClr val="000000"/>
              </a:solidFill>
              <a:uFill>
                <a:solidFill>
                  <a:srgbClr val="ffffff"/>
                </a:solidFill>
              </a:uFill>
              <a:latin typeface="Arial"/>
            </a:endParaRPr>
          </a:p>
        </p:txBody>
      </p:sp>
      <p:sp>
        <p:nvSpPr>
          <p:cNvPr id="328" name="CustomShape 9"/>
          <p:cNvSpPr/>
          <p:nvPr/>
        </p:nvSpPr>
        <p:spPr>
          <a:xfrm>
            <a:off x="3484080" y="4343400"/>
            <a:ext cx="2160720" cy="91368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3600" spc="-1" strike="noStrike">
                <a:solidFill>
                  <a:srgbClr val="ed7d31"/>
                </a:solidFill>
                <a:uFill>
                  <a:solidFill>
                    <a:srgbClr val="ffffff"/>
                  </a:solidFill>
                </a:uFill>
                <a:latin typeface="Times New Roman"/>
                <a:ea typeface="DejaVu Sans"/>
              </a:rPr>
              <a:t>Up to</a:t>
            </a:r>
            <a:endParaRPr b="0" lang="en-US" sz="3600" spc="-1" strike="noStrike">
              <a:solidFill>
                <a:srgbClr val="000000"/>
              </a:solidFill>
              <a:uFill>
                <a:solidFill>
                  <a:srgbClr val="ffffff"/>
                </a:solidFill>
              </a:uFill>
              <a:latin typeface="Arial"/>
            </a:endParaRPr>
          </a:p>
          <a:p>
            <a:pPr algn="ctr">
              <a:lnSpc>
                <a:spcPct val="100000"/>
              </a:lnSpc>
            </a:pPr>
            <a:r>
              <a:rPr b="1" lang="en-US" sz="4400" spc="-1" strike="noStrike">
                <a:solidFill>
                  <a:srgbClr val="ed7d31"/>
                </a:solidFill>
                <a:uFill>
                  <a:solidFill>
                    <a:srgbClr val="ffffff"/>
                  </a:solidFill>
                </a:uFill>
                <a:latin typeface="Times New Roman"/>
                <a:ea typeface="Cambria Math"/>
              </a:rPr>
              <a:t>2.7×10</a:t>
            </a:r>
            <a:r>
              <a:rPr b="1" lang="en-US" sz="4400" spc="-1" strike="noStrike" baseline="30000">
                <a:solidFill>
                  <a:srgbClr val="ed7d31"/>
                </a:solidFill>
                <a:uFill>
                  <a:solidFill>
                    <a:srgbClr val="ffffff"/>
                  </a:solidFill>
                </a:uFill>
                <a:latin typeface="Times New Roman"/>
                <a:ea typeface="Cambria Math"/>
              </a:rPr>
              <a:t>6</a:t>
            </a:r>
            <a:br/>
            <a:r>
              <a:rPr b="0" lang="en-US" sz="3600" spc="-1" strike="noStrike">
                <a:solidFill>
                  <a:srgbClr val="ed7d31"/>
                </a:solidFill>
                <a:uFill>
                  <a:solidFill>
                    <a:srgbClr val="ffffff"/>
                  </a:solidFill>
                </a:uFill>
                <a:latin typeface="Times New Roman"/>
                <a:ea typeface="Cambria Math"/>
              </a:rPr>
              <a:t>errors </a:t>
            </a:r>
            <a:endParaRPr b="0" lang="en-US" sz="3600" spc="-1" strike="noStrike">
              <a:solidFill>
                <a:srgbClr val="000000"/>
              </a:solidFill>
              <a:uFill>
                <a:solidFill>
                  <a:srgbClr val="ffffff"/>
                </a:solidFill>
              </a:uFill>
              <a:latin typeface="Arial"/>
            </a:endParaRPr>
          </a:p>
        </p:txBody>
      </p:sp>
      <p:sp>
        <p:nvSpPr>
          <p:cNvPr id="329" name="CustomShape 10"/>
          <p:cNvSpPr/>
          <p:nvPr/>
        </p:nvSpPr>
        <p:spPr>
          <a:xfrm>
            <a:off x="6234480" y="4343400"/>
            <a:ext cx="2160720" cy="91368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100000"/>
              </a:lnSpc>
            </a:pPr>
            <a:r>
              <a:rPr b="0" lang="en-US" sz="3600" spc="-1" strike="noStrike">
                <a:solidFill>
                  <a:srgbClr val="70ad47"/>
                </a:solidFill>
                <a:uFill>
                  <a:solidFill>
                    <a:srgbClr val="ffffff"/>
                  </a:solidFill>
                </a:uFill>
                <a:latin typeface="Times New Roman"/>
                <a:ea typeface="DejaVu Sans"/>
              </a:rPr>
              <a:t>Up to</a:t>
            </a:r>
            <a:endParaRPr b="0" lang="en-US" sz="3600" spc="-1" strike="noStrike">
              <a:solidFill>
                <a:srgbClr val="000000"/>
              </a:solidFill>
              <a:uFill>
                <a:solidFill>
                  <a:srgbClr val="ffffff"/>
                </a:solidFill>
              </a:uFill>
              <a:latin typeface="Arial"/>
            </a:endParaRPr>
          </a:p>
          <a:p>
            <a:pPr algn="ctr">
              <a:lnSpc>
                <a:spcPct val="100000"/>
              </a:lnSpc>
            </a:pPr>
            <a:r>
              <a:rPr b="1" lang="en-US" sz="4400" spc="-1" strike="noStrike">
                <a:solidFill>
                  <a:srgbClr val="70ad47"/>
                </a:solidFill>
                <a:uFill>
                  <a:solidFill>
                    <a:srgbClr val="ffffff"/>
                  </a:solidFill>
                </a:uFill>
                <a:latin typeface="Times New Roman"/>
                <a:ea typeface="Cambria Math"/>
              </a:rPr>
              <a:t>3.3×10</a:t>
            </a:r>
            <a:r>
              <a:rPr b="1" lang="en-US" sz="4400" spc="-1" strike="noStrike" baseline="30000">
                <a:solidFill>
                  <a:srgbClr val="70ad47"/>
                </a:solidFill>
                <a:uFill>
                  <a:solidFill>
                    <a:srgbClr val="ffffff"/>
                  </a:solidFill>
                </a:uFill>
                <a:latin typeface="Times New Roman"/>
                <a:ea typeface="Cambria Math"/>
              </a:rPr>
              <a:t>5</a:t>
            </a:r>
            <a:r>
              <a:rPr b="0" lang="en-US" sz="3600" spc="-1" strike="noStrike">
                <a:solidFill>
                  <a:srgbClr val="70ad47"/>
                </a:solidFill>
                <a:uFill>
                  <a:solidFill>
                    <a:srgbClr val="ffffff"/>
                  </a:solidFill>
                </a:uFill>
                <a:latin typeface="Times New Roman"/>
                <a:ea typeface="Cambria Math"/>
              </a:rPr>
              <a:t> </a:t>
            </a:r>
            <a:br/>
            <a:r>
              <a:rPr b="0" lang="en-US" sz="3600" spc="-1" strike="noStrike">
                <a:solidFill>
                  <a:srgbClr val="70ad47"/>
                </a:solidFill>
                <a:uFill>
                  <a:solidFill>
                    <a:srgbClr val="ffffff"/>
                  </a:solidFill>
                </a:uFill>
                <a:latin typeface="Times New Roman"/>
                <a:ea typeface="Cambria Math"/>
              </a:rPr>
              <a:t>errors</a:t>
            </a:r>
            <a:r>
              <a:rPr b="0" lang="en-US" sz="3600" spc="-1" strike="noStrike">
                <a:solidFill>
                  <a:srgbClr val="70ad47"/>
                </a:solidFill>
                <a:uFill>
                  <a:solidFill>
                    <a:srgbClr val="ffffff"/>
                  </a:solidFill>
                </a:uFill>
                <a:latin typeface="Calibri Light"/>
                <a:ea typeface="Cambria Math"/>
              </a:rPr>
              <a:t> </a:t>
            </a:r>
            <a:endParaRPr b="0" lang="en-US" sz="3600" spc="-1" strike="noStrike">
              <a:solidFill>
                <a:srgbClr val="000000"/>
              </a:solidFill>
              <a:uFill>
                <a:solidFill>
                  <a:srgbClr val="ffffff"/>
                </a:solidFill>
              </a:uFill>
              <a:latin typeface="Arial"/>
            </a:endParaRPr>
          </a:p>
        </p:txBody>
      </p:sp>
      <p:sp>
        <p:nvSpPr>
          <p:cNvPr id="330" name="CustomShape 11"/>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FEC73D9-C7C5-4C19-8034-E72E039E224D}"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522" dur="indefinite" restart="never" nodeType="tmRoot">
          <p:childTnLst>
            <p:seq>
              <p:cTn id="523"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914400" y="1141920"/>
            <a:ext cx="7314480" cy="3961800"/>
          </a:xfrm>
          <a:prstGeom prst="roundRect">
            <a:avLst>
              <a:gd name="adj" fmla="val 11319"/>
            </a:avLst>
          </a:prstGeom>
          <a:solidFill>
            <a:schemeClr val="bg1">
              <a:lumMod val="85000"/>
            </a:schemeClr>
          </a:solidFill>
          <a:ln w="38160">
            <a:noFill/>
          </a:ln>
        </p:spPr>
        <p:style>
          <a:lnRef idx="2">
            <a:schemeClr val="accent1">
              <a:shade val="50000"/>
            </a:schemeClr>
          </a:lnRef>
          <a:fillRef idx="1">
            <a:schemeClr val="accent1"/>
          </a:fillRef>
          <a:effectRef idx="0">
            <a:schemeClr val="accent1"/>
          </a:effectRef>
          <a:fontRef idx="minor"/>
        </p:style>
      </p:sp>
      <p:sp>
        <p:nvSpPr>
          <p:cNvPr id="84" name="Line 2"/>
          <p:cNvSpPr/>
          <p:nvPr/>
        </p:nvSpPr>
        <p:spPr>
          <a:xfrm flipH="1">
            <a:off x="1371600" y="1903680"/>
            <a:ext cx="4572000" cy="360"/>
          </a:xfrm>
          <a:prstGeom prst="line">
            <a:avLst/>
          </a:prstGeom>
          <a:ln w="76320">
            <a:solidFill>
              <a:schemeClr val="tx1">
                <a:lumMod val="65000"/>
                <a:lumOff val="35000"/>
              </a:schemeClr>
            </a:solidFill>
            <a:round/>
          </a:ln>
        </p:spPr>
        <p:style>
          <a:lnRef idx="1">
            <a:schemeClr val="accent1"/>
          </a:lnRef>
          <a:fillRef idx="0">
            <a:schemeClr val="accent1"/>
          </a:fillRef>
          <a:effectRef idx="0">
            <a:schemeClr val="accent1"/>
          </a:effectRef>
          <a:fontRef idx="minor"/>
        </p:style>
      </p:sp>
      <p:sp>
        <p:nvSpPr>
          <p:cNvPr id="85" name="Line 3"/>
          <p:cNvSpPr/>
          <p:nvPr/>
        </p:nvSpPr>
        <p:spPr>
          <a:xfrm flipH="1">
            <a:off x="1371600" y="2513160"/>
            <a:ext cx="4572000" cy="360"/>
          </a:xfrm>
          <a:prstGeom prst="line">
            <a:avLst/>
          </a:prstGeom>
          <a:ln w="76320">
            <a:solidFill>
              <a:schemeClr val="tx1">
                <a:lumMod val="65000"/>
                <a:lumOff val="35000"/>
              </a:schemeClr>
            </a:solidFill>
            <a:round/>
          </a:ln>
        </p:spPr>
        <p:style>
          <a:lnRef idx="1">
            <a:schemeClr val="accent1"/>
          </a:lnRef>
          <a:fillRef idx="0">
            <a:schemeClr val="accent1"/>
          </a:fillRef>
          <a:effectRef idx="0">
            <a:schemeClr val="accent1"/>
          </a:effectRef>
          <a:fontRef idx="minor"/>
        </p:style>
      </p:sp>
      <p:sp>
        <p:nvSpPr>
          <p:cNvPr id="86" name="Line 4"/>
          <p:cNvSpPr/>
          <p:nvPr/>
        </p:nvSpPr>
        <p:spPr>
          <a:xfrm flipH="1">
            <a:off x="1371600" y="3123000"/>
            <a:ext cx="4572000" cy="360"/>
          </a:xfrm>
          <a:prstGeom prst="line">
            <a:avLst/>
          </a:prstGeom>
          <a:ln w="76320">
            <a:solidFill>
              <a:schemeClr val="tx1">
                <a:lumMod val="65000"/>
                <a:lumOff val="35000"/>
              </a:schemeClr>
            </a:solidFill>
            <a:round/>
          </a:ln>
        </p:spPr>
        <p:style>
          <a:lnRef idx="1">
            <a:schemeClr val="accent1"/>
          </a:lnRef>
          <a:fillRef idx="0">
            <a:schemeClr val="accent1"/>
          </a:fillRef>
          <a:effectRef idx="0">
            <a:schemeClr val="accent1"/>
          </a:effectRef>
          <a:fontRef idx="minor"/>
        </p:style>
      </p:sp>
      <p:sp>
        <p:nvSpPr>
          <p:cNvPr id="87" name="Line 5"/>
          <p:cNvSpPr/>
          <p:nvPr/>
        </p:nvSpPr>
        <p:spPr>
          <a:xfrm flipH="1">
            <a:off x="1371600" y="3732480"/>
            <a:ext cx="4572000" cy="360"/>
          </a:xfrm>
          <a:prstGeom prst="line">
            <a:avLst/>
          </a:prstGeom>
          <a:ln w="76320">
            <a:solidFill>
              <a:schemeClr val="tx1">
                <a:lumMod val="65000"/>
                <a:lumOff val="35000"/>
              </a:schemeClr>
            </a:solidFill>
            <a:round/>
          </a:ln>
        </p:spPr>
        <p:style>
          <a:lnRef idx="1">
            <a:schemeClr val="accent1"/>
          </a:lnRef>
          <a:fillRef idx="0">
            <a:schemeClr val="accent1"/>
          </a:fillRef>
          <a:effectRef idx="0">
            <a:schemeClr val="accent1"/>
          </a:effectRef>
          <a:fontRef idx="minor"/>
        </p:style>
      </p:sp>
      <p:sp>
        <p:nvSpPr>
          <p:cNvPr id="88" name="Line 6"/>
          <p:cNvSpPr/>
          <p:nvPr/>
        </p:nvSpPr>
        <p:spPr>
          <a:xfrm flipH="1">
            <a:off x="1371600" y="4343400"/>
            <a:ext cx="4572000" cy="360"/>
          </a:xfrm>
          <a:prstGeom prst="line">
            <a:avLst/>
          </a:prstGeom>
          <a:ln w="76320">
            <a:solidFill>
              <a:schemeClr val="tx1">
                <a:lumMod val="65000"/>
                <a:lumOff val="35000"/>
              </a:schemeClr>
            </a:solidFill>
            <a:round/>
          </a:ln>
        </p:spPr>
        <p:style>
          <a:lnRef idx="1">
            <a:schemeClr val="accent1"/>
          </a:lnRef>
          <a:fillRef idx="0">
            <a:schemeClr val="accent1"/>
          </a:fillRef>
          <a:effectRef idx="0">
            <a:schemeClr val="accent1"/>
          </a:effectRef>
          <a:fontRef idx="minor"/>
        </p:style>
      </p:sp>
      <p:sp>
        <p:nvSpPr>
          <p:cNvPr id="89" name="CustomShape 7"/>
          <p:cNvSpPr/>
          <p:nvPr/>
        </p:nvSpPr>
        <p:spPr>
          <a:xfrm>
            <a:off x="914400" y="228600"/>
            <a:ext cx="7314480" cy="91260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5400" spc="-1" strike="noStrike">
                <a:solidFill>
                  <a:srgbClr val="595959"/>
                </a:solidFill>
                <a:uFill>
                  <a:solidFill>
                    <a:srgbClr val="ffffff"/>
                  </a:solidFill>
                </a:uFill>
                <a:latin typeface="Times New Roman"/>
                <a:ea typeface="DejaVu Sans"/>
              </a:rPr>
              <a:t>DRAM Chip</a:t>
            </a:r>
            <a:endParaRPr b="0" lang="en-US" sz="5400" spc="-1" strike="noStrike">
              <a:solidFill>
                <a:srgbClr val="000000"/>
              </a:solidFill>
              <a:uFill>
                <a:solidFill>
                  <a:srgbClr val="ffffff"/>
                </a:solidFill>
              </a:uFill>
              <a:latin typeface="Arial"/>
            </a:endParaRPr>
          </a:p>
        </p:txBody>
      </p:sp>
      <p:sp>
        <p:nvSpPr>
          <p:cNvPr id="90" name="CustomShape 8"/>
          <p:cNvSpPr/>
          <p:nvPr/>
        </p:nvSpPr>
        <p:spPr>
          <a:xfrm>
            <a:off x="1828800" y="1609920"/>
            <a:ext cx="3656880" cy="6087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0" lang="en-US" sz="4000" spc="-1" strike="noStrike">
                <a:solidFill>
                  <a:srgbClr val="000000"/>
                </a:solidFill>
                <a:uFill>
                  <a:solidFill>
                    <a:srgbClr val="ffffff"/>
                  </a:solidFill>
                </a:uFill>
                <a:latin typeface="Times New Roman"/>
                <a:ea typeface="DejaVu Sans"/>
              </a:rPr>
              <a:t> </a:t>
            </a:r>
            <a:r>
              <a:rPr b="0" lang="en-US" sz="4000" spc="-1" strike="noStrike">
                <a:solidFill>
                  <a:srgbClr val="000000"/>
                </a:solidFill>
                <a:uFill>
                  <a:solidFill>
                    <a:srgbClr val="ffffff"/>
                  </a:solidFill>
                </a:uFill>
                <a:latin typeface="Times New Roman"/>
                <a:ea typeface="DejaVu Sans"/>
              </a:rPr>
              <a:t>Row of Cells</a:t>
            </a:r>
            <a:endParaRPr b="0" lang="en-US" sz="4000" spc="-1" strike="noStrike">
              <a:solidFill>
                <a:srgbClr val="000000"/>
              </a:solidFill>
              <a:uFill>
                <a:solidFill>
                  <a:srgbClr val="ffffff"/>
                </a:solidFill>
              </a:uFill>
              <a:latin typeface="Arial"/>
            </a:endParaRPr>
          </a:p>
        </p:txBody>
      </p:sp>
      <p:sp>
        <p:nvSpPr>
          <p:cNvPr id="91" name="CustomShape 9"/>
          <p:cNvSpPr/>
          <p:nvPr/>
        </p:nvSpPr>
        <p:spPr>
          <a:xfrm>
            <a:off x="1828800" y="2208600"/>
            <a:ext cx="3656880" cy="6087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0" lang="en-US" sz="4000" spc="-1" strike="noStrike">
                <a:solidFill>
                  <a:srgbClr val="000000"/>
                </a:solidFill>
                <a:uFill>
                  <a:solidFill>
                    <a:srgbClr val="ffffff"/>
                  </a:solidFill>
                </a:uFill>
                <a:latin typeface="Times New Roman"/>
                <a:ea typeface="DejaVu Sans"/>
              </a:rPr>
              <a:t> </a:t>
            </a:r>
            <a:r>
              <a:rPr b="0" lang="en-US" sz="4000" spc="-1" strike="noStrike">
                <a:solidFill>
                  <a:srgbClr val="000000"/>
                </a:solidFill>
                <a:uFill>
                  <a:solidFill>
                    <a:srgbClr val="ffffff"/>
                  </a:solidFill>
                </a:uFill>
                <a:latin typeface="Times New Roman"/>
                <a:ea typeface="DejaVu Sans"/>
              </a:rPr>
              <a:t>Row</a:t>
            </a:r>
            <a:endParaRPr b="0" lang="en-US" sz="4000" spc="-1" strike="noStrike">
              <a:solidFill>
                <a:srgbClr val="000000"/>
              </a:solidFill>
              <a:uFill>
                <a:solidFill>
                  <a:srgbClr val="ffffff"/>
                </a:solidFill>
              </a:uFill>
              <a:latin typeface="Arial"/>
            </a:endParaRPr>
          </a:p>
        </p:txBody>
      </p:sp>
      <p:sp>
        <p:nvSpPr>
          <p:cNvPr id="92" name="CustomShape 10"/>
          <p:cNvSpPr/>
          <p:nvPr/>
        </p:nvSpPr>
        <p:spPr>
          <a:xfrm>
            <a:off x="1828800" y="2818440"/>
            <a:ext cx="3656880" cy="6087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0" lang="en-US" sz="4000" spc="-1" strike="noStrike">
                <a:solidFill>
                  <a:srgbClr val="000000"/>
                </a:solidFill>
                <a:uFill>
                  <a:solidFill>
                    <a:srgbClr val="ffffff"/>
                  </a:solidFill>
                </a:uFill>
                <a:latin typeface="Times New Roman"/>
                <a:ea typeface="DejaVu Sans"/>
              </a:rPr>
              <a:t> </a:t>
            </a:r>
            <a:r>
              <a:rPr b="0" lang="en-US" sz="4000" spc="-1" strike="noStrike">
                <a:solidFill>
                  <a:srgbClr val="000000"/>
                </a:solidFill>
                <a:uFill>
                  <a:solidFill>
                    <a:srgbClr val="ffffff"/>
                  </a:solidFill>
                </a:uFill>
                <a:latin typeface="Times New Roman"/>
                <a:ea typeface="DejaVu Sans"/>
              </a:rPr>
              <a:t>Row</a:t>
            </a:r>
            <a:endParaRPr b="0" lang="en-US" sz="4000" spc="-1" strike="noStrike">
              <a:solidFill>
                <a:srgbClr val="000000"/>
              </a:solidFill>
              <a:uFill>
                <a:solidFill>
                  <a:srgbClr val="ffffff"/>
                </a:solidFill>
              </a:uFill>
              <a:latin typeface="Arial"/>
            </a:endParaRPr>
          </a:p>
        </p:txBody>
      </p:sp>
      <p:sp>
        <p:nvSpPr>
          <p:cNvPr id="93" name="CustomShape 11"/>
          <p:cNvSpPr/>
          <p:nvPr/>
        </p:nvSpPr>
        <p:spPr>
          <a:xfrm>
            <a:off x="1828800" y="3427920"/>
            <a:ext cx="3656880" cy="6087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0" lang="en-US" sz="4000" spc="-1" strike="noStrike">
                <a:solidFill>
                  <a:srgbClr val="000000"/>
                </a:solidFill>
                <a:uFill>
                  <a:solidFill>
                    <a:srgbClr val="ffffff"/>
                  </a:solidFill>
                </a:uFill>
                <a:latin typeface="Times New Roman"/>
                <a:ea typeface="DejaVu Sans"/>
              </a:rPr>
              <a:t> </a:t>
            </a:r>
            <a:r>
              <a:rPr b="0" lang="en-US" sz="4000" spc="-1" strike="noStrike">
                <a:solidFill>
                  <a:srgbClr val="000000"/>
                </a:solidFill>
                <a:uFill>
                  <a:solidFill>
                    <a:srgbClr val="ffffff"/>
                  </a:solidFill>
                </a:uFill>
                <a:latin typeface="Times New Roman"/>
                <a:ea typeface="DejaVu Sans"/>
              </a:rPr>
              <a:t>Row</a:t>
            </a:r>
            <a:endParaRPr b="0" lang="en-US" sz="4000" spc="-1" strike="noStrike">
              <a:solidFill>
                <a:srgbClr val="000000"/>
              </a:solidFill>
              <a:uFill>
                <a:solidFill>
                  <a:srgbClr val="ffffff"/>
                </a:solidFill>
              </a:uFill>
              <a:latin typeface="Arial"/>
            </a:endParaRPr>
          </a:p>
        </p:txBody>
      </p:sp>
      <p:sp>
        <p:nvSpPr>
          <p:cNvPr id="94" name="CustomShape 12"/>
          <p:cNvSpPr/>
          <p:nvPr/>
        </p:nvSpPr>
        <p:spPr>
          <a:xfrm>
            <a:off x="1828800" y="4037400"/>
            <a:ext cx="3656880" cy="6087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0" lang="en-US" sz="4000" spc="-1" strike="noStrike">
                <a:solidFill>
                  <a:srgbClr val="000000"/>
                </a:solidFill>
                <a:uFill>
                  <a:solidFill>
                    <a:srgbClr val="ffffff"/>
                  </a:solidFill>
                </a:uFill>
                <a:latin typeface="Times New Roman"/>
                <a:ea typeface="DejaVu Sans"/>
              </a:rPr>
              <a:t> </a:t>
            </a:r>
            <a:r>
              <a:rPr b="0" lang="en-US" sz="4000" spc="-1" strike="noStrike">
                <a:solidFill>
                  <a:srgbClr val="000000"/>
                </a:solidFill>
                <a:uFill>
                  <a:solidFill>
                    <a:srgbClr val="ffffff"/>
                  </a:solidFill>
                </a:uFill>
                <a:latin typeface="Times New Roman"/>
                <a:ea typeface="DejaVu Sans"/>
              </a:rPr>
              <a:t>Row</a:t>
            </a:r>
            <a:endParaRPr b="0" lang="en-US" sz="4000" spc="-1" strike="noStrike">
              <a:solidFill>
                <a:srgbClr val="000000"/>
              </a:solidFill>
              <a:uFill>
                <a:solidFill>
                  <a:srgbClr val="ffffff"/>
                </a:solidFill>
              </a:uFill>
              <a:latin typeface="Arial"/>
            </a:endParaRPr>
          </a:p>
        </p:txBody>
      </p:sp>
      <p:sp>
        <p:nvSpPr>
          <p:cNvPr id="95" name="CustomShape 13"/>
          <p:cNvSpPr/>
          <p:nvPr/>
        </p:nvSpPr>
        <p:spPr>
          <a:xfrm>
            <a:off x="5943600" y="1675440"/>
            <a:ext cx="2285280" cy="4564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4000" spc="-1" strike="noStrike">
                <a:solidFill>
                  <a:srgbClr val="000000"/>
                </a:solidFill>
                <a:uFill>
                  <a:solidFill>
                    <a:srgbClr val="ffffff"/>
                  </a:solidFill>
                </a:uFill>
                <a:latin typeface="Times New Roman"/>
                <a:ea typeface="DejaVu Sans"/>
              </a:rPr>
              <a:t> </a:t>
            </a:r>
            <a:r>
              <a:rPr b="0" lang="en-US" sz="4000" spc="-1" strike="noStrike">
                <a:solidFill>
                  <a:srgbClr val="000000"/>
                </a:solidFill>
                <a:uFill>
                  <a:solidFill>
                    <a:srgbClr val="ffffff"/>
                  </a:solidFill>
                </a:uFill>
                <a:latin typeface="Times New Roman"/>
                <a:ea typeface="DejaVu Sans"/>
              </a:rPr>
              <a:t>Wordline</a:t>
            </a:r>
            <a:endParaRPr b="0" lang="en-US" sz="4000" spc="-1" strike="noStrike">
              <a:solidFill>
                <a:srgbClr val="000000"/>
              </a:solidFill>
              <a:uFill>
                <a:solidFill>
                  <a:srgbClr val="ffffff"/>
                </a:solidFill>
              </a:uFill>
              <a:latin typeface="Arial"/>
            </a:endParaRPr>
          </a:p>
        </p:txBody>
      </p:sp>
      <p:sp>
        <p:nvSpPr>
          <p:cNvPr id="96" name="CustomShape 14"/>
          <p:cNvSpPr/>
          <p:nvPr/>
        </p:nvSpPr>
        <p:spPr>
          <a:xfrm>
            <a:off x="5943600" y="2894400"/>
            <a:ext cx="2285280" cy="45648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4400" spc="-1" strike="noStrike">
                <a:solidFill>
                  <a:srgbClr val="595959"/>
                </a:solidFill>
                <a:uFill>
                  <a:solidFill>
                    <a:srgbClr val="ffffff"/>
                  </a:solidFill>
                </a:uFill>
                <a:latin typeface="Times New Roman"/>
                <a:ea typeface="DejaVu Sans"/>
              </a:rPr>
              <a:t> </a:t>
            </a:r>
            <a:r>
              <a:rPr b="1" i="1" lang="en-US" sz="4400" spc="-1" strike="noStrike">
                <a:solidFill>
                  <a:srgbClr val="595959"/>
                </a:solidFill>
                <a:uFill>
                  <a:solidFill>
                    <a:srgbClr val="ffffff"/>
                  </a:solidFill>
                </a:uFill>
                <a:latin typeface="Times New Roman"/>
                <a:ea typeface="DejaVu Sans"/>
              </a:rPr>
              <a:t>V</a:t>
            </a:r>
            <a:r>
              <a:rPr b="1" i="1" lang="en-US" sz="4800" spc="-1" strike="noStrike" baseline="-20000">
                <a:solidFill>
                  <a:srgbClr val="595959"/>
                </a:solidFill>
                <a:uFill>
                  <a:solidFill>
                    <a:srgbClr val="ffffff"/>
                  </a:solidFill>
                </a:uFill>
                <a:latin typeface="Times New Roman"/>
                <a:ea typeface="DejaVu Sans"/>
              </a:rPr>
              <a:t>LOW</a:t>
            </a:r>
            <a:endParaRPr b="0" lang="en-US" sz="4800" spc="-1" strike="noStrike">
              <a:solidFill>
                <a:srgbClr val="000000"/>
              </a:solidFill>
              <a:uFill>
                <a:solidFill>
                  <a:srgbClr val="ffffff"/>
                </a:solidFill>
              </a:uFill>
              <a:latin typeface="Arial"/>
            </a:endParaRPr>
          </a:p>
        </p:txBody>
      </p:sp>
      <p:sp>
        <p:nvSpPr>
          <p:cNvPr id="97" name="CustomShape 15"/>
          <p:cNvSpPr/>
          <p:nvPr/>
        </p:nvSpPr>
        <p:spPr>
          <a:xfrm>
            <a:off x="5943600" y="2895120"/>
            <a:ext cx="2285280" cy="45648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4400" spc="-1" strike="noStrike">
                <a:solidFill>
                  <a:srgbClr val="ff0000"/>
                </a:solidFill>
                <a:uFill>
                  <a:solidFill>
                    <a:srgbClr val="ffffff"/>
                  </a:solidFill>
                </a:uFill>
                <a:latin typeface="Times New Roman"/>
                <a:ea typeface="DejaVu Sans"/>
              </a:rPr>
              <a:t> </a:t>
            </a:r>
            <a:r>
              <a:rPr b="1" i="1" lang="en-US" sz="4400" spc="-1" strike="noStrike">
                <a:solidFill>
                  <a:srgbClr val="ff0000"/>
                </a:solidFill>
                <a:uFill>
                  <a:solidFill>
                    <a:srgbClr val="ffffff"/>
                  </a:solidFill>
                </a:uFill>
                <a:latin typeface="Times New Roman"/>
                <a:ea typeface="DejaVu Sans"/>
              </a:rPr>
              <a:t>V</a:t>
            </a:r>
            <a:r>
              <a:rPr b="1" i="1" lang="en-US" sz="4800" spc="-1" strike="noStrike" baseline="-20000">
                <a:solidFill>
                  <a:srgbClr val="ff0000"/>
                </a:solidFill>
                <a:uFill>
                  <a:solidFill>
                    <a:srgbClr val="ffffff"/>
                  </a:solidFill>
                </a:uFill>
                <a:latin typeface="Times New Roman"/>
                <a:ea typeface="DejaVu Sans"/>
              </a:rPr>
              <a:t>HIGH</a:t>
            </a:r>
            <a:endParaRPr b="0" lang="en-US" sz="4800" spc="-1" strike="noStrike">
              <a:solidFill>
                <a:srgbClr val="000000"/>
              </a:solidFill>
              <a:uFill>
                <a:solidFill>
                  <a:srgbClr val="ffffff"/>
                </a:solidFill>
              </a:uFill>
              <a:latin typeface="Arial"/>
            </a:endParaRPr>
          </a:p>
        </p:txBody>
      </p:sp>
      <p:sp>
        <p:nvSpPr>
          <p:cNvPr id="98" name="CustomShape 16"/>
          <p:cNvSpPr/>
          <p:nvPr/>
        </p:nvSpPr>
        <p:spPr>
          <a:xfrm>
            <a:off x="4876920" y="2204280"/>
            <a:ext cx="608760" cy="608760"/>
          </a:xfrm>
          <a:prstGeom prst="mathMultiply">
            <a:avLst>
              <a:gd name="adj1" fmla="val 23520"/>
            </a:avLst>
          </a:prstGeom>
          <a:solidFill>
            <a:srgbClr val="ffff00"/>
          </a:solidFill>
          <a:ln w="381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99" name="CustomShape 17"/>
          <p:cNvSpPr/>
          <p:nvPr/>
        </p:nvSpPr>
        <p:spPr>
          <a:xfrm>
            <a:off x="4267080" y="3431160"/>
            <a:ext cx="608760" cy="608760"/>
          </a:xfrm>
          <a:prstGeom prst="mathMultiply">
            <a:avLst>
              <a:gd name="adj1" fmla="val 23520"/>
            </a:avLst>
          </a:prstGeom>
          <a:solidFill>
            <a:srgbClr val="ffff00"/>
          </a:solidFill>
          <a:ln w="381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100" name="CustomShape 18"/>
          <p:cNvSpPr/>
          <p:nvPr/>
        </p:nvSpPr>
        <p:spPr>
          <a:xfrm>
            <a:off x="3657600" y="2204280"/>
            <a:ext cx="608760" cy="608760"/>
          </a:xfrm>
          <a:prstGeom prst="mathMultiply">
            <a:avLst>
              <a:gd name="adj1" fmla="val 23520"/>
            </a:avLst>
          </a:prstGeom>
          <a:solidFill>
            <a:srgbClr val="ffff00"/>
          </a:solidFill>
          <a:ln w="381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101" name="CustomShape 19"/>
          <p:cNvSpPr/>
          <p:nvPr/>
        </p:nvSpPr>
        <p:spPr>
          <a:xfrm>
            <a:off x="3657600" y="3424680"/>
            <a:ext cx="608760" cy="608760"/>
          </a:xfrm>
          <a:prstGeom prst="mathMultiply">
            <a:avLst>
              <a:gd name="adj1" fmla="val 23520"/>
            </a:avLst>
          </a:prstGeom>
          <a:solidFill>
            <a:srgbClr val="ffff00"/>
          </a:solidFill>
          <a:ln w="381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102" name="CustomShape 20"/>
          <p:cNvSpPr/>
          <p:nvPr/>
        </p:nvSpPr>
        <p:spPr>
          <a:xfrm>
            <a:off x="2419200" y="2204280"/>
            <a:ext cx="608760" cy="608760"/>
          </a:xfrm>
          <a:prstGeom prst="mathMultiply">
            <a:avLst>
              <a:gd name="adj1" fmla="val 23520"/>
            </a:avLst>
          </a:prstGeom>
          <a:solidFill>
            <a:srgbClr val="ffff00"/>
          </a:solidFill>
          <a:ln w="381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103" name="CustomShape 21"/>
          <p:cNvSpPr/>
          <p:nvPr/>
        </p:nvSpPr>
        <p:spPr>
          <a:xfrm>
            <a:off x="1828800" y="3428280"/>
            <a:ext cx="3656880" cy="608760"/>
          </a:xfrm>
          <a:prstGeom prst="rect">
            <a:avLst/>
          </a:prstGeom>
          <a:solidFill>
            <a:schemeClr val="accent4"/>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1" lang="en-US" sz="4000" spc="-1" strike="noStrike">
                <a:solidFill>
                  <a:srgbClr val="ffffff"/>
                </a:solidFill>
                <a:uFill>
                  <a:solidFill>
                    <a:srgbClr val="ffffff"/>
                  </a:solidFill>
                </a:uFill>
                <a:latin typeface="Times New Roman"/>
                <a:ea typeface="DejaVu Sans"/>
              </a:rPr>
              <a:t> </a:t>
            </a:r>
            <a:r>
              <a:rPr b="1" lang="en-US" sz="4000" spc="-1" strike="noStrike">
                <a:solidFill>
                  <a:srgbClr val="000000"/>
                </a:solidFill>
                <a:uFill>
                  <a:solidFill>
                    <a:srgbClr val="ffffff"/>
                  </a:solidFill>
                </a:uFill>
                <a:latin typeface="Times New Roman"/>
                <a:ea typeface="DejaVu Sans"/>
              </a:rPr>
              <a:t>Victim Row</a:t>
            </a:r>
            <a:endParaRPr b="0" lang="en-US" sz="4000" spc="-1" strike="noStrike">
              <a:solidFill>
                <a:srgbClr val="000000"/>
              </a:solidFill>
              <a:uFill>
                <a:solidFill>
                  <a:srgbClr val="ffffff"/>
                </a:solidFill>
              </a:uFill>
              <a:latin typeface="Arial"/>
            </a:endParaRPr>
          </a:p>
        </p:txBody>
      </p:sp>
      <p:sp>
        <p:nvSpPr>
          <p:cNvPr id="104" name="CustomShape 22"/>
          <p:cNvSpPr/>
          <p:nvPr/>
        </p:nvSpPr>
        <p:spPr>
          <a:xfrm>
            <a:off x="1828800" y="2210760"/>
            <a:ext cx="3656880" cy="608760"/>
          </a:xfrm>
          <a:prstGeom prst="rect">
            <a:avLst/>
          </a:prstGeom>
          <a:solidFill>
            <a:schemeClr val="accent4"/>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1" lang="en-US" sz="4000" spc="-1" strike="noStrike">
                <a:solidFill>
                  <a:srgbClr val="ffffff"/>
                </a:solidFill>
                <a:uFill>
                  <a:solidFill>
                    <a:srgbClr val="ffffff"/>
                  </a:solidFill>
                </a:uFill>
                <a:latin typeface="Times New Roman"/>
                <a:ea typeface="DejaVu Sans"/>
              </a:rPr>
              <a:t> </a:t>
            </a:r>
            <a:r>
              <a:rPr b="1" lang="en-US" sz="4000" spc="-1" strike="noStrike">
                <a:solidFill>
                  <a:srgbClr val="000000"/>
                </a:solidFill>
                <a:uFill>
                  <a:solidFill>
                    <a:srgbClr val="ffffff"/>
                  </a:solidFill>
                </a:uFill>
                <a:latin typeface="Times New Roman"/>
                <a:ea typeface="DejaVu Sans"/>
              </a:rPr>
              <a:t>Victim Row</a:t>
            </a:r>
            <a:endParaRPr b="0" lang="en-US" sz="4000" spc="-1" strike="noStrike">
              <a:solidFill>
                <a:srgbClr val="000000"/>
              </a:solidFill>
              <a:uFill>
                <a:solidFill>
                  <a:srgbClr val="ffffff"/>
                </a:solidFill>
              </a:uFill>
              <a:latin typeface="Arial"/>
            </a:endParaRPr>
          </a:p>
        </p:txBody>
      </p:sp>
      <p:sp>
        <p:nvSpPr>
          <p:cNvPr id="105" name="CustomShape 23"/>
          <p:cNvSpPr/>
          <p:nvPr/>
        </p:nvSpPr>
        <p:spPr>
          <a:xfrm>
            <a:off x="1828800" y="2818440"/>
            <a:ext cx="3656880" cy="608760"/>
          </a:xfrm>
          <a:prstGeom prst="rect">
            <a:avLst/>
          </a:prstGeom>
          <a:solidFill>
            <a:srgbClr val="ff0000"/>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100000"/>
              </a:lnSpc>
            </a:pPr>
            <a:r>
              <a:rPr b="1" lang="en-US" sz="4000" spc="-1" strike="noStrike">
                <a:solidFill>
                  <a:srgbClr val="ffffff"/>
                </a:solidFill>
                <a:uFill>
                  <a:solidFill>
                    <a:srgbClr val="ffffff"/>
                  </a:solidFill>
                </a:uFill>
                <a:latin typeface="Times New Roman"/>
                <a:ea typeface="DejaVu Sans"/>
              </a:rPr>
              <a:t> </a:t>
            </a:r>
            <a:r>
              <a:rPr b="1" lang="en-US" sz="4000" spc="-1" strike="noStrike">
                <a:solidFill>
                  <a:srgbClr val="ffffff"/>
                </a:solidFill>
                <a:uFill>
                  <a:solidFill>
                    <a:srgbClr val="ffffff"/>
                  </a:solidFill>
                </a:uFill>
                <a:latin typeface="Times New Roman"/>
                <a:ea typeface="DejaVu Sans"/>
              </a:rPr>
              <a:t>Aggressor Row</a:t>
            </a:r>
            <a:endParaRPr b="0" lang="en-US" sz="4000" spc="-1" strike="noStrike">
              <a:solidFill>
                <a:srgbClr val="000000"/>
              </a:solidFill>
              <a:uFill>
                <a:solidFill>
                  <a:srgbClr val="ffffff"/>
                </a:solidFill>
              </a:uFill>
              <a:latin typeface="Arial"/>
            </a:endParaRPr>
          </a:p>
        </p:txBody>
      </p:sp>
      <p:sp>
        <p:nvSpPr>
          <p:cNvPr id="106" name="CustomShape 24"/>
          <p:cNvSpPr/>
          <p:nvPr/>
        </p:nvSpPr>
        <p:spPr>
          <a:xfrm>
            <a:off x="533520" y="5257800"/>
            <a:ext cx="8076600" cy="114228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3600" spc="-1" strike="noStrike">
                <a:solidFill>
                  <a:srgbClr val="000000"/>
                </a:solidFill>
                <a:uFill>
                  <a:solidFill>
                    <a:srgbClr val="ffffff"/>
                  </a:solidFill>
                </a:uFill>
                <a:latin typeface="Times New Roman"/>
                <a:ea typeface="DejaVu Sans"/>
              </a:rPr>
              <a:t>Repeatedly opening and closing a row induces </a:t>
            </a:r>
            <a:r>
              <a:rPr b="1" i="1" lang="en-US" sz="3600" spc="-1" strike="noStrike">
                <a:solidFill>
                  <a:srgbClr val="ff0000"/>
                </a:solidFill>
                <a:uFill>
                  <a:solidFill>
                    <a:srgbClr val="ffffff"/>
                  </a:solidFill>
                </a:uFill>
                <a:latin typeface="Times New Roman"/>
                <a:ea typeface="DejaVu Sans"/>
              </a:rPr>
              <a:t>disturbance errors</a:t>
            </a:r>
            <a:r>
              <a:rPr b="0" i="1" lang="en-US" sz="3600" spc="-1" strike="noStrike">
                <a:solidFill>
                  <a:srgbClr val="ff0000"/>
                </a:solidFill>
                <a:uFill>
                  <a:solidFill>
                    <a:srgbClr val="ffffff"/>
                  </a:solidFill>
                </a:uFill>
                <a:latin typeface="Times New Roman"/>
                <a:ea typeface="DejaVu Sans"/>
              </a:rPr>
              <a:t> </a:t>
            </a:r>
            <a:r>
              <a:rPr b="0" i="1" lang="en-US" sz="3600" spc="-1" strike="noStrike">
                <a:solidFill>
                  <a:srgbClr val="000000"/>
                </a:solidFill>
                <a:uFill>
                  <a:solidFill>
                    <a:srgbClr val="ffffff"/>
                  </a:solidFill>
                </a:uFill>
                <a:latin typeface="Times New Roman"/>
                <a:ea typeface="DejaVu Sans"/>
              </a:rPr>
              <a:t>in adjacent rows</a:t>
            </a:r>
            <a:endParaRPr b="0" lang="en-US" sz="3600" spc="-1" strike="noStrike">
              <a:solidFill>
                <a:srgbClr val="000000"/>
              </a:solidFill>
              <a:uFill>
                <a:solidFill>
                  <a:srgbClr val="ffffff"/>
                </a:solidFill>
              </a:uFill>
              <a:latin typeface="Arial"/>
            </a:endParaRPr>
          </a:p>
        </p:txBody>
      </p:sp>
      <p:sp>
        <p:nvSpPr>
          <p:cNvPr id="107" name="CustomShape 25"/>
          <p:cNvSpPr/>
          <p:nvPr/>
        </p:nvSpPr>
        <p:spPr>
          <a:xfrm>
            <a:off x="3124080" y="2899080"/>
            <a:ext cx="2208960" cy="456480"/>
          </a:xfrm>
          <a:prstGeom prst="rect">
            <a:avLst/>
          </a:prstGeom>
          <a:noFill/>
          <a:ln>
            <a:noFill/>
          </a:ln>
        </p:spPr>
        <p:style>
          <a:lnRef idx="0"/>
          <a:fillRef idx="0"/>
          <a:effectRef idx="0"/>
          <a:fontRef idx="minor"/>
        </p:style>
        <p:txBody>
          <a:bodyPr lIns="90000" rIns="90000" tIns="45000" bIns="45000" anchor="ctr"/>
          <a:p>
            <a:pPr algn="r">
              <a:lnSpc>
                <a:spcPct val="100000"/>
              </a:lnSpc>
            </a:pPr>
            <a:r>
              <a:rPr b="1" i="1" lang="en-US" sz="4000" spc="-1" strike="noStrike">
                <a:solidFill>
                  <a:srgbClr val="000000"/>
                </a:solidFill>
                <a:uFill>
                  <a:solidFill>
                    <a:srgbClr val="ffffff"/>
                  </a:solidFill>
                </a:uFill>
                <a:latin typeface="Times New Roman"/>
                <a:ea typeface="DejaVu Sans"/>
              </a:rPr>
              <a:t>Opened</a:t>
            </a:r>
            <a:endParaRPr b="0" lang="en-US" sz="4000" spc="-1" strike="noStrike">
              <a:solidFill>
                <a:srgbClr val="000000"/>
              </a:solidFill>
              <a:uFill>
                <a:solidFill>
                  <a:srgbClr val="ffffff"/>
                </a:solidFill>
              </a:uFill>
              <a:latin typeface="Arial"/>
            </a:endParaRPr>
          </a:p>
        </p:txBody>
      </p:sp>
      <p:sp>
        <p:nvSpPr>
          <p:cNvPr id="108" name="CustomShape 26"/>
          <p:cNvSpPr/>
          <p:nvPr/>
        </p:nvSpPr>
        <p:spPr>
          <a:xfrm>
            <a:off x="3133800" y="2899080"/>
            <a:ext cx="2199600" cy="456480"/>
          </a:xfrm>
          <a:prstGeom prst="rect">
            <a:avLst/>
          </a:prstGeom>
          <a:noFill/>
          <a:ln>
            <a:noFill/>
          </a:ln>
        </p:spPr>
        <p:style>
          <a:lnRef idx="0"/>
          <a:fillRef idx="0"/>
          <a:effectRef idx="0"/>
          <a:fontRef idx="minor"/>
        </p:style>
        <p:txBody>
          <a:bodyPr lIns="90000" rIns="90000" tIns="45000" bIns="45000" anchor="ctr"/>
          <a:p>
            <a:pPr algn="r">
              <a:lnSpc>
                <a:spcPct val="100000"/>
              </a:lnSpc>
            </a:pPr>
            <a:r>
              <a:rPr b="1" i="1" lang="en-US" sz="4000" spc="-1" strike="noStrike">
                <a:solidFill>
                  <a:srgbClr val="000000"/>
                </a:solidFill>
                <a:uFill>
                  <a:solidFill>
                    <a:srgbClr val="ffffff"/>
                  </a:solidFill>
                </a:uFill>
                <a:latin typeface="Times New Roman"/>
                <a:ea typeface="DejaVu Sans"/>
              </a:rPr>
              <a:t>Closed</a:t>
            </a:r>
            <a:endParaRPr b="0" lang="en-US" sz="4000" spc="-1" strike="noStrike">
              <a:solidFill>
                <a:srgbClr val="000000"/>
              </a:solidFill>
              <a:uFill>
                <a:solidFill>
                  <a:srgbClr val="ffffff"/>
                </a:solidFill>
              </a:uFill>
              <a:latin typeface="Arial"/>
            </a:endParaRPr>
          </a:p>
        </p:txBody>
      </p:sp>
      <p:sp>
        <p:nvSpPr>
          <p:cNvPr id="109" name="CustomShape 27"/>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466DC9C-043C-4572-A0A1-1F79D59DADF9}" type="slidenum">
              <a:rPr b="0" lang="en-US" sz="2000" spc="-1" strike="noStrike">
                <a:solidFill>
                  <a:srgbClr val="8b8b8b"/>
                </a:solidFill>
                <a:uFill>
                  <a:solidFill>
                    <a:srgbClr val="ffffff"/>
                  </a:solidFill>
                </a:uFill>
                <a:latin typeface="Times New Roman"/>
                <a:ea typeface="Cambria Math"/>
              </a:rPr>
              <a:t>1</a:t>
            </a:fld>
            <a:endParaRPr b="0" lang="en-US" sz="20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0">
                                  <p:stCondLst>
                                    <p:cond delay="0"/>
                                  </p:stCondLst>
                                  <p:childTnLst>
                                    <p:set>
                                      <p:cBhvr>
                                        <p:cTn id="8" dur="1" fill="hold">
                                          <p:stCondLst>
                                            <p:cond delay="0"/>
                                          </p:stCondLst>
                                        </p:cTn>
                                        <p:tgtEl>
                                          <p:spTgt spid="97"/>
                                        </p:tgtEl>
                                        <p:attrNameLst>
                                          <p:attrName>style.visibility</p:attrName>
                                        </p:attrNameLst>
                                      </p:cBhvr>
                                      <p:to>
                                        <p:strVal val="visible"/>
                                      </p:to>
                                    </p:set>
                                    <p:animEffect filter="fade" transition="in">
                                      <p:cBhvr additive="repl">
                                        <p:cTn id="9" dur="750"/>
                                        <p:tgtEl>
                                          <p:spTgt spid="97"/>
                                        </p:tgtEl>
                                      </p:cBhvr>
                                    </p:animEffect>
                                  </p:childTnLst>
                                </p:cTn>
                              </p:par>
                              <p:par>
                                <p:cTn id="10" nodeType="withEffect" fill="hold" presetClass="emph" presetID="7" presetSubtype="2">
                                  <p:stCondLst>
                                    <p:cond delay="0"/>
                                  </p:stCondLst>
                                  <p:childTnLst>
                                    <p:set>
                                      <p:cBhvr>
                                        <p:cTn id="11" dur="750" fill="hold"/>
                                        <p:tgtEl>
                                          <p:spTgt spid="86"/>
                                        </p:tgtEl>
                                      </p:cBhvr>
                                    </p:set>
                                  </p:childTnLst>
                                </p:cTn>
                              </p:par>
                              <p:par>
                                <p:cTn id="12" nodeType="withEffect" fill="hold" presetClass="emph" presetID="1" presetSubtype="2">
                                  <p:stCondLst>
                                    <p:cond delay="0"/>
                                  </p:stCondLst>
                                  <p:childTnLst>
                                    <p:set>
                                      <p:cBhvr>
                                        <p:cTn id="13" dur="750" fill="hold"/>
                                        <p:tgtEl>
                                          <p:spTgt spid="92"/>
                                        </p:tgtEl>
                                      </p:cBhvr>
                                    </p:set>
                                    <p:set>
                                      <p:cBhvr>
                                        <p:cTn id="14" dur="750" fill="hold"/>
                                        <p:tgtEl>
                                          <p:spTgt spid="92"/>
                                        </p:tgtEl>
                                      </p:cBhvr>
                                    </p:set>
                                  </p:childTnLst>
                                </p:cTn>
                              </p:par>
                              <p:par>
                                <p:cTn id="15" nodeType="withEffect" fill="hold" presetClass="entr" presetID="10">
                                  <p:stCondLst>
                                    <p:cond delay="0"/>
                                  </p:stCondLst>
                                  <p:childTnLst>
                                    <p:set>
                                      <p:cBhvr>
                                        <p:cTn id="16" dur="1" fill="hold">
                                          <p:stCondLst>
                                            <p:cond delay="0"/>
                                          </p:stCondLst>
                                        </p:cTn>
                                        <p:tgtEl>
                                          <p:spTgt spid="107"/>
                                        </p:tgtEl>
                                        <p:attrNameLst>
                                          <p:attrName>style.visibility</p:attrName>
                                        </p:attrNameLst>
                                      </p:cBhvr>
                                      <p:to>
                                        <p:strVal val="visible"/>
                                      </p:to>
                                    </p:set>
                                    <p:animEffect filter="fade" transition="in">
                                      <p:cBhvr additive="repl">
                                        <p:cTn id="17" dur="75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xit" presetID="1">
                                  <p:stCondLst>
                                    <p:cond delay="0"/>
                                  </p:stCondLst>
                                  <p:childTnLst>
                                    <p:set>
                                      <p:cBhvr>
                                        <p:cTn id="21" dur="1" fill="hold">
                                          <p:stCondLst>
                                            <p:cond delay="0"/>
                                          </p:stCondLst>
                                        </p:cTn>
                                        <p:tgtEl>
                                          <p:spTgt spid="97"/>
                                        </p:tgtEl>
                                        <p:attrNameLst>
                                          <p:attrName>style.visibility</p:attrName>
                                        </p:attrNameLst>
                                      </p:cBhvr>
                                      <p:to>
                                        <p:strVal val="hidden"/>
                                      </p:to>
                                    </p:set>
                                  </p:childTnLst>
                                </p:cTn>
                              </p:par>
                              <p:par>
                                <p:cTn id="22" nodeType="withEffect" fill="hold" presetClass="entr" presetID="10">
                                  <p:stCondLst>
                                    <p:cond delay="0"/>
                                  </p:stCondLst>
                                  <p:childTnLst>
                                    <p:set>
                                      <p:cBhvr>
                                        <p:cTn id="23" dur="1" fill="hold">
                                          <p:stCondLst>
                                            <p:cond delay="0"/>
                                          </p:stCondLst>
                                        </p:cTn>
                                        <p:tgtEl>
                                          <p:spTgt spid="96"/>
                                        </p:tgtEl>
                                        <p:attrNameLst>
                                          <p:attrName>style.visibility</p:attrName>
                                        </p:attrNameLst>
                                      </p:cBhvr>
                                      <p:to>
                                        <p:strVal val="visible"/>
                                      </p:to>
                                    </p:set>
                                    <p:animEffect filter="fade" transition="in">
                                      <p:cBhvr additive="repl">
                                        <p:cTn id="24" dur="500"/>
                                        <p:tgtEl>
                                          <p:spTgt spid="96"/>
                                        </p:tgtEl>
                                      </p:cBhvr>
                                    </p:animEffect>
                                  </p:childTnLst>
                                </p:cTn>
                              </p:par>
                              <p:par>
                                <p:cTn id="25" nodeType="withEffect" fill="hold" presetClass="emph" presetID="7" presetSubtype="2">
                                  <p:stCondLst>
                                    <p:cond delay="0"/>
                                  </p:stCondLst>
                                  <p:childTnLst>
                                    <p:set>
                                      <p:cBhvr>
                                        <p:cTn id="26" dur="500" fill="hold"/>
                                        <p:tgtEl>
                                          <p:spTgt spid="86"/>
                                        </p:tgtEl>
                                      </p:cBhvr>
                                    </p:set>
                                  </p:childTnLst>
                                </p:cTn>
                              </p:par>
                              <p:par>
                                <p:cTn id="27" nodeType="withEffect" fill="hold" presetClass="emph" presetID="1" presetSubtype="2">
                                  <p:stCondLst>
                                    <p:cond delay="0"/>
                                  </p:stCondLst>
                                  <p:childTnLst>
                                    <p:set>
                                      <p:cBhvr>
                                        <p:cTn id="28" dur="500" fill="hold"/>
                                        <p:tgtEl>
                                          <p:spTgt spid="92"/>
                                        </p:tgtEl>
                                      </p:cBhvr>
                                    </p:set>
                                    <p:set>
                                      <p:cBhvr>
                                        <p:cTn id="29" dur="500" fill="hold"/>
                                        <p:tgtEl>
                                          <p:spTgt spid="92"/>
                                        </p:tgtEl>
                                      </p:cBhvr>
                                    </p:set>
                                  </p:childTnLst>
                                </p:cTn>
                              </p:par>
                              <p:par>
                                <p:cTn id="30" nodeType="withEffect" fill="hold" presetClass="exit" presetID="1">
                                  <p:stCondLst>
                                    <p:cond delay="0"/>
                                  </p:stCondLst>
                                  <p:childTnLst>
                                    <p:set>
                                      <p:cBhvr>
                                        <p:cTn id="31" dur="1" fill="hold">
                                          <p:stCondLst>
                                            <p:cond delay="0"/>
                                          </p:stCondLst>
                                        </p:cTn>
                                        <p:tgtEl>
                                          <p:spTgt spid="107"/>
                                        </p:tgtEl>
                                        <p:attrNameLst>
                                          <p:attrName>style.visibility</p:attrName>
                                        </p:attrNameLst>
                                      </p:cBhvr>
                                      <p:to>
                                        <p:strVal val="hidden"/>
                                      </p:to>
                                    </p:set>
                                  </p:childTnLst>
                                </p:cTn>
                              </p:par>
                              <p:par>
                                <p:cTn id="32" nodeType="withEffect" fill="hold" presetClass="entr" presetID="10">
                                  <p:stCondLst>
                                    <p:cond delay="250"/>
                                  </p:stCondLst>
                                  <p:childTnLst>
                                    <p:set>
                                      <p:cBhvr>
                                        <p:cTn id="33" dur="1" fill="hold">
                                          <p:stCondLst>
                                            <p:cond delay="0"/>
                                          </p:stCondLst>
                                        </p:cTn>
                                        <p:tgtEl>
                                          <p:spTgt spid="108"/>
                                        </p:tgtEl>
                                        <p:attrNameLst>
                                          <p:attrName>style.visibility</p:attrName>
                                        </p:attrNameLst>
                                      </p:cBhvr>
                                      <p:to>
                                        <p:strVal val="visible"/>
                                      </p:to>
                                    </p:set>
                                    <p:animEffect filter="fade" transition="in">
                                      <p:cBhvr additive="repl">
                                        <p:cTn id="34" dur="250"/>
                                        <p:tgtEl>
                                          <p:spTgt spid="108"/>
                                        </p:tgtEl>
                                      </p:cBhvr>
                                    </p:animEffect>
                                  </p:childTnLst>
                                </p:cTn>
                              </p:par>
                            </p:childTnLst>
                          </p:cTn>
                        </p:par>
                      </p:childTnLst>
                    </p:cTn>
                  </p:par>
                  <p:par>
                    <p:cTn id="35" fill="hold">
                      <p:stCondLst>
                        <p:cond delay="indefinite"/>
                      </p:stCondLst>
                      <p:childTnLst>
                        <p:par>
                          <p:cTn id="36" fill="hold">
                            <p:stCondLst>
                              <p:cond delay="0"/>
                            </p:stCondLst>
                            <p:childTnLst>
                              <p:par>
                                <p:cTn id="37" nodeType="clickEffect" fill="hold" presetClass="exit" presetID="1">
                                  <p:stCondLst>
                                    <p:cond delay="0"/>
                                  </p:stCondLst>
                                  <p:childTnLst>
                                    <p:set>
                                      <p:cBhvr>
                                        <p:cTn id="38" dur="1" fill="hold">
                                          <p:stCondLst>
                                            <p:cond delay="0"/>
                                          </p:stCondLst>
                                        </p:cTn>
                                        <p:tgtEl>
                                          <p:spTgt spid="108"/>
                                        </p:tgtEl>
                                        <p:attrNameLst>
                                          <p:attrName>style.visibility</p:attrName>
                                        </p:attrNameLst>
                                      </p:cBhvr>
                                      <p:to>
                                        <p:strVal val="hidden"/>
                                      </p:to>
                                    </p:set>
                                  </p:childTnLst>
                                </p:cTn>
                              </p:par>
                              <p:par>
                                <p:cTn id="39" nodeType="withEffect" fill="hold" presetClass="entr" presetID="1">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nodeType="withEffect" fill="hold" presetClass="exit" presetID="1">
                                  <p:stCondLst>
                                    <p:cond delay="0"/>
                                  </p:stCondLst>
                                  <p:childTnLst>
                                    <p:set>
                                      <p:cBhvr>
                                        <p:cTn id="42" dur="1" fill="hold">
                                          <p:stCondLst>
                                            <p:cond delay="0"/>
                                          </p:stCondLst>
                                        </p:cTn>
                                        <p:tgtEl>
                                          <p:spTgt spid="96"/>
                                        </p:tgtEl>
                                        <p:attrNameLst>
                                          <p:attrName>style.visibility</p:attrName>
                                        </p:attrNameLst>
                                      </p:cBhvr>
                                      <p:to>
                                        <p:strVal val="hidden"/>
                                      </p:to>
                                    </p:set>
                                  </p:childTnLst>
                                </p:cTn>
                              </p:par>
                              <p:par>
                                <p:cTn id="43" nodeType="withEffect" fill="hold" presetClass="emph" presetID="7" presetSubtype="2">
                                  <p:stCondLst>
                                    <p:cond delay="0"/>
                                  </p:stCondLst>
                                  <p:childTnLst>
                                    <p:set>
                                      <p:cBhvr>
                                        <p:cTn id="44" dur="10" fill="hold"/>
                                        <p:tgtEl>
                                          <p:spTgt spid="86"/>
                                        </p:tgtEl>
                                      </p:cBhvr>
                                    </p:set>
                                  </p:childTnLst>
                                </p:cTn>
                              </p:par>
                              <p:par>
                                <p:cTn id="45" nodeType="withEffect" fill="hold" presetClass="emph" presetID="1" presetSubtype="2">
                                  <p:stCondLst>
                                    <p:cond delay="0"/>
                                  </p:stCondLst>
                                  <p:childTnLst>
                                    <p:set>
                                      <p:cBhvr>
                                        <p:cTn id="46" dur="10" fill="hold"/>
                                        <p:tgtEl>
                                          <p:spTgt spid="92"/>
                                        </p:tgtEl>
                                      </p:cBhvr>
                                    </p:set>
                                    <p:set>
                                      <p:cBhvr>
                                        <p:cTn id="47" dur="10" fill="hold"/>
                                        <p:tgtEl>
                                          <p:spTgt spid="92"/>
                                        </p:tgtEl>
                                      </p:cBhvr>
                                    </p:set>
                                  </p:childTnLst>
                                </p:cTn>
                              </p:par>
                              <p:par>
                                <p:cTn id="48" nodeType="withEffect" fill="hold" presetClass="exit" presetID="1">
                                  <p:stCondLst>
                                    <p:cond delay="500"/>
                                  </p:stCondLst>
                                  <p:childTnLst>
                                    <p:set>
                                      <p:cBhvr>
                                        <p:cTn id="49" dur="1" fill="hold">
                                          <p:stCondLst>
                                            <p:cond delay="0"/>
                                          </p:stCondLst>
                                        </p:cTn>
                                        <p:tgtEl>
                                          <p:spTgt spid="97"/>
                                        </p:tgtEl>
                                        <p:attrNameLst>
                                          <p:attrName>style.visibility</p:attrName>
                                        </p:attrNameLst>
                                      </p:cBhvr>
                                      <p:to>
                                        <p:strVal val="hidden"/>
                                      </p:to>
                                    </p:set>
                                  </p:childTnLst>
                                </p:cTn>
                              </p:par>
                              <p:par>
                                <p:cTn id="50" nodeType="withEffect" fill="hold" presetClass="entr" presetID="1">
                                  <p:stCondLst>
                                    <p:cond delay="500"/>
                                  </p:stCondLst>
                                  <p:childTnLst>
                                    <p:set>
                                      <p:cBhvr>
                                        <p:cTn id="51" dur="1" fill="hold">
                                          <p:stCondLst>
                                            <p:cond delay="0"/>
                                          </p:stCondLst>
                                        </p:cTn>
                                        <p:tgtEl>
                                          <p:spTgt spid="96"/>
                                        </p:tgtEl>
                                        <p:attrNameLst>
                                          <p:attrName>style.visibility</p:attrName>
                                        </p:attrNameLst>
                                      </p:cBhvr>
                                      <p:to>
                                        <p:strVal val="visible"/>
                                      </p:to>
                                    </p:set>
                                  </p:childTnLst>
                                </p:cTn>
                              </p:par>
                              <p:par>
                                <p:cTn id="52" nodeType="withEffect" fill="hold" presetClass="emph" presetID="7" presetSubtype="2">
                                  <p:stCondLst>
                                    <p:cond delay="500"/>
                                  </p:stCondLst>
                                  <p:childTnLst>
                                    <p:set>
                                      <p:cBhvr>
                                        <p:cTn id="53" dur="10" fill="hold"/>
                                        <p:tgtEl>
                                          <p:spTgt spid="86"/>
                                        </p:tgtEl>
                                      </p:cBhvr>
                                    </p:set>
                                  </p:childTnLst>
                                </p:cTn>
                              </p:par>
                              <p:par>
                                <p:cTn id="54" nodeType="withEffect" fill="hold" presetClass="emph" presetID="1" presetSubtype="2">
                                  <p:stCondLst>
                                    <p:cond delay="500"/>
                                  </p:stCondLst>
                                  <p:childTnLst>
                                    <p:set>
                                      <p:cBhvr>
                                        <p:cTn id="55" dur="10" fill="hold"/>
                                        <p:tgtEl>
                                          <p:spTgt spid="92"/>
                                        </p:tgtEl>
                                      </p:cBhvr>
                                    </p:set>
                                    <p:set>
                                      <p:cBhvr>
                                        <p:cTn id="56" dur="10" fill="hold"/>
                                        <p:tgtEl>
                                          <p:spTgt spid="92"/>
                                        </p:tgtEl>
                                      </p:cBhvr>
                                    </p:set>
                                  </p:childTnLst>
                                </p:cTn>
                              </p:par>
                              <p:par>
                                <p:cTn id="57" nodeType="withEffect" fill="hold" presetClass="entr" presetID="1">
                                  <p:stCondLst>
                                    <p:cond delay="1000"/>
                                  </p:stCondLst>
                                  <p:childTnLst>
                                    <p:set>
                                      <p:cBhvr>
                                        <p:cTn id="58" dur="1" fill="hold">
                                          <p:stCondLst>
                                            <p:cond delay="0"/>
                                          </p:stCondLst>
                                        </p:cTn>
                                        <p:tgtEl>
                                          <p:spTgt spid="97"/>
                                        </p:tgtEl>
                                        <p:attrNameLst>
                                          <p:attrName>style.visibility</p:attrName>
                                        </p:attrNameLst>
                                      </p:cBhvr>
                                      <p:to>
                                        <p:strVal val="visible"/>
                                      </p:to>
                                    </p:set>
                                  </p:childTnLst>
                                </p:cTn>
                              </p:par>
                              <p:par>
                                <p:cTn id="59" nodeType="withEffect" fill="hold" presetClass="exit" presetID="1">
                                  <p:stCondLst>
                                    <p:cond delay="1000"/>
                                  </p:stCondLst>
                                  <p:childTnLst>
                                    <p:set>
                                      <p:cBhvr>
                                        <p:cTn id="60" dur="1" fill="hold">
                                          <p:stCondLst>
                                            <p:cond delay="0"/>
                                          </p:stCondLst>
                                        </p:cTn>
                                        <p:tgtEl>
                                          <p:spTgt spid="96"/>
                                        </p:tgtEl>
                                        <p:attrNameLst>
                                          <p:attrName>style.visibility</p:attrName>
                                        </p:attrNameLst>
                                      </p:cBhvr>
                                      <p:to>
                                        <p:strVal val="hidden"/>
                                      </p:to>
                                    </p:set>
                                  </p:childTnLst>
                                </p:cTn>
                              </p:par>
                              <p:par>
                                <p:cTn id="61" nodeType="withEffect" fill="hold" presetClass="emph" presetID="7" presetSubtype="2">
                                  <p:stCondLst>
                                    <p:cond delay="1000"/>
                                  </p:stCondLst>
                                  <p:childTnLst>
                                    <p:set>
                                      <p:cBhvr>
                                        <p:cTn id="62" dur="10" fill="hold"/>
                                        <p:tgtEl>
                                          <p:spTgt spid="86"/>
                                        </p:tgtEl>
                                      </p:cBhvr>
                                    </p:set>
                                  </p:childTnLst>
                                </p:cTn>
                              </p:par>
                              <p:par>
                                <p:cTn id="63" nodeType="withEffect" fill="hold" presetClass="emph" presetID="1" presetSubtype="2">
                                  <p:stCondLst>
                                    <p:cond delay="1000"/>
                                  </p:stCondLst>
                                  <p:childTnLst>
                                    <p:set>
                                      <p:cBhvr>
                                        <p:cTn id="64" dur="10" fill="hold"/>
                                        <p:tgtEl>
                                          <p:spTgt spid="92"/>
                                        </p:tgtEl>
                                      </p:cBhvr>
                                    </p:set>
                                    <p:set>
                                      <p:cBhvr>
                                        <p:cTn id="65" dur="10" fill="hold"/>
                                        <p:tgtEl>
                                          <p:spTgt spid="92"/>
                                        </p:tgtEl>
                                      </p:cBhvr>
                                    </p:set>
                                  </p:childTnLst>
                                </p:cTn>
                              </p:par>
                              <p:par>
                                <p:cTn id="66" nodeType="withEffect" fill="hold" presetClass="exit" presetID="1">
                                  <p:stCondLst>
                                    <p:cond delay="1500"/>
                                  </p:stCondLst>
                                  <p:childTnLst>
                                    <p:set>
                                      <p:cBhvr>
                                        <p:cTn id="67" dur="1" fill="hold">
                                          <p:stCondLst>
                                            <p:cond delay="0"/>
                                          </p:stCondLst>
                                        </p:cTn>
                                        <p:tgtEl>
                                          <p:spTgt spid="97"/>
                                        </p:tgtEl>
                                        <p:attrNameLst>
                                          <p:attrName>style.visibility</p:attrName>
                                        </p:attrNameLst>
                                      </p:cBhvr>
                                      <p:to>
                                        <p:strVal val="hidden"/>
                                      </p:to>
                                    </p:set>
                                  </p:childTnLst>
                                </p:cTn>
                              </p:par>
                              <p:par>
                                <p:cTn id="68" nodeType="withEffect" fill="hold" presetClass="entr" presetID="1">
                                  <p:stCondLst>
                                    <p:cond delay="1500"/>
                                  </p:stCondLst>
                                  <p:childTnLst>
                                    <p:set>
                                      <p:cBhvr>
                                        <p:cTn id="69" dur="1" fill="hold">
                                          <p:stCondLst>
                                            <p:cond delay="0"/>
                                          </p:stCondLst>
                                        </p:cTn>
                                        <p:tgtEl>
                                          <p:spTgt spid="96"/>
                                        </p:tgtEl>
                                        <p:attrNameLst>
                                          <p:attrName>style.visibility</p:attrName>
                                        </p:attrNameLst>
                                      </p:cBhvr>
                                      <p:to>
                                        <p:strVal val="visible"/>
                                      </p:to>
                                    </p:set>
                                  </p:childTnLst>
                                </p:cTn>
                              </p:par>
                              <p:par>
                                <p:cTn id="70" nodeType="withEffect" fill="hold" presetClass="emph" presetID="7" presetSubtype="2">
                                  <p:stCondLst>
                                    <p:cond delay="1500"/>
                                  </p:stCondLst>
                                  <p:childTnLst>
                                    <p:set>
                                      <p:cBhvr>
                                        <p:cTn id="71" dur="10" fill="hold"/>
                                        <p:tgtEl>
                                          <p:spTgt spid="86"/>
                                        </p:tgtEl>
                                      </p:cBhvr>
                                    </p:set>
                                  </p:childTnLst>
                                </p:cTn>
                              </p:par>
                              <p:par>
                                <p:cTn id="72" nodeType="withEffect" fill="hold" presetClass="emph" presetID="1" presetSubtype="2">
                                  <p:stCondLst>
                                    <p:cond delay="1500"/>
                                  </p:stCondLst>
                                  <p:childTnLst>
                                    <p:set>
                                      <p:cBhvr>
                                        <p:cTn id="73" dur="10" fill="hold"/>
                                        <p:tgtEl>
                                          <p:spTgt spid="92"/>
                                        </p:tgtEl>
                                      </p:cBhvr>
                                    </p:set>
                                    <p:set>
                                      <p:cBhvr>
                                        <p:cTn id="74" dur="10" fill="hold"/>
                                        <p:tgtEl>
                                          <p:spTgt spid="92"/>
                                        </p:tgtEl>
                                      </p:cBhvr>
                                    </p:set>
                                  </p:childTnLst>
                                </p:cTn>
                              </p:par>
                              <p:par>
                                <p:cTn id="75" nodeType="withEffect" fill="hold" presetClass="entr" presetID="1">
                                  <p:stCondLst>
                                    <p:cond delay="2000"/>
                                  </p:stCondLst>
                                  <p:childTnLst>
                                    <p:set>
                                      <p:cBhvr>
                                        <p:cTn id="76" dur="1" fill="hold">
                                          <p:stCondLst>
                                            <p:cond delay="0"/>
                                          </p:stCondLst>
                                        </p:cTn>
                                        <p:tgtEl>
                                          <p:spTgt spid="97"/>
                                        </p:tgtEl>
                                        <p:attrNameLst>
                                          <p:attrName>style.visibility</p:attrName>
                                        </p:attrNameLst>
                                      </p:cBhvr>
                                      <p:to>
                                        <p:strVal val="visible"/>
                                      </p:to>
                                    </p:set>
                                  </p:childTnLst>
                                </p:cTn>
                              </p:par>
                              <p:par>
                                <p:cTn id="77" nodeType="withEffect" fill="hold" presetClass="exit" presetID="1">
                                  <p:stCondLst>
                                    <p:cond delay="2000"/>
                                  </p:stCondLst>
                                  <p:childTnLst>
                                    <p:set>
                                      <p:cBhvr>
                                        <p:cTn id="78" dur="1" fill="hold">
                                          <p:stCondLst>
                                            <p:cond delay="0"/>
                                          </p:stCondLst>
                                        </p:cTn>
                                        <p:tgtEl>
                                          <p:spTgt spid="96"/>
                                        </p:tgtEl>
                                        <p:attrNameLst>
                                          <p:attrName>style.visibility</p:attrName>
                                        </p:attrNameLst>
                                      </p:cBhvr>
                                      <p:to>
                                        <p:strVal val="hidden"/>
                                      </p:to>
                                    </p:set>
                                  </p:childTnLst>
                                </p:cTn>
                              </p:par>
                              <p:par>
                                <p:cTn id="79" nodeType="withEffect" fill="hold" presetClass="emph" presetID="7" presetSubtype="2">
                                  <p:stCondLst>
                                    <p:cond delay="2000"/>
                                  </p:stCondLst>
                                  <p:childTnLst>
                                    <p:set>
                                      <p:cBhvr>
                                        <p:cTn id="80" dur="10" fill="hold"/>
                                        <p:tgtEl>
                                          <p:spTgt spid="86"/>
                                        </p:tgtEl>
                                      </p:cBhvr>
                                    </p:set>
                                  </p:childTnLst>
                                </p:cTn>
                              </p:par>
                              <p:par>
                                <p:cTn id="81" nodeType="withEffect" fill="hold" presetClass="emph" presetID="1" presetSubtype="2">
                                  <p:stCondLst>
                                    <p:cond delay="2000"/>
                                  </p:stCondLst>
                                  <p:childTnLst>
                                    <p:set>
                                      <p:cBhvr>
                                        <p:cTn id="82" dur="10" fill="hold"/>
                                        <p:tgtEl>
                                          <p:spTgt spid="92"/>
                                        </p:tgtEl>
                                      </p:cBhvr>
                                    </p:set>
                                    <p:set>
                                      <p:cBhvr>
                                        <p:cTn id="83" dur="10" fill="hold"/>
                                        <p:tgtEl>
                                          <p:spTgt spid="92"/>
                                        </p:tgtEl>
                                      </p:cBhvr>
                                    </p:set>
                                  </p:childTnLst>
                                </p:cTn>
                              </p:par>
                              <p:par>
                                <p:cTn id="84" nodeType="withEffect" fill="hold" presetClass="exit" presetID="1">
                                  <p:stCondLst>
                                    <p:cond delay="2500"/>
                                  </p:stCondLst>
                                  <p:childTnLst>
                                    <p:set>
                                      <p:cBhvr>
                                        <p:cTn id="85" dur="1" fill="hold">
                                          <p:stCondLst>
                                            <p:cond delay="0"/>
                                          </p:stCondLst>
                                        </p:cTn>
                                        <p:tgtEl>
                                          <p:spTgt spid="97"/>
                                        </p:tgtEl>
                                        <p:attrNameLst>
                                          <p:attrName>style.visibility</p:attrName>
                                        </p:attrNameLst>
                                      </p:cBhvr>
                                      <p:to>
                                        <p:strVal val="hidden"/>
                                      </p:to>
                                    </p:set>
                                  </p:childTnLst>
                                </p:cTn>
                              </p:par>
                              <p:par>
                                <p:cTn id="86" nodeType="withEffect" fill="hold" presetClass="entr" presetID="1">
                                  <p:stCondLst>
                                    <p:cond delay="2500"/>
                                  </p:stCondLst>
                                  <p:childTnLst>
                                    <p:set>
                                      <p:cBhvr>
                                        <p:cTn id="87" dur="1" fill="hold">
                                          <p:stCondLst>
                                            <p:cond delay="0"/>
                                          </p:stCondLst>
                                        </p:cTn>
                                        <p:tgtEl>
                                          <p:spTgt spid="96"/>
                                        </p:tgtEl>
                                        <p:attrNameLst>
                                          <p:attrName>style.visibility</p:attrName>
                                        </p:attrNameLst>
                                      </p:cBhvr>
                                      <p:to>
                                        <p:strVal val="visible"/>
                                      </p:to>
                                    </p:set>
                                  </p:childTnLst>
                                </p:cTn>
                              </p:par>
                              <p:par>
                                <p:cTn id="88" nodeType="withEffect" fill="hold" presetClass="emph" presetID="7" presetSubtype="2">
                                  <p:stCondLst>
                                    <p:cond delay="2500"/>
                                  </p:stCondLst>
                                  <p:childTnLst>
                                    <p:set>
                                      <p:cBhvr>
                                        <p:cTn id="89" dur="10" fill="hold"/>
                                        <p:tgtEl>
                                          <p:spTgt spid="86"/>
                                        </p:tgtEl>
                                      </p:cBhvr>
                                    </p:set>
                                  </p:childTnLst>
                                </p:cTn>
                              </p:par>
                              <p:par>
                                <p:cTn id="90" nodeType="withEffect" fill="hold" presetClass="emph" presetID="1" presetSubtype="2">
                                  <p:stCondLst>
                                    <p:cond delay="2500"/>
                                  </p:stCondLst>
                                  <p:childTnLst>
                                    <p:set>
                                      <p:cBhvr>
                                        <p:cTn id="91" dur="10" fill="hold"/>
                                        <p:tgtEl>
                                          <p:spTgt spid="92"/>
                                        </p:tgtEl>
                                      </p:cBhvr>
                                    </p:set>
                                    <p:set>
                                      <p:cBhvr>
                                        <p:cTn id="92" dur="10" fill="hold"/>
                                        <p:tgtEl>
                                          <p:spTgt spid="92"/>
                                        </p:tgtEl>
                                      </p:cBhvr>
                                    </p:set>
                                  </p:childTnLst>
                                </p:cTn>
                              </p:par>
                              <p:par>
                                <p:cTn id="93" nodeType="withEffect" fill="hold" presetClass="entr" presetID="1">
                                  <p:stCondLst>
                                    <p:cond delay="3000"/>
                                  </p:stCondLst>
                                  <p:childTnLst>
                                    <p:set>
                                      <p:cBhvr>
                                        <p:cTn id="94" dur="1" fill="hold">
                                          <p:stCondLst>
                                            <p:cond delay="0"/>
                                          </p:stCondLst>
                                        </p:cTn>
                                        <p:tgtEl>
                                          <p:spTgt spid="97"/>
                                        </p:tgtEl>
                                        <p:attrNameLst>
                                          <p:attrName>style.visibility</p:attrName>
                                        </p:attrNameLst>
                                      </p:cBhvr>
                                      <p:to>
                                        <p:strVal val="visible"/>
                                      </p:to>
                                    </p:set>
                                  </p:childTnLst>
                                </p:cTn>
                              </p:par>
                              <p:par>
                                <p:cTn id="95" nodeType="withEffect" fill="hold" presetClass="exit" presetID="1">
                                  <p:stCondLst>
                                    <p:cond delay="3000"/>
                                  </p:stCondLst>
                                  <p:childTnLst>
                                    <p:set>
                                      <p:cBhvr>
                                        <p:cTn id="96" dur="1" fill="hold">
                                          <p:stCondLst>
                                            <p:cond delay="0"/>
                                          </p:stCondLst>
                                        </p:cTn>
                                        <p:tgtEl>
                                          <p:spTgt spid="96"/>
                                        </p:tgtEl>
                                        <p:attrNameLst>
                                          <p:attrName>style.visibility</p:attrName>
                                        </p:attrNameLst>
                                      </p:cBhvr>
                                      <p:to>
                                        <p:strVal val="hidden"/>
                                      </p:to>
                                    </p:set>
                                  </p:childTnLst>
                                </p:cTn>
                              </p:par>
                              <p:par>
                                <p:cTn id="97" nodeType="withEffect" fill="hold" presetClass="emph" presetID="7" presetSubtype="2">
                                  <p:stCondLst>
                                    <p:cond delay="3000"/>
                                  </p:stCondLst>
                                  <p:childTnLst>
                                    <p:set>
                                      <p:cBhvr>
                                        <p:cTn id="98" dur="10" fill="hold"/>
                                        <p:tgtEl>
                                          <p:spTgt spid="86"/>
                                        </p:tgtEl>
                                      </p:cBhvr>
                                    </p:set>
                                  </p:childTnLst>
                                </p:cTn>
                              </p:par>
                              <p:par>
                                <p:cTn id="99" nodeType="withEffect" fill="hold" presetClass="emph" presetID="1" presetSubtype="2">
                                  <p:stCondLst>
                                    <p:cond delay="3000"/>
                                  </p:stCondLst>
                                  <p:childTnLst>
                                    <p:set>
                                      <p:cBhvr>
                                        <p:cTn id="100" dur="10" fill="hold"/>
                                        <p:tgtEl>
                                          <p:spTgt spid="92"/>
                                        </p:tgtEl>
                                      </p:cBhvr>
                                    </p:set>
                                    <p:set>
                                      <p:cBhvr>
                                        <p:cTn id="101" dur="10" fill="hold"/>
                                        <p:tgtEl>
                                          <p:spTgt spid="92"/>
                                        </p:tgtEl>
                                      </p:cBhvr>
                                    </p:set>
                                  </p:childTnLst>
                                </p:cTn>
                              </p:par>
                              <p:par>
                                <p:cTn id="102" nodeType="withEffect" fill="hold" presetClass="exit" presetID="1">
                                  <p:stCondLst>
                                    <p:cond delay="3500"/>
                                  </p:stCondLst>
                                  <p:childTnLst>
                                    <p:set>
                                      <p:cBhvr>
                                        <p:cTn id="103" dur="1" fill="hold">
                                          <p:stCondLst>
                                            <p:cond delay="0"/>
                                          </p:stCondLst>
                                        </p:cTn>
                                        <p:tgtEl>
                                          <p:spTgt spid="97"/>
                                        </p:tgtEl>
                                        <p:attrNameLst>
                                          <p:attrName>style.visibility</p:attrName>
                                        </p:attrNameLst>
                                      </p:cBhvr>
                                      <p:to>
                                        <p:strVal val="hidden"/>
                                      </p:to>
                                    </p:set>
                                  </p:childTnLst>
                                </p:cTn>
                              </p:par>
                              <p:par>
                                <p:cTn id="104" nodeType="withEffect" fill="hold" presetClass="entr" presetID="1">
                                  <p:stCondLst>
                                    <p:cond delay="3500"/>
                                  </p:stCondLst>
                                  <p:childTnLst>
                                    <p:set>
                                      <p:cBhvr>
                                        <p:cTn id="105" dur="1" fill="hold">
                                          <p:stCondLst>
                                            <p:cond delay="0"/>
                                          </p:stCondLst>
                                        </p:cTn>
                                        <p:tgtEl>
                                          <p:spTgt spid="96"/>
                                        </p:tgtEl>
                                        <p:attrNameLst>
                                          <p:attrName>style.visibility</p:attrName>
                                        </p:attrNameLst>
                                      </p:cBhvr>
                                      <p:to>
                                        <p:strVal val="visible"/>
                                      </p:to>
                                    </p:set>
                                  </p:childTnLst>
                                </p:cTn>
                              </p:par>
                              <p:par>
                                <p:cTn id="106" nodeType="withEffect" fill="hold" presetClass="emph" presetID="7" presetSubtype="2">
                                  <p:stCondLst>
                                    <p:cond delay="3500"/>
                                  </p:stCondLst>
                                  <p:childTnLst>
                                    <p:set>
                                      <p:cBhvr>
                                        <p:cTn id="107" dur="10" fill="hold"/>
                                        <p:tgtEl>
                                          <p:spTgt spid="86"/>
                                        </p:tgtEl>
                                      </p:cBhvr>
                                    </p:set>
                                  </p:childTnLst>
                                </p:cTn>
                              </p:par>
                              <p:par>
                                <p:cTn id="108" nodeType="withEffect" fill="hold" presetClass="emph" presetID="1" presetSubtype="2">
                                  <p:stCondLst>
                                    <p:cond delay="3500"/>
                                  </p:stCondLst>
                                  <p:childTnLst>
                                    <p:set>
                                      <p:cBhvr>
                                        <p:cTn id="109" dur="10" fill="hold"/>
                                        <p:tgtEl>
                                          <p:spTgt spid="92"/>
                                        </p:tgtEl>
                                      </p:cBhvr>
                                    </p:set>
                                    <p:set>
                                      <p:cBhvr>
                                        <p:cTn id="110" dur="10" fill="hold"/>
                                        <p:tgtEl>
                                          <p:spTgt spid="92"/>
                                        </p:tgtEl>
                                      </p:cBhvr>
                                    </p:set>
                                  </p:childTnLst>
                                </p:cTn>
                              </p:par>
                              <p:par>
                                <p:cTn id="111" nodeType="withEffect" fill="hold" presetClass="entr" presetID="1">
                                  <p:stCondLst>
                                    <p:cond delay="4000"/>
                                  </p:stCondLst>
                                  <p:childTnLst>
                                    <p:set>
                                      <p:cBhvr>
                                        <p:cTn id="112" dur="1" fill="hold">
                                          <p:stCondLst>
                                            <p:cond delay="0"/>
                                          </p:stCondLst>
                                        </p:cTn>
                                        <p:tgtEl>
                                          <p:spTgt spid="97"/>
                                        </p:tgtEl>
                                        <p:attrNameLst>
                                          <p:attrName>style.visibility</p:attrName>
                                        </p:attrNameLst>
                                      </p:cBhvr>
                                      <p:to>
                                        <p:strVal val="visible"/>
                                      </p:to>
                                    </p:set>
                                  </p:childTnLst>
                                </p:cTn>
                              </p:par>
                              <p:par>
                                <p:cTn id="113" nodeType="withEffect" fill="hold" presetClass="exit" presetID="1">
                                  <p:stCondLst>
                                    <p:cond delay="4000"/>
                                  </p:stCondLst>
                                  <p:childTnLst>
                                    <p:set>
                                      <p:cBhvr>
                                        <p:cTn id="114" dur="1" fill="hold">
                                          <p:stCondLst>
                                            <p:cond delay="0"/>
                                          </p:stCondLst>
                                        </p:cTn>
                                        <p:tgtEl>
                                          <p:spTgt spid="96"/>
                                        </p:tgtEl>
                                        <p:attrNameLst>
                                          <p:attrName>style.visibility</p:attrName>
                                        </p:attrNameLst>
                                      </p:cBhvr>
                                      <p:to>
                                        <p:strVal val="hidden"/>
                                      </p:to>
                                    </p:set>
                                  </p:childTnLst>
                                </p:cTn>
                              </p:par>
                              <p:par>
                                <p:cTn id="115" nodeType="withEffect" fill="hold" presetClass="emph" presetID="7" presetSubtype="2">
                                  <p:stCondLst>
                                    <p:cond delay="4000"/>
                                  </p:stCondLst>
                                  <p:childTnLst>
                                    <p:set>
                                      <p:cBhvr>
                                        <p:cTn id="116" dur="10" fill="hold"/>
                                        <p:tgtEl>
                                          <p:spTgt spid="86"/>
                                        </p:tgtEl>
                                      </p:cBhvr>
                                    </p:set>
                                  </p:childTnLst>
                                </p:cTn>
                              </p:par>
                              <p:par>
                                <p:cTn id="117" nodeType="withEffect" fill="hold" presetClass="emph" presetID="1" presetSubtype="2">
                                  <p:stCondLst>
                                    <p:cond delay="4000"/>
                                  </p:stCondLst>
                                  <p:childTnLst>
                                    <p:set>
                                      <p:cBhvr>
                                        <p:cTn id="118" dur="10" fill="hold"/>
                                        <p:tgtEl>
                                          <p:spTgt spid="92"/>
                                        </p:tgtEl>
                                      </p:cBhvr>
                                    </p:set>
                                    <p:set>
                                      <p:cBhvr>
                                        <p:cTn id="119" dur="10" fill="hold"/>
                                        <p:tgtEl>
                                          <p:spTgt spid="92"/>
                                        </p:tgtEl>
                                      </p:cBhvr>
                                    </p:set>
                                  </p:childTnLst>
                                </p:cTn>
                              </p:par>
                              <p:par>
                                <p:cTn id="120" nodeType="withEffect" fill="hold" presetClass="exit" presetID="1">
                                  <p:stCondLst>
                                    <p:cond delay="4500"/>
                                  </p:stCondLst>
                                  <p:childTnLst>
                                    <p:set>
                                      <p:cBhvr>
                                        <p:cTn id="121" dur="1" fill="hold">
                                          <p:stCondLst>
                                            <p:cond delay="0"/>
                                          </p:stCondLst>
                                        </p:cTn>
                                        <p:tgtEl>
                                          <p:spTgt spid="97"/>
                                        </p:tgtEl>
                                        <p:attrNameLst>
                                          <p:attrName>style.visibility</p:attrName>
                                        </p:attrNameLst>
                                      </p:cBhvr>
                                      <p:to>
                                        <p:strVal val="hidden"/>
                                      </p:to>
                                    </p:set>
                                  </p:childTnLst>
                                </p:cTn>
                              </p:par>
                              <p:par>
                                <p:cTn id="122" nodeType="withEffect" fill="hold" presetClass="entr" presetID="1">
                                  <p:stCondLst>
                                    <p:cond delay="4500"/>
                                  </p:stCondLst>
                                  <p:childTnLst>
                                    <p:set>
                                      <p:cBhvr>
                                        <p:cTn id="123" dur="1" fill="hold">
                                          <p:stCondLst>
                                            <p:cond delay="0"/>
                                          </p:stCondLst>
                                        </p:cTn>
                                        <p:tgtEl>
                                          <p:spTgt spid="96"/>
                                        </p:tgtEl>
                                        <p:attrNameLst>
                                          <p:attrName>style.visibility</p:attrName>
                                        </p:attrNameLst>
                                      </p:cBhvr>
                                      <p:to>
                                        <p:strVal val="visible"/>
                                      </p:to>
                                    </p:set>
                                  </p:childTnLst>
                                </p:cTn>
                              </p:par>
                              <p:par>
                                <p:cTn id="124" nodeType="withEffect" fill="hold" presetClass="emph" presetID="7" presetSubtype="2">
                                  <p:stCondLst>
                                    <p:cond delay="4500"/>
                                  </p:stCondLst>
                                  <p:childTnLst>
                                    <p:set>
                                      <p:cBhvr>
                                        <p:cTn id="125" dur="10" fill="hold"/>
                                        <p:tgtEl>
                                          <p:spTgt spid="86"/>
                                        </p:tgtEl>
                                      </p:cBhvr>
                                    </p:set>
                                  </p:childTnLst>
                                </p:cTn>
                              </p:par>
                              <p:par>
                                <p:cTn id="126" nodeType="withEffect" fill="hold" presetClass="emph" presetID="1" presetSubtype="2">
                                  <p:stCondLst>
                                    <p:cond delay="4500"/>
                                  </p:stCondLst>
                                  <p:childTnLst>
                                    <p:set>
                                      <p:cBhvr>
                                        <p:cTn id="127" dur="10" fill="hold"/>
                                        <p:tgtEl>
                                          <p:spTgt spid="92"/>
                                        </p:tgtEl>
                                      </p:cBhvr>
                                    </p:set>
                                    <p:set>
                                      <p:cBhvr>
                                        <p:cTn id="128" dur="10" fill="hold"/>
                                        <p:tgtEl>
                                          <p:spTgt spid="92"/>
                                        </p:tgtEl>
                                      </p:cBhvr>
                                    </p:set>
                                  </p:childTnLst>
                                </p:cTn>
                              </p:par>
                              <p:par>
                                <p:cTn id="129" nodeType="withEffect" fill="hold" presetClass="entr" presetID="1">
                                  <p:stCondLst>
                                    <p:cond delay="5000"/>
                                  </p:stCondLst>
                                  <p:childTnLst>
                                    <p:set>
                                      <p:cBhvr>
                                        <p:cTn id="130" dur="1" fill="hold">
                                          <p:stCondLst>
                                            <p:cond delay="0"/>
                                          </p:stCondLst>
                                        </p:cTn>
                                        <p:tgtEl>
                                          <p:spTgt spid="97"/>
                                        </p:tgtEl>
                                        <p:attrNameLst>
                                          <p:attrName>style.visibility</p:attrName>
                                        </p:attrNameLst>
                                      </p:cBhvr>
                                      <p:to>
                                        <p:strVal val="visible"/>
                                      </p:to>
                                    </p:set>
                                  </p:childTnLst>
                                </p:cTn>
                              </p:par>
                              <p:par>
                                <p:cTn id="131" nodeType="withEffect" fill="hold" presetClass="exit" presetID="1">
                                  <p:stCondLst>
                                    <p:cond delay="5000"/>
                                  </p:stCondLst>
                                  <p:childTnLst>
                                    <p:set>
                                      <p:cBhvr>
                                        <p:cTn id="132" dur="1" fill="hold">
                                          <p:stCondLst>
                                            <p:cond delay="0"/>
                                          </p:stCondLst>
                                        </p:cTn>
                                        <p:tgtEl>
                                          <p:spTgt spid="96"/>
                                        </p:tgtEl>
                                        <p:attrNameLst>
                                          <p:attrName>style.visibility</p:attrName>
                                        </p:attrNameLst>
                                      </p:cBhvr>
                                      <p:to>
                                        <p:strVal val="hidden"/>
                                      </p:to>
                                    </p:set>
                                  </p:childTnLst>
                                </p:cTn>
                              </p:par>
                              <p:par>
                                <p:cTn id="133" nodeType="withEffect" fill="hold" presetClass="emph" presetID="7" presetSubtype="2">
                                  <p:stCondLst>
                                    <p:cond delay="5000"/>
                                  </p:stCondLst>
                                  <p:childTnLst>
                                    <p:set>
                                      <p:cBhvr>
                                        <p:cTn id="134" dur="10" fill="hold"/>
                                        <p:tgtEl>
                                          <p:spTgt spid="86"/>
                                        </p:tgtEl>
                                      </p:cBhvr>
                                    </p:set>
                                  </p:childTnLst>
                                </p:cTn>
                              </p:par>
                              <p:par>
                                <p:cTn id="135" nodeType="withEffect" fill="hold" presetClass="emph" presetID="1" presetSubtype="2">
                                  <p:stCondLst>
                                    <p:cond delay="5000"/>
                                  </p:stCondLst>
                                  <p:childTnLst>
                                    <p:set>
                                      <p:cBhvr>
                                        <p:cTn id="136" dur="10" fill="hold"/>
                                        <p:tgtEl>
                                          <p:spTgt spid="92"/>
                                        </p:tgtEl>
                                      </p:cBhvr>
                                    </p:set>
                                    <p:set>
                                      <p:cBhvr>
                                        <p:cTn id="137" dur="10" fill="hold"/>
                                        <p:tgtEl>
                                          <p:spTgt spid="92"/>
                                        </p:tgtEl>
                                      </p:cBhvr>
                                    </p:set>
                                  </p:childTnLst>
                                </p:cTn>
                              </p:par>
                              <p:par>
                                <p:cTn id="138" nodeType="withEffect" fill="hold" presetClass="entr" presetID="10">
                                  <p:stCondLst>
                                    <p:cond delay="1500"/>
                                  </p:stCondLst>
                                  <p:childTnLst>
                                    <p:set>
                                      <p:cBhvr>
                                        <p:cTn id="139" dur="1" fill="hold">
                                          <p:stCondLst>
                                            <p:cond delay="0"/>
                                          </p:stCondLst>
                                        </p:cTn>
                                        <p:tgtEl>
                                          <p:spTgt spid="98"/>
                                        </p:tgtEl>
                                        <p:attrNameLst>
                                          <p:attrName>style.visibility</p:attrName>
                                        </p:attrNameLst>
                                      </p:cBhvr>
                                      <p:to>
                                        <p:strVal val="visible"/>
                                      </p:to>
                                    </p:set>
                                    <p:animEffect filter="fade" transition="in">
                                      <p:cBhvr additive="repl">
                                        <p:cTn id="140" dur="3000"/>
                                        <p:tgtEl>
                                          <p:spTgt spid="98"/>
                                        </p:tgtEl>
                                      </p:cBhvr>
                                    </p:animEffect>
                                  </p:childTnLst>
                                </p:cTn>
                              </p:par>
                              <p:par>
                                <p:cTn id="141" nodeType="withEffect" fill="hold" presetClass="entr" presetID="10">
                                  <p:stCondLst>
                                    <p:cond delay="2000"/>
                                  </p:stCondLst>
                                  <p:childTnLst>
                                    <p:set>
                                      <p:cBhvr>
                                        <p:cTn id="142" dur="1" fill="hold">
                                          <p:stCondLst>
                                            <p:cond delay="0"/>
                                          </p:stCondLst>
                                        </p:cTn>
                                        <p:tgtEl>
                                          <p:spTgt spid="99"/>
                                        </p:tgtEl>
                                        <p:attrNameLst>
                                          <p:attrName>style.visibility</p:attrName>
                                        </p:attrNameLst>
                                      </p:cBhvr>
                                      <p:to>
                                        <p:strVal val="visible"/>
                                      </p:to>
                                    </p:set>
                                    <p:animEffect filter="fade" transition="in">
                                      <p:cBhvr additive="repl">
                                        <p:cTn id="143" dur="3000"/>
                                        <p:tgtEl>
                                          <p:spTgt spid="99"/>
                                        </p:tgtEl>
                                      </p:cBhvr>
                                    </p:animEffect>
                                  </p:childTnLst>
                                </p:cTn>
                              </p:par>
                              <p:par>
                                <p:cTn id="144" nodeType="withEffect" fill="hold" presetClass="entr" presetID="10">
                                  <p:stCondLst>
                                    <p:cond delay="2000"/>
                                  </p:stCondLst>
                                  <p:childTnLst>
                                    <p:set>
                                      <p:cBhvr>
                                        <p:cTn id="145" dur="1" fill="hold">
                                          <p:stCondLst>
                                            <p:cond delay="0"/>
                                          </p:stCondLst>
                                        </p:cTn>
                                        <p:tgtEl>
                                          <p:spTgt spid="102"/>
                                        </p:tgtEl>
                                        <p:attrNameLst>
                                          <p:attrName>style.visibility</p:attrName>
                                        </p:attrNameLst>
                                      </p:cBhvr>
                                      <p:to>
                                        <p:strVal val="visible"/>
                                      </p:to>
                                    </p:set>
                                    <p:animEffect filter="fade" transition="in">
                                      <p:cBhvr additive="repl">
                                        <p:cTn id="146" dur="3000"/>
                                        <p:tgtEl>
                                          <p:spTgt spid="102"/>
                                        </p:tgtEl>
                                      </p:cBhvr>
                                    </p:animEffect>
                                  </p:childTnLst>
                                </p:cTn>
                              </p:par>
                              <p:par>
                                <p:cTn id="147" nodeType="withEffect" fill="hold" presetClass="entr" presetID="10">
                                  <p:stCondLst>
                                    <p:cond delay="2500"/>
                                  </p:stCondLst>
                                  <p:childTnLst>
                                    <p:set>
                                      <p:cBhvr>
                                        <p:cTn id="148" dur="1" fill="hold">
                                          <p:stCondLst>
                                            <p:cond delay="0"/>
                                          </p:stCondLst>
                                        </p:cTn>
                                        <p:tgtEl>
                                          <p:spTgt spid="101"/>
                                        </p:tgtEl>
                                        <p:attrNameLst>
                                          <p:attrName>style.visibility</p:attrName>
                                        </p:attrNameLst>
                                      </p:cBhvr>
                                      <p:to>
                                        <p:strVal val="visible"/>
                                      </p:to>
                                    </p:set>
                                    <p:animEffect filter="fade" transition="in">
                                      <p:cBhvr additive="repl">
                                        <p:cTn id="149" dur="3000"/>
                                        <p:tgtEl>
                                          <p:spTgt spid="101"/>
                                        </p:tgtEl>
                                      </p:cBhvr>
                                    </p:animEffect>
                                  </p:childTnLst>
                                </p:cTn>
                              </p:par>
                              <p:par>
                                <p:cTn id="150" nodeType="withEffect" fill="hold" presetClass="entr" presetID="10">
                                  <p:stCondLst>
                                    <p:cond delay="2500"/>
                                  </p:stCondLst>
                                  <p:childTnLst>
                                    <p:set>
                                      <p:cBhvr>
                                        <p:cTn id="151" dur="1" fill="hold">
                                          <p:stCondLst>
                                            <p:cond delay="0"/>
                                          </p:stCondLst>
                                        </p:cTn>
                                        <p:tgtEl>
                                          <p:spTgt spid="100"/>
                                        </p:tgtEl>
                                        <p:attrNameLst>
                                          <p:attrName>style.visibility</p:attrName>
                                        </p:attrNameLst>
                                      </p:cBhvr>
                                      <p:to>
                                        <p:strVal val="visible"/>
                                      </p:to>
                                    </p:set>
                                    <p:animEffect filter="fade" transition="in">
                                      <p:cBhvr additive="repl">
                                        <p:cTn id="152" dur="3000"/>
                                        <p:tgtEl>
                                          <p:spTgt spid="100"/>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22" presetSubtype="8">
                                  <p:stCondLst>
                                    <p:cond delay="0"/>
                                  </p:stCondLst>
                                  <p:childTnLst>
                                    <p:set>
                                      <p:cBhvr>
                                        <p:cTn id="156" dur="1" fill="hold">
                                          <p:stCondLst>
                                            <p:cond delay="0"/>
                                          </p:stCondLst>
                                        </p:cTn>
                                        <p:tgtEl>
                                          <p:spTgt spid="105"/>
                                        </p:tgtEl>
                                        <p:attrNameLst>
                                          <p:attrName>style.visibility</p:attrName>
                                        </p:attrNameLst>
                                      </p:cBhvr>
                                      <p:to>
                                        <p:strVal val="visible"/>
                                      </p:to>
                                    </p:set>
                                    <p:animEffect filter="wipe(left)" transition="in">
                                      <p:cBhvr additive="repl">
                                        <p:cTn id="157" dur="750"/>
                                        <p:tgtEl>
                                          <p:spTgt spid="105"/>
                                        </p:tgtEl>
                                      </p:cBhvr>
                                    </p:animEffec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22" presetSubtype="8">
                                  <p:stCondLst>
                                    <p:cond delay="0"/>
                                  </p:stCondLst>
                                  <p:childTnLst>
                                    <p:set>
                                      <p:cBhvr>
                                        <p:cTn id="161" dur="1" fill="hold">
                                          <p:stCondLst>
                                            <p:cond delay="0"/>
                                          </p:stCondLst>
                                        </p:cTn>
                                        <p:tgtEl>
                                          <p:spTgt spid="104"/>
                                        </p:tgtEl>
                                        <p:attrNameLst>
                                          <p:attrName>style.visibility</p:attrName>
                                        </p:attrNameLst>
                                      </p:cBhvr>
                                      <p:to>
                                        <p:strVal val="visible"/>
                                      </p:to>
                                    </p:set>
                                    <p:animEffect filter="wipe(left)" transition="in">
                                      <p:cBhvr additive="repl">
                                        <p:cTn id="162" dur="750"/>
                                        <p:tgtEl>
                                          <p:spTgt spid="104"/>
                                        </p:tgtEl>
                                      </p:cBhvr>
                                    </p:animEffect>
                                  </p:childTnLst>
                                </p:cTn>
                              </p:par>
                              <p:par>
                                <p:cTn id="163" nodeType="withEffect" fill="hold" presetClass="entr" presetID="22" presetSubtype="8">
                                  <p:stCondLst>
                                    <p:cond delay="0"/>
                                  </p:stCondLst>
                                  <p:childTnLst>
                                    <p:set>
                                      <p:cBhvr>
                                        <p:cTn id="164" dur="1" fill="hold">
                                          <p:stCondLst>
                                            <p:cond delay="0"/>
                                          </p:stCondLst>
                                        </p:cTn>
                                        <p:tgtEl>
                                          <p:spTgt spid="103"/>
                                        </p:tgtEl>
                                        <p:attrNameLst>
                                          <p:attrName>style.visibility</p:attrName>
                                        </p:attrNameLst>
                                      </p:cBhvr>
                                      <p:to>
                                        <p:strVal val="visible"/>
                                      </p:to>
                                    </p:set>
                                    <p:animEffect filter="wipe(left)" transition="in">
                                      <p:cBhvr additive="repl">
                                        <p:cTn id="165" dur="750"/>
                                        <p:tgtEl>
                                          <p:spTgt spid="103"/>
                                        </p:tgtEl>
                                      </p:cBhvr>
                                    </p:animEffec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
                                  <p:stCondLst>
                                    <p:cond delay="0"/>
                                  </p:stCondLst>
                                  <p:childTnLst>
                                    <p:set>
                                      <p:cBhvr>
                                        <p:cTn id="169"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2. Errors vs. Vintage</a:t>
            </a:r>
            <a:endParaRPr b="0" lang="en-US" sz="1500" spc="-1" strike="noStrike">
              <a:solidFill>
                <a:srgbClr val="000000"/>
              </a:solidFill>
              <a:uFill>
                <a:solidFill>
                  <a:srgbClr val="ffffff"/>
                </a:solidFill>
              </a:uFill>
              <a:latin typeface="Arial"/>
            </a:endParaRPr>
          </a:p>
        </p:txBody>
      </p:sp>
      <p:pic>
        <p:nvPicPr>
          <p:cNvPr id="332" name="PreErrors" descr=""/>
          <p:cNvPicPr/>
          <p:nvPr/>
        </p:nvPicPr>
        <p:blipFill>
          <a:blip r:embed="rId1"/>
          <a:stretch/>
        </p:blipFill>
        <p:spPr>
          <a:xfrm>
            <a:off x="1213560" y="990720"/>
            <a:ext cx="6731280" cy="4651200"/>
          </a:xfrm>
          <a:prstGeom prst="rect">
            <a:avLst/>
          </a:prstGeom>
          <a:ln>
            <a:noFill/>
          </a:ln>
        </p:spPr>
      </p:pic>
      <p:pic>
        <p:nvPicPr>
          <p:cNvPr id="333" name="AllErrors" descr=""/>
          <p:cNvPicPr/>
          <p:nvPr/>
        </p:nvPicPr>
        <p:blipFill>
          <a:blip r:embed="rId2"/>
          <a:stretch/>
        </p:blipFill>
        <p:spPr>
          <a:xfrm>
            <a:off x="1213560" y="990720"/>
            <a:ext cx="6731280" cy="4651200"/>
          </a:xfrm>
          <a:prstGeom prst="rect">
            <a:avLst/>
          </a:prstGeom>
          <a:ln>
            <a:noFill/>
          </a:ln>
        </p:spPr>
      </p:pic>
      <p:sp>
        <p:nvSpPr>
          <p:cNvPr id="334" name="CustomShape 2"/>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9512FA0-8E69-4578-B1C2-2117A8FA114A}"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
        <p:nvSpPr>
          <p:cNvPr id="335" name="CustomShape 3"/>
          <p:cNvSpPr/>
          <p:nvPr/>
        </p:nvSpPr>
        <p:spPr>
          <a:xfrm>
            <a:off x="2133720" y="1424880"/>
            <a:ext cx="2140560" cy="349704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p:style>
      </p:sp>
      <p:sp>
        <p:nvSpPr>
          <p:cNvPr id="336" name="CustomShape 4"/>
          <p:cNvSpPr/>
          <p:nvPr/>
        </p:nvSpPr>
        <p:spPr>
          <a:xfrm>
            <a:off x="4831920" y="3679920"/>
            <a:ext cx="382320" cy="380160"/>
          </a:xfrm>
          <a:prstGeom prst="ellipse">
            <a:avLst/>
          </a:prstGeom>
          <a:noFill/>
          <a:ln w="19080">
            <a:solidFill>
              <a:srgbClr val="699fd2"/>
            </a:solidFill>
            <a:custDash>
              <a:ds d="300000" sp="100000"/>
            </a:custDash>
            <a:round/>
          </a:ln>
        </p:spPr>
        <p:style>
          <a:lnRef idx="2">
            <a:schemeClr val="accent1">
              <a:shade val="50000"/>
            </a:schemeClr>
          </a:lnRef>
          <a:fillRef idx="1">
            <a:schemeClr val="accent1"/>
          </a:fillRef>
          <a:effectRef idx="0">
            <a:schemeClr val="accent1"/>
          </a:effectRef>
          <a:fontRef idx="minor"/>
        </p:style>
      </p:sp>
      <p:sp>
        <p:nvSpPr>
          <p:cNvPr id="337" name="CustomShape 5"/>
          <p:cNvSpPr/>
          <p:nvPr/>
        </p:nvSpPr>
        <p:spPr>
          <a:xfrm>
            <a:off x="5094000" y="1685880"/>
            <a:ext cx="382320" cy="380160"/>
          </a:xfrm>
          <a:prstGeom prst="ellipse">
            <a:avLst/>
          </a:prstGeom>
          <a:noFill/>
          <a:ln w="19080">
            <a:solidFill>
              <a:srgbClr val="f27a33"/>
            </a:solidFill>
            <a:custDash>
              <a:ds d="300000" sp="100000"/>
            </a:custDash>
            <a:round/>
          </a:ln>
        </p:spPr>
        <p:style>
          <a:lnRef idx="2">
            <a:schemeClr val="accent1">
              <a:shade val="50000"/>
            </a:schemeClr>
          </a:lnRef>
          <a:fillRef idx="1">
            <a:schemeClr val="accent1"/>
          </a:fillRef>
          <a:effectRef idx="0">
            <a:schemeClr val="accent1"/>
          </a:effectRef>
          <a:fontRef idx="minor"/>
        </p:style>
      </p:sp>
      <p:sp>
        <p:nvSpPr>
          <p:cNvPr id="338" name="CustomShape 6"/>
          <p:cNvSpPr/>
          <p:nvPr/>
        </p:nvSpPr>
        <p:spPr>
          <a:xfrm>
            <a:off x="4275000" y="1424880"/>
            <a:ext cx="3669840" cy="349704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p:style>
      </p:sp>
      <p:sp>
        <p:nvSpPr>
          <p:cNvPr id="339" name="CustomShape 7"/>
          <p:cNvSpPr/>
          <p:nvPr/>
        </p:nvSpPr>
        <p:spPr>
          <a:xfrm>
            <a:off x="228600" y="5718600"/>
            <a:ext cx="868608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3600" spc="-1" strike="noStrike">
                <a:solidFill>
                  <a:srgbClr val="ff0000"/>
                </a:solidFill>
                <a:uFill>
                  <a:solidFill>
                    <a:srgbClr val="ffffff"/>
                  </a:solidFill>
                </a:uFill>
                <a:latin typeface="Calibri Light"/>
                <a:ea typeface="DejaVu Sans"/>
              </a:rPr>
              <a:t>All modules from </a:t>
            </a:r>
            <a:r>
              <a:rPr b="0" i="1" lang="en-US" sz="3200" spc="-1" strike="noStrike">
                <a:solidFill>
                  <a:srgbClr val="ff0000"/>
                </a:solidFill>
                <a:uFill>
                  <a:solidFill>
                    <a:srgbClr val="ffffff"/>
                  </a:solidFill>
                </a:uFill>
                <a:latin typeface="Cambria Math"/>
                <a:ea typeface="Cambria Math"/>
              </a:rPr>
              <a:t>2012–2013 </a:t>
            </a:r>
            <a:r>
              <a:rPr b="0" i="1" lang="en-US" sz="3600" spc="-1" strike="noStrike">
                <a:solidFill>
                  <a:srgbClr val="ff0000"/>
                </a:solidFill>
                <a:uFill>
                  <a:solidFill>
                    <a:srgbClr val="ffffff"/>
                  </a:solidFill>
                </a:uFill>
                <a:latin typeface="Calibri Light"/>
                <a:ea typeface="Cambria Math"/>
              </a:rPr>
              <a:t>are vulnerable</a:t>
            </a:r>
            <a:endParaRPr b="0" lang="en-US" sz="3600" spc="-1" strike="noStrike">
              <a:solidFill>
                <a:srgbClr val="000000"/>
              </a:solidFill>
              <a:uFill>
                <a:solidFill>
                  <a:srgbClr val="ffffff"/>
                </a:solidFill>
              </a:uFill>
              <a:latin typeface="Arial"/>
            </a:endParaRPr>
          </a:p>
        </p:txBody>
      </p:sp>
      <p:sp>
        <p:nvSpPr>
          <p:cNvPr id="340" name="CustomShape 8"/>
          <p:cNvSpPr/>
          <p:nvPr/>
        </p:nvSpPr>
        <p:spPr>
          <a:xfrm>
            <a:off x="5454720" y="1442880"/>
            <a:ext cx="1659960" cy="340488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p:style>
      </p:sp>
      <p:sp>
        <p:nvSpPr>
          <p:cNvPr id="341" name="CustomShape 9"/>
          <p:cNvSpPr/>
          <p:nvPr/>
        </p:nvSpPr>
        <p:spPr>
          <a:xfrm>
            <a:off x="3192840" y="2446560"/>
            <a:ext cx="2022480" cy="84492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ctr">
              <a:lnSpc>
                <a:spcPct val="80000"/>
              </a:lnSpc>
            </a:pPr>
            <a:r>
              <a:rPr b="0" i="1" lang="en-US" sz="2400" spc="-1" strike="noStrike">
                <a:solidFill>
                  <a:srgbClr val="70ae46"/>
                </a:solidFill>
                <a:uFill>
                  <a:solidFill>
                    <a:srgbClr val="ffffff"/>
                  </a:solidFill>
                </a:uFill>
                <a:latin typeface="Calibri Light"/>
                <a:ea typeface="DejaVu Sans"/>
              </a:rPr>
              <a:t>First</a:t>
            </a:r>
            <a:endParaRPr b="0" lang="en-US" sz="2400" spc="-1" strike="noStrike">
              <a:solidFill>
                <a:srgbClr val="000000"/>
              </a:solidFill>
              <a:uFill>
                <a:solidFill>
                  <a:srgbClr val="ffffff"/>
                </a:solidFill>
              </a:uFill>
              <a:latin typeface="Arial"/>
            </a:endParaRPr>
          </a:p>
          <a:p>
            <a:pPr algn="ctr">
              <a:lnSpc>
                <a:spcPct val="80000"/>
              </a:lnSpc>
            </a:pPr>
            <a:r>
              <a:rPr b="0" i="1" lang="en-US" sz="2400" spc="-1" strike="noStrike">
                <a:solidFill>
                  <a:srgbClr val="70ae46"/>
                </a:solidFill>
                <a:uFill>
                  <a:solidFill>
                    <a:srgbClr val="ffffff"/>
                  </a:solidFill>
                </a:uFill>
                <a:latin typeface="Calibri Light"/>
                <a:ea typeface="DejaVu Sans"/>
              </a:rPr>
              <a:t>Appearance</a:t>
            </a:r>
            <a:endParaRPr b="0" lang="en-US" sz="2400" spc="-1" strike="noStrike">
              <a:solidFill>
                <a:srgbClr val="000000"/>
              </a:solidFill>
              <a:uFill>
                <a:solidFill>
                  <a:srgbClr val="ffffff"/>
                </a:solidFill>
              </a:uFill>
              <a:latin typeface="Arial"/>
            </a:endParaRPr>
          </a:p>
        </p:txBody>
      </p:sp>
      <p:sp>
        <p:nvSpPr>
          <p:cNvPr id="342" name="CustomShape 10"/>
          <p:cNvSpPr/>
          <p:nvPr/>
        </p:nvSpPr>
        <p:spPr>
          <a:xfrm>
            <a:off x="4016520" y="3305160"/>
            <a:ext cx="382320" cy="380160"/>
          </a:xfrm>
          <a:prstGeom prst="ellipse">
            <a:avLst/>
          </a:prstGeom>
          <a:noFill/>
          <a:ln w="19080">
            <a:solidFill>
              <a:srgbClr val="6eae3f"/>
            </a:solidFill>
            <a:custDash>
              <a:ds d="300000" sp="100000"/>
            </a:custDash>
            <a:round/>
          </a:ln>
        </p:spPr>
        <p:style>
          <a:lnRef idx="2">
            <a:schemeClr val="accent1">
              <a:shade val="50000"/>
            </a:schemeClr>
          </a:lnRef>
          <a:fillRef idx="1">
            <a:schemeClr val="accent1"/>
          </a:fillRef>
          <a:effectRef idx="0">
            <a:schemeClr val="accent1"/>
          </a:effectRef>
          <a:fontRef idx="minor"/>
        </p:style>
      </p:sp>
    </p:spTree>
  </p:cSld>
  <p:timing>
    <p:tnLst>
      <p:par>
        <p:cTn id="524" dur="indefinite" restart="never" nodeType="tmRoot">
          <p:childTnLst>
            <p:seq>
              <p:cTn id="525" dur="indefinite" nodeType="mainSeq">
                <p:childTnLst>
                  <p:par>
                    <p:cTn id="526" fill="hold">
                      <p:stCondLst>
                        <p:cond delay="indefinite"/>
                      </p:stCondLst>
                      <p:childTnLst>
                        <p:par>
                          <p:cTn id="527" fill="hold">
                            <p:stCondLst>
                              <p:cond delay="0"/>
                            </p:stCondLst>
                            <p:childTnLst>
                              <p:par>
                                <p:cTn id="528" nodeType="clickEffect" fill="hold" presetClass="exit" presetID="22" presetSubtype="8">
                                  <p:stCondLst>
                                    <p:cond delay="0"/>
                                  </p:stCondLst>
                                  <p:childTnLst>
                                    <p:animEffect filter="wipe(left)" transition="in">
                                      <p:cBhvr additive="repl">
                                        <p:cTn id="529" dur="1500"/>
                                        <p:tgtEl>
                                          <p:spTgt spid="335"/>
                                        </p:tgtEl>
                                      </p:cBhvr>
                                    </p:animEffect>
                                    <p:set>
                                      <p:cBhvr>
                                        <p:cTn id="530" dur="1" fill="hold">
                                          <p:stCondLst>
                                            <p:cond delay="1499"/>
                                          </p:stCondLst>
                                        </p:cTn>
                                        <p:tgtEl>
                                          <p:spTgt spid="335"/>
                                        </p:tgtEl>
                                        <p:attrNameLst>
                                          <p:attrName>style.visibility</p:attrName>
                                        </p:attrNameLst>
                                      </p:cBhvr>
                                      <p:to>
                                        <p:strVal val="hidden"/>
                                      </p:to>
                                    </p:set>
                                  </p:childTnLst>
                                </p:cTn>
                              </p:par>
                            </p:childTnLst>
                          </p:cTn>
                        </p:par>
                        <p:par>
                          <p:cTn id="531" fill="hold">
                            <p:stCondLst>
                              <p:cond delay="1500"/>
                            </p:stCondLst>
                            <p:childTnLst>
                              <p:par>
                                <p:cTn id="532" nodeType="afterEffect" fill="hold" presetClass="entr" presetID="1">
                                  <p:stCondLst>
                                    <p:cond delay="500"/>
                                  </p:stCondLst>
                                  <p:childTnLst>
                                    <p:set>
                                      <p:cBhvr>
                                        <p:cTn id="533" dur="1" fill="hold">
                                          <p:stCondLst>
                                            <p:cond delay="0"/>
                                          </p:stCondLst>
                                        </p:cTn>
                                        <p:tgtEl>
                                          <p:spTgt spid="341"/>
                                        </p:tgtEl>
                                        <p:attrNameLst>
                                          <p:attrName>style.visibility</p:attrName>
                                        </p:attrNameLst>
                                      </p:cBhvr>
                                      <p:to>
                                        <p:strVal val="visible"/>
                                      </p:to>
                                    </p:set>
                                  </p:childTnLst>
                                </p:cTn>
                              </p:par>
                              <p:par>
                                <p:cTn id="534" nodeType="withEffect" fill="hold" presetClass="entr" presetID="1">
                                  <p:stCondLst>
                                    <p:cond delay="500"/>
                                  </p:stCondLst>
                                  <p:childTnLst>
                                    <p:set>
                                      <p:cBhvr>
                                        <p:cTn id="535" dur="1" fill="hold">
                                          <p:stCondLst>
                                            <p:cond delay="0"/>
                                          </p:stCondLst>
                                        </p:cTn>
                                        <p:tgtEl>
                                          <p:spTgt spid="342"/>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nodeType="clickEffect" fill="hold" presetClass="exit" presetID="22" presetSubtype="8">
                                  <p:stCondLst>
                                    <p:cond delay="0"/>
                                  </p:stCondLst>
                                  <p:childTnLst>
                                    <p:animEffect filter="wipe(left)" transition="in">
                                      <p:cBhvr additive="repl">
                                        <p:cTn id="539" dur="1500"/>
                                        <p:tgtEl>
                                          <p:spTgt spid="338"/>
                                        </p:tgtEl>
                                      </p:cBhvr>
                                    </p:animEffect>
                                    <p:set>
                                      <p:cBhvr>
                                        <p:cTn id="540" dur="1" fill="hold">
                                          <p:stCondLst>
                                            <p:cond delay="1499"/>
                                          </p:stCondLst>
                                        </p:cTn>
                                        <p:tgtEl>
                                          <p:spTgt spid="338"/>
                                        </p:tgtEl>
                                        <p:attrNameLst>
                                          <p:attrName>style.visibility</p:attrName>
                                        </p:attrNameLst>
                                      </p:cBhvr>
                                      <p:to>
                                        <p:strVal val="hidden"/>
                                      </p:to>
                                    </p:set>
                                  </p:childTnLst>
                                </p:cTn>
                              </p:par>
                              <p:par>
                                <p:cTn id="541" nodeType="withEffect" fill="hold" presetClass="entr" presetID="10">
                                  <p:stCondLst>
                                    <p:cond delay="100"/>
                                  </p:stCondLst>
                                  <p:childTnLst>
                                    <p:set>
                                      <p:cBhvr>
                                        <p:cTn id="542" dur="1" fill="hold">
                                          <p:stCondLst>
                                            <p:cond delay="0"/>
                                          </p:stCondLst>
                                        </p:cTn>
                                        <p:tgtEl>
                                          <p:spTgt spid="333"/>
                                        </p:tgtEl>
                                        <p:attrNameLst>
                                          <p:attrName>style.visibility</p:attrName>
                                        </p:attrNameLst>
                                      </p:cBhvr>
                                      <p:to>
                                        <p:strVal val="visible"/>
                                      </p:to>
                                    </p:set>
                                    <p:animEffect filter="fade" transition="in">
                                      <p:cBhvr additive="repl">
                                        <p:cTn id="543" dur="500"/>
                                        <p:tgtEl>
                                          <p:spTgt spid="333"/>
                                        </p:tgtEl>
                                      </p:cBhvr>
                                    </p:animEffect>
                                  </p:childTnLst>
                                </p:cTn>
                              </p:par>
                            </p:childTnLst>
                          </p:cTn>
                        </p:par>
                      </p:childTnLst>
                    </p:cTn>
                  </p:par>
                  <p:par>
                    <p:cTn id="544" fill="hold">
                      <p:stCondLst>
                        <p:cond delay="indefinite"/>
                      </p:stCondLst>
                      <p:childTnLst>
                        <p:par>
                          <p:cTn id="545" fill="hold">
                            <p:stCondLst>
                              <p:cond delay="0"/>
                            </p:stCondLst>
                            <p:childTnLst>
                              <p:par>
                                <p:cTn id="546" nodeType="clickEffect" fill="hold" presetClass="entr" presetID="1">
                                  <p:stCondLst>
                                    <p:cond delay="0"/>
                                  </p:stCondLst>
                                  <p:childTnLst>
                                    <p:set>
                                      <p:cBhvr>
                                        <p:cTn id="547" dur="1" fill="hold">
                                          <p:stCondLst>
                                            <p:cond delay="0"/>
                                          </p:stCondLst>
                                        </p:cTn>
                                        <p:tgtEl>
                                          <p:spTgt spid="340"/>
                                        </p:tgtEl>
                                        <p:attrNameLst>
                                          <p:attrName>style.visibility</p:attrName>
                                        </p:attrNameLst>
                                      </p:cBhvr>
                                      <p:to>
                                        <p:strVal val="visible"/>
                                      </p:to>
                                    </p:set>
                                  </p:childTnLst>
                                </p:cTn>
                              </p:par>
                              <p:par>
                                <p:cTn id="548" nodeType="withEffect" fill="hold" presetClass="entr" presetID="1">
                                  <p:stCondLst>
                                    <p:cond delay="0"/>
                                  </p:stCondLst>
                                  <p:childTnLst>
                                    <p:set>
                                      <p:cBhvr>
                                        <p:cTn id="549"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2400" spc="-1" strike="noStrike">
                <a:solidFill>
                  <a:srgbClr val="000000"/>
                </a:solidFill>
                <a:uFill>
                  <a:solidFill>
                    <a:srgbClr val="ffffff"/>
                  </a:solidFill>
                </a:uFill>
                <a:latin typeface="Times New Roman"/>
              </a:rPr>
              <a:t>3. Error = Charge Loss</a:t>
            </a:r>
            <a:endParaRPr b="0" lang="en-US" sz="2400" spc="-1" strike="noStrike">
              <a:solidFill>
                <a:srgbClr val="000000"/>
              </a:solidFill>
              <a:uFill>
                <a:solidFill>
                  <a:srgbClr val="ffffff"/>
                </a:solidFill>
              </a:uFill>
              <a:latin typeface="Arial"/>
            </a:endParaRPr>
          </a:p>
        </p:txBody>
      </p:sp>
      <p:sp>
        <p:nvSpPr>
          <p:cNvPr id="344" name="CustomShape 2"/>
          <p:cNvSpPr/>
          <p:nvPr/>
        </p:nvSpPr>
        <p:spPr>
          <a:xfrm>
            <a:off x="533520" y="1066680"/>
            <a:ext cx="3809160" cy="2634120"/>
          </a:xfrm>
          <a:prstGeom prst="rect">
            <a:avLst/>
          </a:prstGeom>
          <a:solidFill>
            <a:srgbClr val="d9d9d9"/>
          </a:solidFill>
          <a:ln w="28440">
            <a:noFill/>
          </a:ln>
        </p:spPr>
        <p:style>
          <a:lnRef idx="0"/>
          <a:fillRef idx="0"/>
          <a:effectRef idx="0"/>
          <a:fontRef idx="minor"/>
        </p:style>
        <p:txBody>
          <a:bodyPr lIns="90000" rIns="90000" tIns="45000" bIns="45000" anchor="ctr"/>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Two types of errors</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2400" spc="-1" strike="noStrike">
                <a:solidFill>
                  <a:srgbClr val="000000"/>
                </a:solidFill>
                <a:uFill>
                  <a:solidFill>
                    <a:srgbClr val="ffffff"/>
                  </a:solidFill>
                </a:uFill>
                <a:latin typeface="Times New Roman"/>
              </a:rPr>
              <a:t>‘</a:t>
            </a:r>
            <a:r>
              <a:rPr b="0" lang="en-US" sz="2400" spc="-1" strike="noStrike">
                <a:solidFill>
                  <a:srgbClr val="000000"/>
                </a:solidFill>
                <a:uFill>
                  <a:solidFill>
                    <a:srgbClr val="ffffff"/>
                  </a:solidFill>
                </a:uFill>
                <a:latin typeface="Times New Roman"/>
              </a:rPr>
              <a:t>1’  ‘0’</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2400" spc="-1" strike="noStrike">
                <a:solidFill>
                  <a:srgbClr val="000000"/>
                </a:solidFill>
                <a:uFill>
                  <a:solidFill>
                    <a:srgbClr val="ffffff"/>
                  </a:solidFill>
                </a:uFill>
                <a:latin typeface="Times New Roman"/>
              </a:rPr>
              <a:t>‘</a:t>
            </a:r>
            <a:r>
              <a:rPr b="0" lang="en-US" sz="2400" spc="-1" strike="noStrike">
                <a:solidFill>
                  <a:srgbClr val="000000"/>
                </a:solidFill>
                <a:uFill>
                  <a:solidFill>
                    <a:srgbClr val="ffffff"/>
                  </a:solidFill>
                </a:uFill>
                <a:latin typeface="Times New Roman"/>
              </a:rPr>
              <a:t>0’  ‘1’</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A given cell suffers only one type</a:t>
            </a:r>
            <a:endParaRPr b="0" lang="en-US" sz="2400" spc="-1" strike="noStrike">
              <a:solidFill>
                <a:srgbClr val="000000"/>
              </a:solidFill>
              <a:uFill>
                <a:solidFill>
                  <a:srgbClr val="ffffff"/>
                </a:solidFill>
              </a:uFill>
              <a:latin typeface="Arial"/>
            </a:endParaRPr>
          </a:p>
        </p:txBody>
      </p:sp>
      <p:sp>
        <p:nvSpPr>
          <p:cNvPr id="345" name="CustomShape 3"/>
          <p:cNvSpPr/>
          <p:nvPr/>
        </p:nvSpPr>
        <p:spPr>
          <a:xfrm>
            <a:off x="4800600" y="1066680"/>
            <a:ext cx="3809160" cy="2634120"/>
          </a:xfrm>
          <a:prstGeom prst="roundRect">
            <a:avLst>
              <a:gd name="adj" fmla="val 8183"/>
            </a:avLst>
          </a:prstGeom>
          <a:solidFill>
            <a:schemeClr val="bg1">
              <a:lumMod val="85000"/>
            </a:schemeClr>
          </a:solidFill>
          <a:ln w="28440">
            <a:noFill/>
          </a:ln>
        </p:spPr>
        <p:style>
          <a:lnRef idx="0"/>
          <a:fillRef idx="0"/>
          <a:effectRef idx="0"/>
          <a:fontRef idx="minor"/>
        </p:style>
        <p:txBody>
          <a:bodyPr lIns="90000" rIns="90000" tIns="45000" bIns="45000" anchor="ctr"/>
          <a:p>
            <a:pPr marL="285840" indent="-285120">
              <a:lnSpc>
                <a:spcPct val="90000"/>
              </a:lnSpc>
              <a:spcBef>
                <a:spcPts val="1001"/>
              </a:spcBef>
              <a:buClr>
                <a:srgbClr val="000000"/>
              </a:buClr>
              <a:buFont typeface="Arial"/>
              <a:buChar char="•"/>
            </a:pPr>
            <a:r>
              <a:rPr b="0" lang="en-US" sz="2400" spc="-1" strike="noStrike">
                <a:solidFill>
                  <a:srgbClr val="000000"/>
                </a:solidFill>
                <a:uFill>
                  <a:solidFill>
                    <a:srgbClr val="ffffff"/>
                  </a:solidFill>
                </a:uFill>
                <a:latin typeface="Times New Roman"/>
                <a:ea typeface="DejaVu Sans"/>
              </a:rPr>
              <a:t>Two types of cells</a:t>
            </a:r>
            <a:endParaRPr b="0" lang="en-US" sz="2400" spc="-1" strike="noStrike">
              <a:solidFill>
                <a:srgbClr val="000000"/>
              </a:solidFill>
              <a:uFill>
                <a:solidFill>
                  <a:srgbClr val="ffffff"/>
                </a:solidFill>
              </a:uFill>
              <a:latin typeface="Arial"/>
            </a:endParaRPr>
          </a:p>
          <a:p>
            <a:pPr lvl="1" marL="743040" indent="-285120">
              <a:lnSpc>
                <a:spcPct val="100000"/>
              </a:lnSpc>
              <a:spcBef>
                <a:spcPts val="499"/>
              </a:spcBef>
              <a:buClr>
                <a:srgbClr val="ff0000"/>
              </a:buClr>
              <a:buFont typeface="Calibri Light"/>
              <a:buChar char="–"/>
            </a:pPr>
            <a:r>
              <a:rPr b="1" lang="en-US" sz="2400" spc="-1" strike="noStrike">
                <a:solidFill>
                  <a:srgbClr val="ff0000"/>
                </a:solidFill>
                <a:uFill>
                  <a:solidFill>
                    <a:srgbClr val="ffffff"/>
                  </a:solidFill>
                </a:uFill>
                <a:latin typeface="Times New Roman"/>
                <a:ea typeface="DejaVu Sans"/>
              </a:rPr>
              <a:t>True:</a:t>
            </a:r>
            <a:r>
              <a:rPr b="0" lang="en-US" sz="2400" spc="-1" strike="noStrike">
                <a:solidFill>
                  <a:srgbClr val="000000"/>
                </a:solidFill>
                <a:uFill>
                  <a:solidFill>
                    <a:srgbClr val="ffffff"/>
                  </a:solidFill>
                </a:uFill>
                <a:latin typeface="Times New Roman"/>
                <a:ea typeface="DejaVu Sans"/>
              </a:rPr>
              <a:t> Charged (‘1’)</a:t>
            </a:r>
            <a:endParaRPr b="0" lang="en-US" sz="2400" spc="-1" strike="noStrike">
              <a:solidFill>
                <a:srgbClr val="000000"/>
              </a:solidFill>
              <a:uFill>
                <a:solidFill>
                  <a:srgbClr val="ffffff"/>
                </a:solidFill>
              </a:uFill>
              <a:latin typeface="Arial"/>
            </a:endParaRPr>
          </a:p>
          <a:p>
            <a:pPr lvl="1" marL="743040" indent="-285120">
              <a:lnSpc>
                <a:spcPct val="100000"/>
              </a:lnSpc>
              <a:spcBef>
                <a:spcPts val="499"/>
              </a:spcBef>
              <a:buClr>
                <a:srgbClr val="ff0000"/>
              </a:buClr>
              <a:buFont typeface="Calibri Light"/>
              <a:buChar char="–"/>
            </a:pPr>
            <a:r>
              <a:rPr b="1" lang="en-US" sz="2400" spc="-1" strike="noStrike">
                <a:solidFill>
                  <a:srgbClr val="ff0000"/>
                </a:solidFill>
                <a:uFill>
                  <a:solidFill>
                    <a:srgbClr val="ffffff"/>
                  </a:solidFill>
                </a:uFill>
                <a:latin typeface="Times New Roman"/>
                <a:ea typeface="DejaVu Sans"/>
              </a:rPr>
              <a:t>Anti:</a:t>
            </a:r>
            <a:r>
              <a:rPr b="0" lang="en-US" sz="2400" spc="-1" strike="noStrike">
                <a:solidFill>
                  <a:srgbClr val="000000"/>
                </a:solidFill>
                <a:uFill>
                  <a:solidFill>
                    <a:srgbClr val="ffffff"/>
                  </a:solidFill>
                </a:uFill>
                <a:latin typeface="Times New Roman"/>
                <a:ea typeface="DejaVu Sans"/>
              </a:rPr>
              <a:t> Charged (‘0’)</a:t>
            </a:r>
            <a:endParaRPr b="0" lang="en-US" sz="2400" spc="-1" strike="noStrike">
              <a:solidFill>
                <a:srgbClr val="000000"/>
              </a:solidFill>
              <a:uFill>
                <a:solidFill>
                  <a:srgbClr val="ffffff"/>
                </a:solidFill>
              </a:uFill>
              <a:latin typeface="Arial"/>
            </a:endParaRPr>
          </a:p>
          <a:p>
            <a:pPr marL="285840" indent="-285120">
              <a:lnSpc>
                <a:spcPct val="90000"/>
              </a:lnSpc>
              <a:spcBef>
                <a:spcPts val="1001"/>
              </a:spcBef>
              <a:buClr>
                <a:srgbClr val="000000"/>
              </a:buClr>
              <a:buFont typeface="Arial"/>
              <a:buChar char="•"/>
            </a:pPr>
            <a:r>
              <a:rPr b="0" lang="en-US" sz="2400" spc="-1" strike="noStrike">
                <a:solidFill>
                  <a:srgbClr val="000000"/>
                </a:solidFill>
                <a:uFill>
                  <a:solidFill>
                    <a:srgbClr val="ffffff"/>
                  </a:solidFill>
                </a:uFill>
                <a:latin typeface="Times New Roman"/>
                <a:ea typeface="DejaVu Sans"/>
              </a:rPr>
              <a:t>Manufacturer’s design choice</a:t>
            </a:r>
            <a:endParaRPr b="0" lang="en-US" sz="2400" spc="-1" strike="noStrike">
              <a:solidFill>
                <a:srgbClr val="000000"/>
              </a:solidFill>
              <a:uFill>
                <a:solidFill>
                  <a:srgbClr val="ffffff"/>
                </a:solidFill>
              </a:uFill>
              <a:latin typeface="Arial"/>
            </a:endParaRPr>
          </a:p>
        </p:txBody>
      </p:sp>
      <p:sp>
        <p:nvSpPr>
          <p:cNvPr id="346" name="CustomShape 4"/>
          <p:cNvSpPr/>
          <p:nvPr/>
        </p:nvSpPr>
        <p:spPr>
          <a:xfrm>
            <a:off x="533520" y="4038480"/>
            <a:ext cx="8076600" cy="1370880"/>
          </a:xfrm>
          <a:prstGeom prst="rect">
            <a:avLst/>
          </a:prstGeom>
          <a:noFill/>
          <a:ln>
            <a:noFill/>
          </a:ln>
        </p:spPr>
        <p:style>
          <a:lnRef idx="0"/>
          <a:fillRef idx="0"/>
          <a:effectRef idx="0"/>
          <a:fontRef idx="minor"/>
        </p:style>
        <p:txBody>
          <a:bodyPr lIns="90000" rIns="90000" tIns="45000" bIns="45000" anchor="ctr"/>
          <a:p>
            <a:pPr marL="285840" indent="-285120">
              <a:lnSpc>
                <a:spcPct val="90000"/>
              </a:lnSpc>
              <a:spcBef>
                <a:spcPts val="1001"/>
              </a:spcBef>
              <a:buClr>
                <a:srgbClr val="000000"/>
              </a:buClr>
              <a:buFont typeface="Arial"/>
              <a:buChar char="•"/>
            </a:pPr>
            <a:r>
              <a:rPr b="0" lang="en-US" sz="2400" spc="-1" strike="noStrike">
                <a:solidFill>
                  <a:srgbClr val="000000"/>
                </a:solidFill>
                <a:uFill>
                  <a:solidFill>
                    <a:srgbClr val="ffffff"/>
                  </a:solidFill>
                </a:uFill>
                <a:latin typeface="Times New Roman"/>
                <a:ea typeface="DejaVu Sans"/>
              </a:rPr>
              <a:t>True-cells have only ‘1’  ‘0’ errors</a:t>
            </a:r>
            <a:endParaRPr b="0" lang="en-US" sz="2400" spc="-1" strike="noStrike">
              <a:solidFill>
                <a:srgbClr val="000000"/>
              </a:solidFill>
              <a:uFill>
                <a:solidFill>
                  <a:srgbClr val="ffffff"/>
                </a:solidFill>
              </a:uFill>
              <a:latin typeface="Arial"/>
            </a:endParaRPr>
          </a:p>
          <a:p>
            <a:pPr marL="285840" indent="-285120">
              <a:lnSpc>
                <a:spcPct val="90000"/>
              </a:lnSpc>
              <a:spcBef>
                <a:spcPts val="1001"/>
              </a:spcBef>
              <a:buClr>
                <a:srgbClr val="000000"/>
              </a:buClr>
              <a:buFont typeface="Arial"/>
              <a:buChar char="•"/>
            </a:pPr>
            <a:r>
              <a:rPr b="0" lang="en-US" sz="2400" spc="-1" strike="noStrike">
                <a:solidFill>
                  <a:srgbClr val="000000"/>
                </a:solidFill>
                <a:uFill>
                  <a:solidFill>
                    <a:srgbClr val="ffffff"/>
                  </a:solidFill>
                </a:uFill>
                <a:latin typeface="Times New Roman"/>
                <a:ea typeface="DejaVu Sans"/>
              </a:rPr>
              <a:t>Anti-cells have only ‘0’  ‘1’ errors</a:t>
            </a:r>
            <a:endParaRPr b="0" lang="en-US" sz="2400" spc="-1" strike="noStrike">
              <a:solidFill>
                <a:srgbClr val="000000"/>
              </a:solidFill>
              <a:uFill>
                <a:solidFill>
                  <a:srgbClr val="ffffff"/>
                </a:solidFill>
              </a:uFill>
              <a:latin typeface="Arial"/>
            </a:endParaRPr>
          </a:p>
        </p:txBody>
      </p:sp>
      <p:sp>
        <p:nvSpPr>
          <p:cNvPr id="347" name="CustomShape 5"/>
          <p:cNvSpPr/>
          <p:nvPr/>
        </p:nvSpPr>
        <p:spPr>
          <a:xfrm>
            <a:off x="529920" y="561024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400" spc="-1" strike="noStrike">
                <a:solidFill>
                  <a:srgbClr val="ff0000"/>
                </a:solidFill>
                <a:uFill>
                  <a:solidFill>
                    <a:srgbClr val="ffffff"/>
                  </a:solidFill>
                </a:uFill>
                <a:latin typeface="Times New Roman"/>
                <a:ea typeface="DejaVu Sans"/>
              </a:rPr>
              <a:t>Errors are manifestations of charge loss</a:t>
            </a:r>
            <a:endParaRPr b="0" lang="en-US" sz="2400" spc="-1" strike="noStrike">
              <a:solidFill>
                <a:srgbClr val="000000"/>
              </a:solidFill>
              <a:uFill>
                <a:solidFill>
                  <a:srgbClr val="ffffff"/>
                </a:solidFill>
              </a:uFill>
              <a:latin typeface="Arial"/>
            </a:endParaRPr>
          </a:p>
        </p:txBody>
      </p:sp>
      <p:sp>
        <p:nvSpPr>
          <p:cNvPr id="348" name="CustomShape 6"/>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F91A21D-D52C-48A4-86D5-2087840D3489}" type="slidenum">
              <a:rPr b="0" lang="en-US" sz="2400" spc="-1" strike="noStrike">
                <a:solidFill>
                  <a:srgbClr val="8b8b8b"/>
                </a:solidFill>
                <a:uFill>
                  <a:solidFill>
                    <a:srgbClr val="ffffff"/>
                  </a:solidFill>
                </a:uFill>
                <a:latin typeface="Times New Roman"/>
                <a:ea typeface="Cambria Math"/>
              </a:rPr>
              <a:t>1</a:t>
            </a:fld>
            <a:endParaRPr b="0" lang="en-US" sz="2400" spc="-1" strike="noStrike">
              <a:solidFill>
                <a:srgbClr val="000000"/>
              </a:solidFill>
              <a:uFill>
                <a:solidFill>
                  <a:srgbClr val="ffffff"/>
                </a:solidFill>
              </a:uFill>
              <a:latin typeface="Arial"/>
            </a:endParaRPr>
          </a:p>
        </p:txBody>
      </p:sp>
    </p:spTree>
  </p:cSld>
  <p:timing>
    <p:tnLst>
      <p:par>
        <p:cTn id="550" dur="indefinite" restart="never" nodeType="tmRoot">
          <p:childTnLst>
            <p:seq>
              <p:cTn id="551" dur="indefinite" nodeType="mainSeq">
                <p:childTnLst>
                  <p:par>
                    <p:cTn id="552" fill="hold">
                      <p:stCondLst>
                        <p:cond delay="indefinite"/>
                      </p:stCondLst>
                      <p:childTnLst>
                        <p:par>
                          <p:cTn id="553" fill="hold">
                            <p:stCondLst>
                              <p:cond delay="0"/>
                            </p:stCondLst>
                            <p:childTnLst>
                              <p:par>
                                <p:cTn id="554" nodeType="clickEffect" fill="hold" presetClass="entr" presetID="1">
                                  <p:stCondLst>
                                    <p:cond delay="0"/>
                                  </p:stCondLst>
                                  <p:childTnLst>
                                    <p:set>
                                      <p:cBhvr>
                                        <p:cTn id="555" dur="1" fill="hold">
                                          <p:stCondLst>
                                            <p:cond delay="0"/>
                                          </p:stCondLst>
                                        </p:cTn>
                                        <p:tgtEl>
                                          <p:spTgt spid="345"/>
                                        </p:tgtEl>
                                        <p:attrNameLst>
                                          <p:attrName>style.visibility</p:attrName>
                                        </p:attrNameLst>
                                      </p:cBhvr>
                                      <p:to>
                                        <p:strVal val="visible"/>
                                      </p:to>
                                    </p:set>
                                  </p:childTnLst>
                                </p:cTn>
                              </p:par>
                            </p:childTnLst>
                          </p:cTn>
                        </p:par>
                      </p:childTnLst>
                    </p:cTn>
                  </p:par>
                  <p:par>
                    <p:cTn id="556" fill="hold">
                      <p:stCondLst>
                        <p:cond delay="indefinite"/>
                      </p:stCondLst>
                      <p:childTnLst>
                        <p:par>
                          <p:cTn id="557" fill="hold">
                            <p:stCondLst>
                              <p:cond delay="0"/>
                            </p:stCondLst>
                            <p:childTnLst>
                              <p:par>
                                <p:cTn id="558" nodeType="clickEffect" fill="hold" presetClass="entr" presetID="1">
                                  <p:stCondLst>
                                    <p:cond delay="0"/>
                                  </p:stCondLst>
                                  <p:childTnLst>
                                    <p:set>
                                      <p:cBhvr>
                                        <p:cTn id="559" dur="1" fill="hold">
                                          <p:stCondLst>
                                            <p:cond delay="0"/>
                                          </p:stCondLst>
                                        </p:cTn>
                                        <p:tgtEl>
                                          <p:spTgt spid="346"/>
                                        </p:tgtEl>
                                        <p:attrNameLst>
                                          <p:attrName>style.visibility</p:attrName>
                                        </p:attrNameLst>
                                      </p:cBhvr>
                                      <p:to>
                                        <p:strVal val="visible"/>
                                      </p:to>
                                    </p:set>
                                  </p:childTnLst>
                                </p:cTn>
                              </p:par>
                            </p:childTnLst>
                          </p:cTn>
                        </p:par>
                      </p:childTnLst>
                    </p:cTn>
                  </p:par>
                  <p:par>
                    <p:cTn id="560" fill="hold">
                      <p:stCondLst>
                        <p:cond delay="indefinite"/>
                      </p:stCondLst>
                      <p:childTnLst>
                        <p:par>
                          <p:cTn id="561" fill="hold">
                            <p:stCondLst>
                              <p:cond delay="0"/>
                            </p:stCondLst>
                            <p:childTnLst>
                              <p:par>
                                <p:cTn id="562" nodeType="clickEffect" fill="hold" presetClass="entr" presetID="1">
                                  <p:stCondLst>
                                    <p:cond delay="0"/>
                                  </p:stCondLst>
                                  <p:childTnLst>
                                    <p:set>
                                      <p:cBhvr>
                                        <p:cTn id="563"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4. Adjacency: Aggressor &amp; Victim</a:t>
            </a:r>
            <a:endParaRPr b="0" lang="en-US" sz="1500" spc="-1" strike="noStrike">
              <a:solidFill>
                <a:srgbClr val="000000"/>
              </a:solidFill>
              <a:uFill>
                <a:solidFill>
                  <a:srgbClr val="ffffff"/>
                </a:solidFill>
              </a:uFill>
              <a:latin typeface="Arial"/>
            </a:endParaRPr>
          </a:p>
        </p:txBody>
      </p:sp>
      <p:pic>
        <p:nvPicPr>
          <p:cNvPr id="350" name="Blank" descr=""/>
          <p:cNvPicPr/>
          <p:nvPr/>
        </p:nvPicPr>
        <p:blipFill>
          <a:blip r:embed="rId1"/>
          <a:stretch/>
        </p:blipFill>
        <p:spPr>
          <a:xfrm>
            <a:off x="681480" y="990720"/>
            <a:ext cx="7810200" cy="4163400"/>
          </a:xfrm>
          <a:prstGeom prst="rect">
            <a:avLst/>
          </a:prstGeom>
          <a:ln>
            <a:noFill/>
          </a:ln>
        </p:spPr>
      </p:pic>
      <p:pic>
        <p:nvPicPr>
          <p:cNvPr id="351" name="Data" descr=""/>
          <p:cNvPicPr/>
          <p:nvPr/>
        </p:nvPicPr>
        <p:blipFill>
          <a:blip r:embed="rId2"/>
          <a:stretch/>
        </p:blipFill>
        <p:spPr>
          <a:xfrm>
            <a:off x="681480" y="990720"/>
            <a:ext cx="7810200" cy="4163400"/>
          </a:xfrm>
          <a:prstGeom prst="rect">
            <a:avLst/>
          </a:prstGeom>
          <a:ln>
            <a:noFill/>
          </a:ln>
        </p:spPr>
      </p:pic>
      <p:sp>
        <p:nvSpPr>
          <p:cNvPr id="352" name="CustomShape 2"/>
          <p:cNvSpPr/>
          <p:nvPr/>
        </p:nvSpPr>
        <p:spPr>
          <a:xfrm>
            <a:off x="529920" y="571860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3600" spc="-1" strike="noStrike">
                <a:solidFill>
                  <a:srgbClr val="ff0000"/>
                </a:solidFill>
                <a:uFill>
                  <a:solidFill>
                    <a:srgbClr val="ffffff"/>
                  </a:solidFill>
                </a:uFill>
                <a:latin typeface="Times New Roman"/>
                <a:ea typeface="DejaVu Sans"/>
              </a:rPr>
              <a:t>Most aggressors &amp; victims are adjacent</a:t>
            </a:r>
            <a:endParaRPr b="0" lang="en-US" sz="3600" spc="-1" strike="noStrike">
              <a:solidFill>
                <a:srgbClr val="000000"/>
              </a:solidFill>
              <a:uFill>
                <a:solidFill>
                  <a:srgbClr val="ffffff"/>
                </a:solidFill>
              </a:uFill>
              <a:latin typeface="Arial"/>
            </a:endParaRPr>
          </a:p>
        </p:txBody>
      </p:sp>
      <p:sp>
        <p:nvSpPr>
          <p:cNvPr id="353"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8A29BEE-3014-4171-AAC0-3FF1FE0AF13F}"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
        <p:nvSpPr>
          <p:cNvPr id="354" name="CustomShape 4"/>
          <p:cNvSpPr/>
          <p:nvPr/>
        </p:nvSpPr>
        <p:spPr>
          <a:xfrm>
            <a:off x="685800" y="510552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400" spc="-1" strike="noStrike">
                <a:solidFill>
                  <a:srgbClr val="767171"/>
                </a:solidFill>
                <a:uFill>
                  <a:solidFill>
                    <a:srgbClr val="ffffff"/>
                  </a:solidFill>
                </a:uFill>
                <a:latin typeface="Times New Roman"/>
                <a:ea typeface="DejaVu Sans"/>
              </a:rPr>
              <a:t>Note: For three modules with the most errors (only first bank)</a:t>
            </a:r>
            <a:endParaRPr b="0" lang="en-US" sz="2400" spc="-1" strike="noStrike">
              <a:solidFill>
                <a:srgbClr val="000000"/>
              </a:solidFill>
              <a:uFill>
                <a:solidFill>
                  <a:srgbClr val="ffffff"/>
                </a:solidFill>
              </a:uFill>
              <a:latin typeface="Arial"/>
            </a:endParaRPr>
          </a:p>
        </p:txBody>
      </p:sp>
      <p:sp>
        <p:nvSpPr>
          <p:cNvPr id="355" name="CustomShape 5"/>
          <p:cNvSpPr/>
          <p:nvPr/>
        </p:nvSpPr>
        <p:spPr>
          <a:xfrm>
            <a:off x="4518000" y="1752480"/>
            <a:ext cx="396000" cy="2733120"/>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3200" spc="-1" strike="noStrike">
                <a:solidFill>
                  <a:srgbClr val="ffffff"/>
                </a:solidFill>
                <a:uFill>
                  <a:solidFill>
                    <a:srgbClr val="ffffff"/>
                  </a:solidFill>
                </a:uFill>
                <a:latin typeface="Calibri Light"/>
                <a:ea typeface="DejaVu Sans"/>
              </a:rPr>
              <a:t>Adjacent</a:t>
            </a:r>
            <a:endParaRPr b="0" lang="en-US" sz="3200" spc="-1" strike="noStrike">
              <a:solidFill>
                <a:srgbClr val="000000"/>
              </a:solidFill>
              <a:uFill>
                <a:solidFill>
                  <a:srgbClr val="ffffff"/>
                </a:solidFill>
              </a:uFill>
              <a:latin typeface="Arial"/>
            </a:endParaRPr>
          </a:p>
        </p:txBody>
      </p:sp>
      <p:sp>
        <p:nvSpPr>
          <p:cNvPr id="356" name="CustomShape 6"/>
          <p:cNvSpPr/>
          <p:nvPr/>
        </p:nvSpPr>
        <p:spPr>
          <a:xfrm>
            <a:off x="5318280" y="1752480"/>
            <a:ext cx="396000" cy="2733120"/>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3200" spc="-1" strike="noStrike">
                <a:solidFill>
                  <a:srgbClr val="ffffff"/>
                </a:solidFill>
                <a:uFill>
                  <a:solidFill>
                    <a:srgbClr val="ffffff"/>
                  </a:solidFill>
                </a:uFill>
                <a:latin typeface="Calibri Light"/>
                <a:ea typeface="DejaVu Sans"/>
              </a:rPr>
              <a:t>Adjacent</a:t>
            </a:r>
            <a:endParaRPr b="0" lang="en-US" sz="3200" spc="-1" strike="noStrike">
              <a:solidFill>
                <a:srgbClr val="000000"/>
              </a:solidFill>
              <a:uFill>
                <a:solidFill>
                  <a:srgbClr val="ffffff"/>
                </a:solidFill>
              </a:uFill>
              <a:latin typeface="Arial"/>
            </a:endParaRPr>
          </a:p>
        </p:txBody>
      </p:sp>
      <p:sp>
        <p:nvSpPr>
          <p:cNvPr id="357" name="CustomShape 7"/>
          <p:cNvSpPr/>
          <p:nvPr/>
        </p:nvSpPr>
        <p:spPr>
          <a:xfrm>
            <a:off x="4915080" y="1390680"/>
            <a:ext cx="402480" cy="3094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2800" spc="-1" strike="noStrike">
                <a:solidFill>
                  <a:srgbClr val="ffffff"/>
                </a:solidFill>
                <a:uFill>
                  <a:solidFill>
                    <a:srgbClr val="ffffff"/>
                  </a:solidFill>
                </a:uFill>
                <a:latin typeface="Calibri Light"/>
                <a:ea typeface="DejaVu Sans"/>
              </a:rPr>
              <a:t>Adjacent</a:t>
            </a:r>
            <a:endParaRPr b="0" lang="en-US" sz="2800" spc="-1" strike="noStrike">
              <a:solidFill>
                <a:srgbClr val="000000"/>
              </a:solidFill>
              <a:uFill>
                <a:solidFill>
                  <a:srgbClr val="ffffff"/>
                </a:solidFill>
              </a:uFill>
              <a:latin typeface="Arial"/>
            </a:endParaRPr>
          </a:p>
        </p:txBody>
      </p:sp>
      <p:sp>
        <p:nvSpPr>
          <p:cNvPr id="358" name="CustomShape 8"/>
          <p:cNvSpPr/>
          <p:nvPr/>
        </p:nvSpPr>
        <p:spPr>
          <a:xfrm>
            <a:off x="6118200" y="4038480"/>
            <a:ext cx="2373480" cy="44712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2800" spc="-1" strike="noStrike">
                <a:solidFill>
                  <a:srgbClr val="ffffff"/>
                </a:solidFill>
                <a:uFill>
                  <a:solidFill>
                    <a:srgbClr val="ffffff"/>
                  </a:solidFill>
                </a:uFill>
                <a:latin typeface="Times New Roman"/>
                <a:ea typeface="DejaVu Sans"/>
              </a:rPr>
              <a:t>Non-Adjacent</a:t>
            </a:r>
            <a:endParaRPr b="0" lang="en-US" sz="2800" spc="-1" strike="noStrike">
              <a:solidFill>
                <a:srgbClr val="000000"/>
              </a:solidFill>
              <a:uFill>
                <a:solidFill>
                  <a:srgbClr val="ffffff"/>
                </a:solidFill>
              </a:uFill>
              <a:latin typeface="Arial"/>
            </a:endParaRPr>
          </a:p>
        </p:txBody>
      </p:sp>
      <p:sp>
        <p:nvSpPr>
          <p:cNvPr id="359" name="CustomShape 9"/>
          <p:cNvSpPr/>
          <p:nvPr/>
        </p:nvSpPr>
        <p:spPr>
          <a:xfrm>
            <a:off x="1756800" y="4038480"/>
            <a:ext cx="2373480" cy="44712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2800" spc="-1" strike="noStrike">
                <a:solidFill>
                  <a:srgbClr val="ffffff"/>
                </a:solidFill>
                <a:uFill>
                  <a:solidFill>
                    <a:srgbClr val="ffffff"/>
                  </a:solidFill>
                </a:uFill>
                <a:latin typeface="Times New Roman"/>
                <a:ea typeface="DejaVu Sans"/>
              </a:rPr>
              <a:t>Non-Adjacent</a:t>
            </a:r>
            <a:endParaRPr b="0" lang="en-US" sz="2800" spc="-1" strike="noStrike">
              <a:solidFill>
                <a:srgbClr val="000000"/>
              </a:solidFill>
              <a:uFill>
                <a:solidFill>
                  <a:srgbClr val="ffffff"/>
                </a:solidFill>
              </a:uFill>
              <a:latin typeface="Arial"/>
            </a:endParaRPr>
          </a:p>
        </p:txBody>
      </p:sp>
    </p:spTree>
  </p:cSld>
  <p:timing>
    <p:tnLst>
      <p:par>
        <p:cTn id="564" dur="indefinite" restart="never" nodeType="tmRoot">
          <p:childTnLst>
            <p:seq>
              <p:cTn id="565" dur="indefinite" nodeType="mainSeq">
                <p:childTnLst>
                  <p:par>
                    <p:cTn id="566" fill="hold">
                      <p:stCondLst>
                        <p:cond delay="indefinite"/>
                      </p:stCondLst>
                      <p:childTnLst>
                        <p:par>
                          <p:cTn id="567" fill="hold">
                            <p:stCondLst>
                              <p:cond delay="0"/>
                            </p:stCondLst>
                            <p:childTnLst>
                              <p:par>
                                <p:cTn id="568" nodeType="clickEffect" fill="hold" presetClass="entr" presetID="1">
                                  <p:stCondLst>
                                    <p:cond delay="0"/>
                                  </p:stCondLst>
                                  <p:childTnLst>
                                    <p:set>
                                      <p:cBhvr>
                                        <p:cTn id="569" dur="1" fill="hold">
                                          <p:stCondLst>
                                            <p:cond delay="0"/>
                                          </p:stCondLst>
                                        </p:cTn>
                                        <p:tgtEl>
                                          <p:spTgt spid="351"/>
                                        </p:tgtEl>
                                        <p:attrNameLst>
                                          <p:attrName>style.visibility</p:attrName>
                                        </p:attrNameLst>
                                      </p:cBhvr>
                                      <p:to>
                                        <p:strVal val="visible"/>
                                      </p:to>
                                    </p:set>
                                  </p:childTnLst>
                                </p:cTn>
                              </p:par>
                            </p:childTnLst>
                          </p:cTn>
                        </p:par>
                      </p:childTnLst>
                    </p:cTn>
                  </p:par>
                  <p:par>
                    <p:cTn id="570" fill="hold">
                      <p:stCondLst>
                        <p:cond delay="indefinite"/>
                      </p:stCondLst>
                      <p:childTnLst>
                        <p:par>
                          <p:cTn id="571" fill="hold">
                            <p:stCondLst>
                              <p:cond delay="0"/>
                            </p:stCondLst>
                            <p:childTnLst>
                              <p:par>
                                <p:cTn id="572" nodeType="clickEffect" fill="hold" presetClass="entr" presetID="1">
                                  <p:stCondLst>
                                    <p:cond delay="0"/>
                                  </p:stCondLst>
                                  <p:childTnLst>
                                    <p:set>
                                      <p:cBhvr>
                                        <p:cTn id="573" dur="1" fill="hold">
                                          <p:stCondLst>
                                            <p:cond delay="0"/>
                                          </p:stCondLst>
                                        </p:cTn>
                                        <p:tgtEl>
                                          <p:spTgt spid="356"/>
                                        </p:tgtEl>
                                        <p:attrNameLst>
                                          <p:attrName>style.visibility</p:attrName>
                                        </p:attrNameLst>
                                      </p:cBhvr>
                                      <p:to>
                                        <p:strVal val="visible"/>
                                      </p:to>
                                    </p:set>
                                  </p:childTnLst>
                                </p:cTn>
                              </p:par>
                              <p:par>
                                <p:cTn id="574" nodeType="withEffect" fill="hold" presetClass="entr" presetID="1">
                                  <p:stCondLst>
                                    <p:cond delay="0"/>
                                  </p:stCondLst>
                                  <p:childTnLst>
                                    <p:set>
                                      <p:cBhvr>
                                        <p:cTn id="575" dur="1" fill="hold">
                                          <p:stCondLst>
                                            <p:cond delay="0"/>
                                          </p:stCondLst>
                                        </p:cTn>
                                        <p:tgtEl>
                                          <p:spTgt spid="355"/>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nodeType="clickEffect" fill="hold" presetClass="entr" presetID="1">
                                  <p:stCondLst>
                                    <p:cond delay="0"/>
                                  </p:stCondLst>
                                  <p:childTnLst>
                                    <p:set>
                                      <p:cBhvr>
                                        <p:cTn id="579" dur="1" fill="hold">
                                          <p:stCondLst>
                                            <p:cond delay="0"/>
                                          </p:stCondLst>
                                        </p:cTn>
                                        <p:tgtEl>
                                          <p:spTgt spid="358"/>
                                        </p:tgtEl>
                                        <p:attrNameLst>
                                          <p:attrName>style.visibility</p:attrName>
                                        </p:attrNameLst>
                                      </p:cBhvr>
                                      <p:to>
                                        <p:strVal val="visible"/>
                                      </p:to>
                                    </p:set>
                                  </p:childTnLst>
                                </p:cTn>
                              </p:par>
                              <p:par>
                                <p:cTn id="580" nodeType="withEffect" fill="hold" presetClass="entr" presetID="1">
                                  <p:stCondLst>
                                    <p:cond delay="0"/>
                                  </p:stCondLst>
                                  <p:childTnLst>
                                    <p:set>
                                      <p:cBhvr>
                                        <p:cTn id="581" dur="1" fill="hold">
                                          <p:stCondLst>
                                            <p:cond delay="0"/>
                                          </p:stCondLst>
                                        </p:cTn>
                                        <p:tgtEl>
                                          <p:spTgt spid="359"/>
                                        </p:tgtEl>
                                        <p:attrNameLst>
                                          <p:attrName>style.visibility</p:attrName>
                                        </p:attrNameLst>
                                      </p:cBhvr>
                                      <p:to>
                                        <p:strVal val="visible"/>
                                      </p:to>
                                    </p:set>
                                  </p:childTnLst>
                                </p:cTn>
                              </p:par>
                            </p:childTnLst>
                          </p:cTn>
                        </p:par>
                      </p:childTnLst>
                    </p:cTn>
                  </p:par>
                  <p:par>
                    <p:cTn id="582" fill="hold">
                      <p:stCondLst>
                        <p:cond delay="indefinite"/>
                      </p:stCondLst>
                      <p:childTnLst>
                        <p:par>
                          <p:cTn id="583" fill="hold">
                            <p:stCondLst>
                              <p:cond delay="0"/>
                            </p:stCondLst>
                            <p:childTnLst>
                              <p:par>
                                <p:cTn id="584" nodeType="clickEffect" fill="hold" presetClass="entr" presetID="1">
                                  <p:stCondLst>
                                    <p:cond delay="0"/>
                                  </p:stCondLst>
                                  <p:childTnLst>
                                    <p:set>
                                      <p:cBhvr>
                                        <p:cTn id="585"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5. Sensitivity Studies</a:t>
            </a:r>
            <a:endParaRPr b="0" lang="en-US" sz="1500" spc="-1" strike="noStrike">
              <a:solidFill>
                <a:srgbClr val="000000"/>
              </a:solidFill>
              <a:uFill>
                <a:solidFill>
                  <a:srgbClr val="ffffff"/>
                </a:solidFill>
              </a:uFill>
              <a:latin typeface="Arial"/>
            </a:endParaRPr>
          </a:p>
        </p:txBody>
      </p:sp>
      <p:sp>
        <p:nvSpPr>
          <p:cNvPr id="361" name="CustomShape 2"/>
          <p:cNvSpPr/>
          <p:nvPr/>
        </p:nvSpPr>
        <p:spPr>
          <a:xfrm>
            <a:off x="3581280" y="4188600"/>
            <a:ext cx="3042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62" name="CustomShape 3"/>
          <p:cNvSpPr/>
          <p:nvPr/>
        </p:nvSpPr>
        <p:spPr>
          <a:xfrm flipH="1">
            <a:off x="2894760" y="4188600"/>
            <a:ext cx="3042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63" name="CustomShape 4"/>
          <p:cNvSpPr/>
          <p:nvPr/>
        </p:nvSpPr>
        <p:spPr>
          <a:xfrm>
            <a:off x="4648320" y="4800600"/>
            <a:ext cx="137088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64" name="CustomShape 5"/>
          <p:cNvSpPr/>
          <p:nvPr/>
        </p:nvSpPr>
        <p:spPr>
          <a:xfrm flipH="1">
            <a:off x="2894760" y="4800600"/>
            <a:ext cx="137088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65" name="CustomShape 6"/>
          <p:cNvSpPr/>
          <p:nvPr/>
        </p:nvSpPr>
        <p:spPr>
          <a:xfrm>
            <a:off x="3962520" y="3884040"/>
            <a:ext cx="464760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3200" spc="-1" strike="noStrike">
                <a:solidFill>
                  <a:srgbClr val="000000"/>
                </a:solidFill>
                <a:uFill>
                  <a:solidFill>
                    <a:srgbClr val="ffffff"/>
                  </a:solidFill>
                </a:uFill>
                <a:latin typeface="Times New Roman"/>
                <a:ea typeface="DejaVu Sans"/>
              </a:rPr>
              <a:t>Access-Interval: </a:t>
            </a:r>
            <a:r>
              <a:rPr b="0" lang="en-US" sz="3000" spc="-1" strike="noStrike">
                <a:solidFill>
                  <a:srgbClr val="000000"/>
                </a:solidFill>
                <a:uFill>
                  <a:solidFill>
                    <a:srgbClr val="ffffff"/>
                  </a:solidFill>
                </a:uFill>
                <a:latin typeface="Times New Roman"/>
                <a:ea typeface="Cambria Math"/>
              </a:rPr>
              <a:t>55–500ns</a:t>
            </a:r>
            <a:endParaRPr b="0" lang="en-US" sz="3000" spc="-1" strike="noStrike">
              <a:solidFill>
                <a:srgbClr val="000000"/>
              </a:solidFill>
              <a:uFill>
                <a:solidFill>
                  <a:srgbClr val="ffffff"/>
                </a:solidFill>
              </a:uFill>
              <a:latin typeface="Arial"/>
            </a:endParaRPr>
          </a:p>
        </p:txBody>
      </p:sp>
      <p:sp>
        <p:nvSpPr>
          <p:cNvPr id="366" name="CustomShape 7"/>
          <p:cNvSpPr/>
          <p:nvPr/>
        </p:nvSpPr>
        <p:spPr>
          <a:xfrm>
            <a:off x="4267080" y="457200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❷</a:t>
            </a:r>
            <a:endParaRPr b="0" lang="en-US" sz="2800" spc="-1" strike="noStrike">
              <a:solidFill>
                <a:srgbClr val="000000"/>
              </a:solidFill>
              <a:uFill>
                <a:solidFill>
                  <a:srgbClr val="ffffff"/>
                </a:solidFill>
              </a:uFill>
              <a:latin typeface="Arial"/>
            </a:endParaRPr>
          </a:p>
        </p:txBody>
      </p:sp>
      <p:sp>
        <p:nvSpPr>
          <p:cNvPr id="367" name="CustomShape 8"/>
          <p:cNvSpPr/>
          <p:nvPr/>
        </p:nvSpPr>
        <p:spPr>
          <a:xfrm>
            <a:off x="3200400" y="396000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❶</a:t>
            </a:r>
            <a:endParaRPr b="0" lang="en-US" sz="2800" spc="-1" strike="noStrike">
              <a:solidFill>
                <a:srgbClr val="000000"/>
              </a:solidFill>
              <a:uFill>
                <a:solidFill>
                  <a:srgbClr val="ffffff"/>
                </a:solidFill>
              </a:uFill>
              <a:latin typeface="Arial"/>
            </a:endParaRPr>
          </a:p>
        </p:txBody>
      </p:sp>
      <p:sp>
        <p:nvSpPr>
          <p:cNvPr id="368" name="CustomShape 9"/>
          <p:cNvSpPr/>
          <p:nvPr/>
        </p:nvSpPr>
        <p:spPr>
          <a:xfrm>
            <a:off x="1676520" y="578664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❸</a:t>
            </a:r>
            <a:endParaRPr b="0" lang="en-US" sz="2800" spc="-1" strike="noStrike">
              <a:solidFill>
                <a:srgbClr val="000000"/>
              </a:solidFill>
              <a:uFill>
                <a:solidFill>
                  <a:srgbClr val="ffffff"/>
                </a:solidFill>
              </a:uFill>
              <a:latin typeface="Arial"/>
            </a:endParaRPr>
          </a:p>
        </p:txBody>
      </p:sp>
      <p:sp>
        <p:nvSpPr>
          <p:cNvPr id="369" name="CustomShape 10"/>
          <p:cNvSpPr/>
          <p:nvPr/>
        </p:nvSpPr>
        <p:spPr>
          <a:xfrm>
            <a:off x="2133720" y="5710680"/>
            <a:ext cx="563796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400" spc="-1" strike="noStrike">
                <a:solidFill>
                  <a:srgbClr val="000000"/>
                </a:solidFill>
                <a:uFill>
                  <a:solidFill>
                    <a:srgbClr val="ffffff"/>
                  </a:solidFill>
                </a:uFill>
                <a:latin typeface="Times New Roman"/>
                <a:ea typeface="DejaVu Sans"/>
              </a:rPr>
              <a:t>Data-Pattern: </a:t>
            </a:r>
            <a:r>
              <a:rPr b="0" lang="en-US" sz="2400" spc="-1" strike="noStrike">
                <a:solidFill>
                  <a:srgbClr val="000000"/>
                </a:solidFill>
                <a:uFill>
                  <a:solidFill>
                    <a:srgbClr val="ffffff"/>
                  </a:solidFill>
                </a:uFill>
                <a:latin typeface="Times New Roman"/>
                <a:ea typeface="Cambria Math"/>
              </a:rPr>
              <a:t>all ‘1’s, all ‘0’s, etc.</a:t>
            </a:r>
            <a:endParaRPr b="0" lang="en-US" sz="2400" spc="-1" strike="noStrike">
              <a:solidFill>
                <a:srgbClr val="000000"/>
              </a:solidFill>
              <a:uFill>
                <a:solidFill>
                  <a:srgbClr val="ffffff"/>
                </a:solidFill>
              </a:uFill>
              <a:latin typeface="Arial"/>
            </a:endParaRPr>
          </a:p>
        </p:txBody>
      </p:sp>
      <p:sp>
        <p:nvSpPr>
          <p:cNvPr id="370" name="Line 11"/>
          <p:cNvSpPr/>
          <p:nvPr/>
        </p:nvSpPr>
        <p:spPr>
          <a:xfrm>
            <a:off x="3352680" y="1752480"/>
            <a:ext cx="4724280" cy="1371600"/>
          </a:xfrm>
          <a:prstGeom prst="line">
            <a:avLst/>
          </a:prstGeom>
          <a:ln w="57240">
            <a:solidFill>
              <a:schemeClr val="accent4">
                <a:lumMod val="60000"/>
                <a:lumOff val="40000"/>
              </a:schemeClr>
            </a:solidFill>
            <a:round/>
          </a:ln>
        </p:spPr>
        <p:style>
          <a:lnRef idx="1">
            <a:schemeClr val="accent1"/>
          </a:lnRef>
          <a:fillRef idx="0">
            <a:schemeClr val="accent1"/>
          </a:fillRef>
          <a:effectRef idx="0">
            <a:schemeClr val="accent1"/>
          </a:effectRef>
          <a:fontRef idx="minor"/>
        </p:style>
      </p:sp>
      <p:sp>
        <p:nvSpPr>
          <p:cNvPr id="371" name="Line 12"/>
          <p:cNvSpPr/>
          <p:nvPr/>
        </p:nvSpPr>
        <p:spPr>
          <a:xfrm flipH="1">
            <a:off x="761760" y="1598760"/>
            <a:ext cx="2590920" cy="1525320"/>
          </a:xfrm>
          <a:prstGeom prst="line">
            <a:avLst/>
          </a:prstGeom>
          <a:ln w="57240">
            <a:solidFill>
              <a:schemeClr val="accent4">
                <a:lumMod val="60000"/>
                <a:lumOff val="40000"/>
              </a:schemeClr>
            </a:solidFill>
            <a:round/>
          </a:ln>
        </p:spPr>
        <p:style>
          <a:lnRef idx="1">
            <a:schemeClr val="accent1"/>
          </a:lnRef>
          <a:fillRef idx="0">
            <a:schemeClr val="accent1"/>
          </a:fillRef>
          <a:effectRef idx="0">
            <a:schemeClr val="accent1"/>
          </a:effectRef>
          <a:fontRef idx="minor"/>
        </p:style>
      </p:sp>
      <p:sp>
        <p:nvSpPr>
          <p:cNvPr id="372" name="CustomShape 13"/>
          <p:cNvSpPr/>
          <p:nvPr/>
        </p:nvSpPr>
        <p:spPr>
          <a:xfrm>
            <a:off x="762120" y="2514600"/>
            <a:ext cx="7314480" cy="1218600"/>
          </a:xfrm>
          <a:prstGeom prst="roundRect">
            <a:avLst>
              <a:gd name="adj" fmla="val 16667"/>
            </a:avLst>
          </a:prstGeom>
          <a:solidFill>
            <a:schemeClr val="accent4">
              <a:lumMod val="60000"/>
              <a:lumOff val="40000"/>
            </a:schemeClr>
          </a:solidFill>
          <a:ln w="28440">
            <a:noFill/>
          </a:ln>
        </p:spPr>
        <p:style>
          <a:lnRef idx="2">
            <a:schemeClr val="accent1">
              <a:shade val="50000"/>
            </a:schemeClr>
          </a:lnRef>
          <a:fillRef idx="1">
            <a:schemeClr val="accent1"/>
          </a:fillRef>
          <a:effectRef idx="0">
            <a:schemeClr val="accent1"/>
          </a:effectRef>
          <a:fontRef idx="minor"/>
        </p:style>
      </p:sp>
      <p:sp>
        <p:nvSpPr>
          <p:cNvPr id="373" name="CustomShape 14"/>
          <p:cNvSpPr/>
          <p:nvPr/>
        </p:nvSpPr>
        <p:spPr>
          <a:xfrm flipV="1">
            <a:off x="6019920" y="3123360"/>
            <a:ext cx="2590200" cy="432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74" name="CustomShape 15"/>
          <p:cNvSpPr/>
          <p:nvPr/>
        </p:nvSpPr>
        <p:spPr>
          <a:xfrm>
            <a:off x="457200" y="1598760"/>
            <a:ext cx="8152560" cy="72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75" name="CustomShape 16"/>
          <p:cNvSpPr/>
          <p:nvPr/>
        </p:nvSpPr>
        <p:spPr>
          <a:xfrm>
            <a:off x="914400" y="129672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0</a:t>
            </a:r>
            <a:endParaRPr b="0" lang="en-US" sz="2400" spc="-1" strike="noStrike">
              <a:solidFill>
                <a:srgbClr val="000000"/>
              </a:solidFill>
              <a:uFill>
                <a:solidFill>
                  <a:srgbClr val="ffffff"/>
                </a:solidFill>
              </a:uFill>
              <a:latin typeface="Arial"/>
            </a:endParaRPr>
          </a:p>
        </p:txBody>
      </p:sp>
      <p:sp>
        <p:nvSpPr>
          <p:cNvPr id="376" name="CustomShape 17"/>
          <p:cNvSpPr/>
          <p:nvPr/>
        </p:nvSpPr>
        <p:spPr>
          <a:xfrm>
            <a:off x="25146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1</a:t>
            </a:r>
            <a:endParaRPr b="0" lang="en-US" sz="2400" spc="-1" strike="noStrike">
              <a:solidFill>
                <a:srgbClr val="000000"/>
              </a:solidFill>
              <a:uFill>
                <a:solidFill>
                  <a:srgbClr val="ffffff"/>
                </a:solidFill>
              </a:uFill>
              <a:latin typeface="Arial"/>
            </a:endParaRPr>
          </a:p>
        </p:txBody>
      </p:sp>
      <p:sp>
        <p:nvSpPr>
          <p:cNvPr id="377" name="CustomShape 18"/>
          <p:cNvSpPr/>
          <p:nvPr/>
        </p:nvSpPr>
        <p:spPr>
          <a:xfrm>
            <a:off x="41148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2</a:t>
            </a:r>
            <a:endParaRPr b="0" lang="en-US" sz="2400" spc="-1" strike="noStrike">
              <a:solidFill>
                <a:srgbClr val="000000"/>
              </a:solidFill>
              <a:uFill>
                <a:solidFill>
                  <a:srgbClr val="ffffff"/>
                </a:solidFill>
              </a:uFill>
              <a:latin typeface="Arial"/>
            </a:endParaRPr>
          </a:p>
        </p:txBody>
      </p:sp>
      <p:sp>
        <p:nvSpPr>
          <p:cNvPr id="378" name="CustomShape 19"/>
          <p:cNvSpPr/>
          <p:nvPr/>
        </p:nvSpPr>
        <p:spPr>
          <a:xfrm>
            <a:off x="57150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000000"/>
                </a:solidFill>
                <a:uFill>
                  <a:solidFill>
                    <a:srgbClr val="ffffff"/>
                  </a:solidFill>
                </a:uFill>
                <a:latin typeface="Times New Roman"/>
                <a:ea typeface="DejaVu Sans"/>
              </a:rPr>
              <a:t>···</a:t>
            </a:r>
            <a:endParaRPr b="0" lang="en-US" sz="4400" spc="-1" strike="noStrike">
              <a:solidFill>
                <a:srgbClr val="000000"/>
              </a:solidFill>
              <a:uFill>
                <a:solidFill>
                  <a:srgbClr val="ffffff"/>
                </a:solidFill>
              </a:uFill>
              <a:latin typeface="Arial"/>
            </a:endParaRPr>
          </a:p>
        </p:txBody>
      </p:sp>
      <p:sp>
        <p:nvSpPr>
          <p:cNvPr id="379" name="CustomShape 20"/>
          <p:cNvSpPr/>
          <p:nvPr/>
        </p:nvSpPr>
        <p:spPr>
          <a:xfrm>
            <a:off x="4952880" y="2670840"/>
            <a:ext cx="1065960" cy="44892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000000"/>
                </a:solidFill>
                <a:uFill>
                  <a:solidFill>
                    <a:srgbClr val="ffffff"/>
                  </a:solidFill>
                </a:uFill>
                <a:latin typeface="Times New Roman"/>
                <a:ea typeface="DejaVu Sans"/>
              </a:rPr>
              <a:t>···</a:t>
            </a:r>
            <a:endParaRPr b="0" lang="en-US" sz="4400" spc="-1" strike="noStrike">
              <a:solidFill>
                <a:srgbClr val="000000"/>
              </a:solidFill>
              <a:uFill>
                <a:solidFill>
                  <a:srgbClr val="ffffff"/>
                </a:solidFill>
              </a:uFill>
              <a:latin typeface="Arial"/>
            </a:endParaRPr>
          </a:p>
        </p:txBody>
      </p:sp>
      <p:sp>
        <p:nvSpPr>
          <p:cNvPr id="380" name="CustomShape 21"/>
          <p:cNvSpPr/>
          <p:nvPr/>
        </p:nvSpPr>
        <p:spPr>
          <a:xfrm>
            <a:off x="6019920" y="2671920"/>
            <a:ext cx="1904400" cy="913680"/>
          </a:xfrm>
          <a:prstGeom prst="roundRect">
            <a:avLst>
              <a:gd name="adj" fmla="val 16667"/>
            </a:avLst>
          </a:prstGeom>
          <a:solidFill>
            <a:schemeClr val="tx1">
              <a:lumMod val="75000"/>
              <a:lumOff val="2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Times New Roman"/>
                <a:ea typeface="DejaVu Sans"/>
              </a:rPr>
              <a:t>Find Errors</a:t>
            </a:r>
            <a:endParaRPr b="0" lang="en-US" sz="2400" spc="-1" strike="noStrike">
              <a:solidFill>
                <a:srgbClr val="000000"/>
              </a:solidFill>
              <a:uFill>
                <a:solidFill>
                  <a:srgbClr val="ffffff"/>
                </a:solidFill>
              </a:uFill>
              <a:latin typeface="Arial"/>
            </a:endParaRPr>
          </a:p>
          <a:p>
            <a:pPr algn="ctr">
              <a:lnSpc>
                <a:spcPct val="100000"/>
              </a:lnSpc>
            </a:pPr>
            <a:r>
              <a:rPr b="0" lang="en-US" sz="2400" spc="-1" strike="noStrike">
                <a:solidFill>
                  <a:srgbClr val="ffffff"/>
                </a:solidFill>
                <a:uFill>
                  <a:solidFill>
                    <a:srgbClr val="ffffff"/>
                  </a:solidFill>
                </a:uFill>
                <a:latin typeface="Times New Roman"/>
                <a:ea typeface="DejaVu Sans"/>
              </a:rPr>
              <a:t>in Module</a:t>
            </a:r>
            <a:endParaRPr b="0" lang="en-US" sz="2400" spc="-1" strike="noStrike">
              <a:solidFill>
                <a:srgbClr val="000000"/>
              </a:solidFill>
              <a:uFill>
                <a:solidFill>
                  <a:srgbClr val="ffffff"/>
                </a:solidFill>
              </a:uFill>
              <a:latin typeface="Arial"/>
            </a:endParaRPr>
          </a:p>
        </p:txBody>
      </p:sp>
      <p:sp>
        <p:nvSpPr>
          <p:cNvPr id="381" name="CustomShape 22"/>
          <p:cNvSpPr/>
          <p:nvPr/>
        </p:nvSpPr>
        <p:spPr>
          <a:xfrm>
            <a:off x="7315200" y="914400"/>
            <a:ext cx="1294560" cy="683640"/>
          </a:xfrm>
          <a:prstGeom prst="rect">
            <a:avLst/>
          </a:prstGeom>
          <a:noFill/>
          <a:ln>
            <a:noFill/>
          </a:ln>
        </p:spPr>
        <p:style>
          <a:lnRef idx="0"/>
          <a:fillRef idx="0"/>
          <a:effectRef idx="0"/>
          <a:fontRef idx="minor"/>
        </p:style>
        <p:txBody>
          <a:bodyPr lIns="90000" rIns="90000" tIns="45000" bIns="45000" anchor="ctr"/>
          <a:p>
            <a:pPr algn="r">
              <a:lnSpc>
                <a:spcPct val="100000"/>
              </a:lnSpc>
            </a:pPr>
            <a:r>
              <a:rPr b="0" i="1" lang="en-US" sz="3200" spc="-1" strike="noStrike">
                <a:solidFill>
                  <a:srgbClr val="000000"/>
                </a:solidFill>
                <a:uFill>
                  <a:solidFill>
                    <a:srgbClr val="ffffff"/>
                  </a:solidFill>
                </a:uFill>
                <a:latin typeface="Times New Roman"/>
                <a:ea typeface="DejaVu Sans"/>
              </a:rPr>
              <a:t>time</a:t>
            </a:r>
            <a:endParaRPr b="0" lang="en-US" sz="3200" spc="-1" strike="noStrike">
              <a:solidFill>
                <a:srgbClr val="000000"/>
              </a:solidFill>
              <a:uFill>
                <a:solidFill>
                  <a:srgbClr val="ffffff"/>
                </a:solidFill>
              </a:uFill>
              <a:latin typeface="Arial"/>
            </a:endParaRPr>
          </a:p>
        </p:txBody>
      </p:sp>
      <p:sp>
        <p:nvSpPr>
          <p:cNvPr id="382" name="CustomShape 23"/>
          <p:cNvSpPr/>
          <p:nvPr/>
        </p:nvSpPr>
        <p:spPr>
          <a:xfrm>
            <a:off x="2819520" y="2667600"/>
            <a:ext cx="1065960" cy="4550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Open</a:t>
            </a:r>
            <a:endParaRPr b="0" lang="en-US" sz="2400" spc="-1" strike="noStrike">
              <a:solidFill>
                <a:srgbClr val="000000"/>
              </a:solidFill>
              <a:uFill>
                <a:solidFill>
                  <a:srgbClr val="ffffff"/>
                </a:solidFill>
              </a:uFill>
              <a:latin typeface="Arial"/>
            </a:endParaRPr>
          </a:p>
        </p:txBody>
      </p:sp>
      <p:sp>
        <p:nvSpPr>
          <p:cNvPr id="383" name="CustomShape 24"/>
          <p:cNvSpPr/>
          <p:nvPr/>
        </p:nvSpPr>
        <p:spPr>
          <a:xfrm>
            <a:off x="2819520" y="3124080"/>
            <a:ext cx="3199680" cy="458280"/>
          </a:xfrm>
          <a:prstGeom prst="roundRect">
            <a:avLst>
              <a:gd name="adj" fmla="val 16667"/>
            </a:avLst>
          </a:prstGeom>
          <a:solidFill>
            <a:schemeClr val="bg1"/>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Refresh Periodically</a:t>
            </a:r>
            <a:endParaRPr b="0" lang="en-US" sz="2400" spc="-1" strike="noStrike">
              <a:solidFill>
                <a:srgbClr val="000000"/>
              </a:solidFill>
              <a:uFill>
                <a:solidFill>
                  <a:srgbClr val="ffffff"/>
                </a:solidFill>
              </a:uFill>
              <a:latin typeface="Arial"/>
            </a:endParaRPr>
          </a:p>
        </p:txBody>
      </p:sp>
      <p:sp>
        <p:nvSpPr>
          <p:cNvPr id="384" name="CustomShape 25"/>
          <p:cNvSpPr/>
          <p:nvPr/>
        </p:nvSpPr>
        <p:spPr>
          <a:xfrm>
            <a:off x="457200" y="3124080"/>
            <a:ext cx="23616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85" name="CustomShape 26"/>
          <p:cNvSpPr/>
          <p:nvPr/>
        </p:nvSpPr>
        <p:spPr>
          <a:xfrm>
            <a:off x="3886200" y="2666880"/>
            <a:ext cx="1065960" cy="4550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Open</a:t>
            </a:r>
            <a:endParaRPr b="0" lang="en-US" sz="2400" spc="-1" strike="noStrike">
              <a:solidFill>
                <a:srgbClr val="000000"/>
              </a:solidFill>
              <a:uFill>
                <a:solidFill>
                  <a:srgbClr val="ffffff"/>
                </a:solidFill>
              </a:uFill>
              <a:latin typeface="Arial"/>
            </a:endParaRPr>
          </a:p>
        </p:txBody>
      </p:sp>
      <p:sp>
        <p:nvSpPr>
          <p:cNvPr id="386" name="CustomShape 27"/>
          <p:cNvSpPr/>
          <p:nvPr/>
        </p:nvSpPr>
        <p:spPr>
          <a:xfrm>
            <a:off x="3962520" y="5022360"/>
            <a:ext cx="479988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3200" spc="-1" strike="noStrike">
                <a:solidFill>
                  <a:srgbClr val="000000"/>
                </a:solidFill>
                <a:uFill>
                  <a:solidFill>
                    <a:srgbClr val="ffffff"/>
                  </a:solidFill>
                </a:uFill>
                <a:latin typeface="Times New Roman"/>
                <a:ea typeface="DejaVu Sans"/>
              </a:rPr>
              <a:t>Refresh-Interval: </a:t>
            </a:r>
            <a:r>
              <a:rPr b="0" lang="en-US" sz="3000" spc="-1" strike="noStrike">
                <a:solidFill>
                  <a:srgbClr val="000000"/>
                </a:solidFill>
                <a:uFill>
                  <a:solidFill>
                    <a:srgbClr val="ffffff"/>
                  </a:solidFill>
                </a:uFill>
                <a:latin typeface="Times New Roman"/>
                <a:ea typeface="Cambria Math"/>
              </a:rPr>
              <a:t>8–128ms</a:t>
            </a:r>
            <a:endParaRPr b="0" lang="en-US" sz="3000" spc="-1" strike="noStrike">
              <a:solidFill>
                <a:srgbClr val="000000"/>
              </a:solidFill>
              <a:uFill>
                <a:solidFill>
                  <a:srgbClr val="ffffff"/>
                </a:solidFill>
              </a:uFill>
              <a:latin typeface="Arial"/>
            </a:endParaRPr>
          </a:p>
        </p:txBody>
      </p:sp>
      <p:sp>
        <p:nvSpPr>
          <p:cNvPr id="387" name="CustomShape 28"/>
          <p:cNvSpPr/>
          <p:nvPr/>
        </p:nvSpPr>
        <p:spPr>
          <a:xfrm>
            <a:off x="1866960" y="3581280"/>
            <a:ext cx="360" cy="220464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388" name="CustomShape 29"/>
          <p:cNvSpPr/>
          <p:nvPr/>
        </p:nvSpPr>
        <p:spPr>
          <a:xfrm>
            <a:off x="914400" y="2666880"/>
            <a:ext cx="1904400" cy="913680"/>
          </a:xfrm>
          <a:prstGeom prst="roundRect">
            <a:avLst>
              <a:gd name="adj" fmla="val 16667"/>
            </a:avLst>
          </a:prstGeom>
          <a:solidFill>
            <a:schemeClr val="tx1">
              <a:lumMod val="75000"/>
              <a:lumOff val="2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Times New Roman"/>
                <a:ea typeface="DejaVu Sans"/>
              </a:rPr>
              <a:t>Fill Module</a:t>
            </a:r>
            <a:endParaRPr b="0" lang="en-US" sz="2400" spc="-1" strike="noStrike">
              <a:solidFill>
                <a:srgbClr val="000000"/>
              </a:solidFill>
              <a:uFill>
                <a:solidFill>
                  <a:srgbClr val="ffffff"/>
                </a:solidFill>
              </a:uFill>
              <a:latin typeface="Arial"/>
            </a:endParaRPr>
          </a:p>
          <a:p>
            <a:pPr algn="ctr">
              <a:lnSpc>
                <a:spcPct val="100000"/>
              </a:lnSpc>
            </a:pPr>
            <a:r>
              <a:rPr b="0" lang="en-US" sz="2400" spc="-1" strike="noStrike">
                <a:solidFill>
                  <a:srgbClr val="ffffff"/>
                </a:solidFill>
                <a:uFill>
                  <a:solidFill>
                    <a:srgbClr val="ffffff"/>
                  </a:solidFill>
                </a:uFill>
                <a:latin typeface="Times New Roman"/>
                <a:ea typeface="DejaVu Sans"/>
              </a:rPr>
              <a:t>with Data</a:t>
            </a:r>
            <a:endParaRPr b="0" lang="en-US" sz="2400" spc="-1" strike="noStrike">
              <a:solidFill>
                <a:srgbClr val="000000"/>
              </a:solidFill>
              <a:uFill>
                <a:solidFill>
                  <a:srgbClr val="ffffff"/>
                </a:solidFill>
              </a:uFill>
              <a:latin typeface="Arial"/>
            </a:endParaRPr>
          </a:p>
        </p:txBody>
      </p:sp>
      <p:sp>
        <p:nvSpPr>
          <p:cNvPr id="389" name="CustomShape 30"/>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011DDF2-5BD1-403E-8FB4-D658BB5BE1E1}" type="slidenum">
              <a:rPr b="0" lang="en-US" sz="2000" spc="-1" strike="noStrike">
                <a:solidFill>
                  <a:srgbClr val="8b8b8b"/>
                </a:solidFill>
                <a:uFill>
                  <a:solidFill>
                    <a:srgbClr val="ffffff"/>
                  </a:solidFill>
                </a:uFill>
                <a:latin typeface="Times New Roman"/>
                <a:ea typeface="Cambria Math"/>
              </a:rPr>
              <a:t>1</a:t>
            </a:fld>
            <a:endParaRPr b="0" lang="en-US" sz="2000" spc="-1" strike="noStrike">
              <a:solidFill>
                <a:srgbClr val="000000"/>
              </a:solidFill>
              <a:uFill>
                <a:solidFill>
                  <a:srgbClr val="ffffff"/>
                </a:solidFill>
              </a:uFill>
              <a:latin typeface="Arial"/>
            </a:endParaRPr>
          </a:p>
        </p:txBody>
      </p:sp>
    </p:spTree>
  </p:cSld>
  <p:timing>
    <p:tnLst>
      <p:par>
        <p:cTn id="586" dur="indefinite" restart="never" nodeType="tmRoot">
          <p:childTnLst>
            <p:seq>
              <p:cTn id="587" dur="indefinite" nodeType="mainSeq">
                <p:childTnLst>
                  <p:par>
                    <p:cTn id="588" fill="hold">
                      <p:stCondLst>
                        <p:cond delay="indefinite"/>
                      </p:stCondLst>
                      <p:childTnLst>
                        <p:par>
                          <p:cTn id="589" fill="hold">
                            <p:stCondLst>
                              <p:cond delay="0"/>
                            </p:stCondLst>
                            <p:childTnLst>
                              <p:par>
                                <p:cTn id="590" nodeType="clickEffect" fill="hold" presetClass="entr" presetID="22" presetSubtype="8">
                                  <p:stCondLst>
                                    <p:cond delay="0"/>
                                  </p:stCondLst>
                                  <p:childTnLst>
                                    <p:set>
                                      <p:cBhvr>
                                        <p:cTn id="591" dur="1" fill="hold">
                                          <p:stCondLst>
                                            <p:cond delay="0"/>
                                          </p:stCondLst>
                                        </p:cTn>
                                        <p:tgtEl>
                                          <p:spTgt spid="376"/>
                                        </p:tgtEl>
                                        <p:attrNameLst>
                                          <p:attrName>style.visibility</p:attrName>
                                        </p:attrNameLst>
                                      </p:cBhvr>
                                      <p:to>
                                        <p:strVal val="visible"/>
                                      </p:to>
                                    </p:set>
                                    <p:animEffect filter="wipe(left)" transition="in">
                                      <p:cBhvr additive="repl">
                                        <p:cTn id="592" dur="250"/>
                                        <p:tgtEl>
                                          <p:spTgt spid="376"/>
                                        </p:tgtEl>
                                      </p:cBhvr>
                                    </p:animEffect>
                                  </p:childTnLst>
                                </p:cTn>
                              </p:par>
                            </p:childTnLst>
                          </p:cTn>
                        </p:par>
                        <p:par>
                          <p:cTn id="593" fill="hold">
                            <p:stCondLst>
                              <p:cond delay="250"/>
                            </p:stCondLst>
                            <p:childTnLst>
                              <p:par>
                                <p:cTn id="594" nodeType="afterEffect" fill="hold" presetClass="entr" presetID="22" presetSubtype="8">
                                  <p:stCondLst>
                                    <p:cond delay="0"/>
                                  </p:stCondLst>
                                  <p:childTnLst>
                                    <p:set>
                                      <p:cBhvr>
                                        <p:cTn id="595" dur="1" fill="hold">
                                          <p:stCondLst>
                                            <p:cond delay="0"/>
                                          </p:stCondLst>
                                        </p:cTn>
                                        <p:tgtEl>
                                          <p:spTgt spid="377"/>
                                        </p:tgtEl>
                                        <p:attrNameLst>
                                          <p:attrName>style.visibility</p:attrName>
                                        </p:attrNameLst>
                                      </p:cBhvr>
                                      <p:to>
                                        <p:strVal val="visible"/>
                                      </p:to>
                                    </p:set>
                                    <p:animEffect filter="wipe(left)" transition="in">
                                      <p:cBhvr additive="repl">
                                        <p:cTn id="596" dur="250"/>
                                        <p:tgtEl>
                                          <p:spTgt spid="377"/>
                                        </p:tgtEl>
                                      </p:cBhvr>
                                    </p:animEffect>
                                  </p:childTnLst>
                                </p:cTn>
                              </p:par>
                            </p:childTnLst>
                          </p:cTn>
                        </p:par>
                        <p:par>
                          <p:cTn id="597" fill="hold">
                            <p:stCondLst>
                              <p:cond delay="500"/>
                            </p:stCondLst>
                            <p:childTnLst>
                              <p:par>
                                <p:cTn id="598" nodeType="afterEffect" fill="hold" presetClass="entr" presetID="22" presetSubtype="8">
                                  <p:stCondLst>
                                    <p:cond delay="0"/>
                                  </p:stCondLst>
                                  <p:childTnLst>
                                    <p:set>
                                      <p:cBhvr>
                                        <p:cTn id="599" dur="1" fill="hold">
                                          <p:stCondLst>
                                            <p:cond delay="0"/>
                                          </p:stCondLst>
                                        </p:cTn>
                                        <p:tgtEl>
                                          <p:spTgt spid="378"/>
                                        </p:tgtEl>
                                        <p:attrNameLst>
                                          <p:attrName>style.visibility</p:attrName>
                                        </p:attrNameLst>
                                      </p:cBhvr>
                                      <p:to>
                                        <p:strVal val="visible"/>
                                      </p:to>
                                    </p:set>
                                    <p:animEffect filter="wipe(left)" transition="in">
                                      <p:cBhvr additive="repl">
                                        <p:cTn id="600" dur="250"/>
                                        <p:tgtEl>
                                          <p:spTgt spid="378"/>
                                        </p:tgtEl>
                                      </p:cBhvr>
                                    </p:animEffect>
                                  </p:childTnLst>
                                </p:cTn>
                              </p:par>
                            </p:childTnLst>
                          </p:cTn>
                        </p:par>
                      </p:childTnLst>
                    </p:cTn>
                  </p:par>
                  <p:par>
                    <p:cTn id="601" fill="hold">
                      <p:stCondLst>
                        <p:cond delay="indefinite"/>
                      </p:stCondLst>
                      <p:childTnLst>
                        <p:par>
                          <p:cTn id="602" fill="hold">
                            <p:stCondLst>
                              <p:cond delay="0"/>
                            </p:stCondLst>
                            <p:childTnLst>
                              <p:par>
                                <p:cTn id="603" nodeType="clickEffect" fill="hold" presetClass="emph" presetID="1" presetSubtype="2">
                                  <p:stCondLst>
                                    <p:cond delay="0"/>
                                  </p:stCondLst>
                                  <p:childTnLst>
                                    <p:set>
                                      <p:cBhvr>
                                        <p:cTn id="604" dur="10" fill="hold"/>
                                        <p:tgtEl>
                                          <p:spTgt spid="376"/>
                                        </p:tgtEl>
                                      </p:cBhvr>
                                    </p:set>
                                    <p:set>
                                      <p:cBhvr>
                                        <p:cTn id="605" dur="10" fill="hold"/>
                                        <p:tgtEl>
                                          <p:spTgt spid="376"/>
                                        </p:tgtEl>
                                      </p:cBhvr>
                                    </p:set>
                                  </p:childTnLst>
                                </p:cTn>
                              </p:par>
                              <p:par>
                                <p:cTn id="606" nodeType="withEffect" fill="hold" presetClass="entr" presetID="1">
                                  <p:stCondLst>
                                    <p:cond delay="250"/>
                                  </p:stCondLst>
                                  <p:childTnLst>
                                    <p:set>
                                      <p:cBhvr>
                                        <p:cTn id="607" dur="1" fill="hold">
                                          <p:stCondLst>
                                            <p:cond delay="0"/>
                                          </p:stCondLst>
                                        </p:cTn>
                                        <p:tgtEl>
                                          <p:spTgt spid="370"/>
                                        </p:tgtEl>
                                        <p:attrNameLst>
                                          <p:attrName>style.visibility</p:attrName>
                                        </p:attrNameLst>
                                      </p:cBhvr>
                                      <p:to>
                                        <p:strVal val="visible"/>
                                      </p:to>
                                    </p:set>
                                  </p:childTnLst>
                                </p:cTn>
                              </p:par>
                              <p:par>
                                <p:cTn id="608" nodeType="withEffect" fill="hold" presetClass="entr" presetID="1">
                                  <p:stCondLst>
                                    <p:cond delay="250"/>
                                  </p:stCondLst>
                                  <p:childTnLst>
                                    <p:set>
                                      <p:cBhvr>
                                        <p:cTn id="609" dur="1" fill="hold">
                                          <p:stCondLst>
                                            <p:cond delay="0"/>
                                          </p:stCondLst>
                                        </p:cTn>
                                        <p:tgtEl>
                                          <p:spTgt spid="371"/>
                                        </p:tgtEl>
                                        <p:attrNameLst>
                                          <p:attrName>style.visibility</p:attrName>
                                        </p:attrNameLst>
                                      </p:cBhvr>
                                      <p:to>
                                        <p:strVal val="visible"/>
                                      </p:to>
                                    </p:set>
                                  </p:childTnLst>
                                </p:cTn>
                              </p:par>
                              <p:par>
                                <p:cTn id="610" nodeType="withEffect" fill="hold" presetClass="entr" presetID="1">
                                  <p:stCondLst>
                                    <p:cond delay="250"/>
                                  </p:stCondLst>
                                  <p:childTnLst>
                                    <p:set>
                                      <p:cBhvr>
                                        <p:cTn id="611" dur="1" fill="hold">
                                          <p:stCondLst>
                                            <p:cond delay="0"/>
                                          </p:stCondLst>
                                        </p:cTn>
                                        <p:tgtEl>
                                          <p:spTgt spid="372"/>
                                        </p:tgtEl>
                                        <p:attrNameLst>
                                          <p:attrName>style.visibility</p:attrName>
                                        </p:attrNameLst>
                                      </p:cBhvr>
                                      <p:to>
                                        <p:strVal val="visible"/>
                                      </p:to>
                                    </p:set>
                                  </p:childTnLst>
                                </p:cTn>
                              </p:par>
                              <p:par>
                                <p:cTn id="612" nodeType="withEffect" fill="hold" presetClass="entr" presetID="1">
                                  <p:stCondLst>
                                    <p:cond delay="250"/>
                                  </p:stCondLst>
                                  <p:childTnLst>
                                    <p:set>
                                      <p:cBhvr>
                                        <p:cTn id="613" dur="1" fill="hold">
                                          <p:stCondLst>
                                            <p:cond delay="0"/>
                                          </p:stCondLst>
                                        </p:cTn>
                                        <p:tgtEl>
                                          <p:spTgt spid="373"/>
                                        </p:tgtEl>
                                        <p:attrNameLst>
                                          <p:attrName>style.visibility</p:attrName>
                                        </p:attrNameLst>
                                      </p:cBhvr>
                                      <p:to>
                                        <p:strVal val="visible"/>
                                      </p:to>
                                    </p:set>
                                  </p:childTnLst>
                                </p:cTn>
                              </p:par>
                              <p:par>
                                <p:cTn id="614" nodeType="withEffect" fill="hold" presetClass="entr" presetID="1">
                                  <p:stCondLst>
                                    <p:cond delay="250"/>
                                  </p:stCondLst>
                                  <p:childTnLst>
                                    <p:set>
                                      <p:cBhvr>
                                        <p:cTn id="615" dur="1" fill="hold">
                                          <p:stCondLst>
                                            <p:cond delay="0"/>
                                          </p:stCondLst>
                                        </p:cTn>
                                        <p:tgtEl>
                                          <p:spTgt spid="379"/>
                                        </p:tgtEl>
                                        <p:attrNameLst>
                                          <p:attrName>style.visibility</p:attrName>
                                        </p:attrNameLst>
                                      </p:cBhvr>
                                      <p:to>
                                        <p:strVal val="visible"/>
                                      </p:to>
                                    </p:set>
                                  </p:childTnLst>
                                </p:cTn>
                              </p:par>
                              <p:par>
                                <p:cTn id="616" nodeType="withEffect" fill="hold" presetClass="entr" presetID="1">
                                  <p:stCondLst>
                                    <p:cond delay="250"/>
                                  </p:stCondLst>
                                  <p:childTnLst>
                                    <p:set>
                                      <p:cBhvr>
                                        <p:cTn id="617" dur="1" fill="hold">
                                          <p:stCondLst>
                                            <p:cond delay="0"/>
                                          </p:stCondLst>
                                        </p:cTn>
                                        <p:tgtEl>
                                          <p:spTgt spid="380"/>
                                        </p:tgtEl>
                                        <p:attrNameLst>
                                          <p:attrName>style.visibility</p:attrName>
                                        </p:attrNameLst>
                                      </p:cBhvr>
                                      <p:to>
                                        <p:strVal val="visible"/>
                                      </p:to>
                                    </p:set>
                                  </p:childTnLst>
                                </p:cTn>
                              </p:par>
                              <p:par>
                                <p:cTn id="618" nodeType="withEffect" fill="hold" presetClass="entr" presetID="1">
                                  <p:stCondLst>
                                    <p:cond delay="250"/>
                                  </p:stCondLst>
                                  <p:childTnLst>
                                    <p:set>
                                      <p:cBhvr>
                                        <p:cTn id="619" dur="1" fill="hold">
                                          <p:stCondLst>
                                            <p:cond delay="0"/>
                                          </p:stCondLst>
                                        </p:cTn>
                                        <p:tgtEl>
                                          <p:spTgt spid="382"/>
                                        </p:tgtEl>
                                        <p:attrNameLst>
                                          <p:attrName>style.visibility</p:attrName>
                                        </p:attrNameLst>
                                      </p:cBhvr>
                                      <p:to>
                                        <p:strVal val="visible"/>
                                      </p:to>
                                    </p:set>
                                  </p:childTnLst>
                                </p:cTn>
                              </p:par>
                              <p:par>
                                <p:cTn id="620" nodeType="withEffect" fill="hold" presetClass="entr" presetID="1">
                                  <p:stCondLst>
                                    <p:cond delay="250"/>
                                  </p:stCondLst>
                                  <p:childTnLst>
                                    <p:set>
                                      <p:cBhvr>
                                        <p:cTn id="621" dur="1" fill="hold">
                                          <p:stCondLst>
                                            <p:cond delay="0"/>
                                          </p:stCondLst>
                                        </p:cTn>
                                        <p:tgtEl>
                                          <p:spTgt spid="383"/>
                                        </p:tgtEl>
                                        <p:attrNameLst>
                                          <p:attrName>style.visibility</p:attrName>
                                        </p:attrNameLst>
                                      </p:cBhvr>
                                      <p:to>
                                        <p:strVal val="visible"/>
                                      </p:to>
                                    </p:set>
                                  </p:childTnLst>
                                </p:cTn>
                              </p:par>
                              <p:par>
                                <p:cTn id="622" nodeType="withEffect" fill="hold" presetClass="entr" presetID="1">
                                  <p:stCondLst>
                                    <p:cond delay="250"/>
                                  </p:stCondLst>
                                  <p:childTnLst>
                                    <p:set>
                                      <p:cBhvr>
                                        <p:cTn id="623" dur="1" fill="hold">
                                          <p:stCondLst>
                                            <p:cond delay="0"/>
                                          </p:stCondLst>
                                        </p:cTn>
                                        <p:tgtEl>
                                          <p:spTgt spid="384"/>
                                        </p:tgtEl>
                                        <p:attrNameLst>
                                          <p:attrName>style.visibility</p:attrName>
                                        </p:attrNameLst>
                                      </p:cBhvr>
                                      <p:to>
                                        <p:strVal val="visible"/>
                                      </p:to>
                                    </p:set>
                                  </p:childTnLst>
                                </p:cTn>
                              </p:par>
                              <p:par>
                                <p:cTn id="624" nodeType="withEffect" fill="hold" presetClass="entr" presetID="1">
                                  <p:stCondLst>
                                    <p:cond delay="250"/>
                                  </p:stCondLst>
                                  <p:childTnLst>
                                    <p:set>
                                      <p:cBhvr>
                                        <p:cTn id="625" dur="1" fill="hold">
                                          <p:stCondLst>
                                            <p:cond delay="0"/>
                                          </p:stCondLst>
                                        </p:cTn>
                                        <p:tgtEl>
                                          <p:spTgt spid="388"/>
                                        </p:tgtEl>
                                        <p:attrNameLst>
                                          <p:attrName>style.visibility</p:attrName>
                                        </p:attrNameLst>
                                      </p:cBhvr>
                                      <p:to>
                                        <p:strVal val="visible"/>
                                      </p:to>
                                    </p:set>
                                  </p:childTnLst>
                                </p:cTn>
                              </p:par>
                              <p:par>
                                <p:cTn id="626" nodeType="withEffect" fill="hold" presetClass="entr" presetID="1">
                                  <p:stCondLst>
                                    <p:cond delay="250"/>
                                  </p:stCondLst>
                                  <p:childTnLst>
                                    <p:set>
                                      <p:cBhvr>
                                        <p:cTn id="627" dur="1" fill="hold">
                                          <p:stCondLst>
                                            <p:cond delay="0"/>
                                          </p:stCondLst>
                                        </p:cTn>
                                        <p:tgtEl>
                                          <p:spTgt spid="385"/>
                                        </p:tgtEl>
                                        <p:attrNameLst>
                                          <p:attrName>style.visibility</p:attrName>
                                        </p:attrNameLst>
                                      </p:cBhvr>
                                      <p:to>
                                        <p:strVal val="visible"/>
                                      </p:to>
                                    </p:set>
                                  </p:childTnLst>
                                </p:cTn>
                              </p:par>
                            </p:childTnLst>
                          </p:cTn>
                        </p:par>
                      </p:childTnLst>
                    </p:cTn>
                  </p:par>
                  <p:par>
                    <p:cTn id="628" fill="hold">
                      <p:stCondLst>
                        <p:cond delay="indefinite"/>
                      </p:stCondLst>
                      <p:childTnLst>
                        <p:par>
                          <p:cTn id="629" fill="hold">
                            <p:stCondLst>
                              <p:cond delay="0"/>
                            </p:stCondLst>
                            <p:childTnLst>
                              <p:par>
                                <p:cTn id="630" nodeType="clickEffect" fill="hold" presetClass="entr" presetID="1">
                                  <p:stCondLst>
                                    <p:cond delay="0"/>
                                  </p:stCondLst>
                                  <p:childTnLst>
                                    <p:set>
                                      <p:cBhvr>
                                        <p:cTn id="631" dur="1" fill="hold">
                                          <p:stCondLst>
                                            <p:cond delay="0"/>
                                          </p:stCondLst>
                                        </p:cTn>
                                        <p:tgtEl>
                                          <p:spTgt spid="361"/>
                                        </p:tgtEl>
                                        <p:attrNameLst>
                                          <p:attrName>style.visibility</p:attrName>
                                        </p:attrNameLst>
                                      </p:cBhvr>
                                      <p:to>
                                        <p:strVal val="visible"/>
                                      </p:to>
                                    </p:set>
                                  </p:childTnLst>
                                </p:cTn>
                              </p:par>
                              <p:par>
                                <p:cTn id="632" nodeType="withEffect" fill="hold" presetClass="entr" presetID="1">
                                  <p:stCondLst>
                                    <p:cond delay="0"/>
                                  </p:stCondLst>
                                  <p:childTnLst>
                                    <p:set>
                                      <p:cBhvr>
                                        <p:cTn id="633" dur="1" fill="hold">
                                          <p:stCondLst>
                                            <p:cond delay="0"/>
                                          </p:stCondLst>
                                        </p:cTn>
                                        <p:tgtEl>
                                          <p:spTgt spid="362"/>
                                        </p:tgtEl>
                                        <p:attrNameLst>
                                          <p:attrName>style.visibility</p:attrName>
                                        </p:attrNameLst>
                                      </p:cBhvr>
                                      <p:to>
                                        <p:strVal val="visible"/>
                                      </p:to>
                                    </p:set>
                                  </p:childTnLst>
                                </p:cTn>
                              </p:par>
                              <p:par>
                                <p:cTn id="634" nodeType="withEffect" fill="hold" presetClass="entr" presetID="1">
                                  <p:stCondLst>
                                    <p:cond delay="0"/>
                                  </p:stCondLst>
                                  <p:childTnLst>
                                    <p:set>
                                      <p:cBhvr>
                                        <p:cTn id="635" dur="1" fill="hold">
                                          <p:stCondLst>
                                            <p:cond delay="0"/>
                                          </p:stCondLst>
                                        </p:cTn>
                                        <p:tgtEl>
                                          <p:spTgt spid="367"/>
                                        </p:tgtEl>
                                        <p:attrNameLst>
                                          <p:attrName>style.visibility</p:attrName>
                                        </p:attrNameLst>
                                      </p:cBhvr>
                                      <p:to>
                                        <p:strVal val="visible"/>
                                      </p:to>
                                    </p:set>
                                  </p:childTnLst>
                                </p:cTn>
                              </p:par>
                              <p:par>
                                <p:cTn id="636" nodeType="withEffect" fill="hold" presetClass="entr" presetID="1">
                                  <p:stCondLst>
                                    <p:cond delay="0"/>
                                  </p:stCondLst>
                                  <p:childTnLst>
                                    <p:set>
                                      <p:cBhvr>
                                        <p:cTn id="637" dur="1" fill="hold">
                                          <p:stCondLst>
                                            <p:cond delay="0"/>
                                          </p:stCondLst>
                                        </p:cTn>
                                        <p:tgtEl>
                                          <p:spTgt spid="365"/>
                                        </p:tgtEl>
                                        <p:attrNameLst>
                                          <p:attrName>style.visibility</p:attrName>
                                        </p:attrNameLst>
                                      </p:cBhvr>
                                      <p:to>
                                        <p:strVal val="visible"/>
                                      </p:to>
                                    </p:set>
                                  </p:childTnLst>
                                </p:cTn>
                              </p:par>
                            </p:childTnLst>
                          </p:cTn>
                        </p:par>
                      </p:childTnLst>
                    </p:cTn>
                  </p:par>
                  <p:par>
                    <p:cTn id="638" fill="hold">
                      <p:stCondLst>
                        <p:cond delay="indefinite"/>
                      </p:stCondLst>
                      <p:childTnLst>
                        <p:par>
                          <p:cTn id="639" fill="hold">
                            <p:stCondLst>
                              <p:cond delay="0"/>
                            </p:stCondLst>
                            <p:childTnLst>
                              <p:par>
                                <p:cTn id="640" nodeType="clickEffect" fill="hold" presetClass="entr" presetID="1">
                                  <p:stCondLst>
                                    <p:cond delay="0"/>
                                  </p:stCondLst>
                                  <p:childTnLst>
                                    <p:set>
                                      <p:cBhvr>
                                        <p:cTn id="641" dur="1" fill="hold">
                                          <p:stCondLst>
                                            <p:cond delay="0"/>
                                          </p:stCondLst>
                                        </p:cTn>
                                        <p:tgtEl>
                                          <p:spTgt spid="363"/>
                                        </p:tgtEl>
                                        <p:attrNameLst>
                                          <p:attrName>style.visibility</p:attrName>
                                        </p:attrNameLst>
                                      </p:cBhvr>
                                      <p:to>
                                        <p:strVal val="visible"/>
                                      </p:to>
                                    </p:set>
                                  </p:childTnLst>
                                </p:cTn>
                              </p:par>
                              <p:par>
                                <p:cTn id="642" nodeType="withEffect" fill="hold" presetClass="entr" presetID="1">
                                  <p:stCondLst>
                                    <p:cond delay="0"/>
                                  </p:stCondLst>
                                  <p:childTnLst>
                                    <p:set>
                                      <p:cBhvr>
                                        <p:cTn id="643" dur="1" fill="hold">
                                          <p:stCondLst>
                                            <p:cond delay="0"/>
                                          </p:stCondLst>
                                        </p:cTn>
                                        <p:tgtEl>
                                          <p:spTgt spid="364"/>
                                        </p:tgtEl>
                                        <p:attrNameLst>
                                          <p:attrName>style.visibility</p:attrName>
                                        </p:attrNameLst>
                                      </p:cBhvr>
                                      <p:to>
                                        <p:strVal val="visible"/>
                                      </p:to>
                                    </p:set>
                                  </p:childTnLst>
                                </p:cTn>
                              </p:par>
                              <p:par>
                                <p:cTn id="644" nodeType="withEffect" fill="hold" presetClass="entr" presetID="1">
                                  <p:stCondLst>
                                    <p:cond delay="0"/>
                                  </p:stCondLst>
                                  <p:childTnLst>
                                    <p:set>
                                      <p:cBhvr>
                                        <p:cTn id="645" dur="1" fill="hold">
                                          <p:stCondLst>
                                            <p:cond delay="0"/>
                                          </p:stCondLst>
                                        </p:cTn>
                                        <p:tgtEl>
                                          <p:spTgt spid="366"/>
                                        </p:tgtEl>
                                        <p:attrNameLst>
                                          <p:attrName>style.visibility</p:attrName>
                                        </p:attrNameLst>
                                      </p:cBhvr>
                                      <p:to>
                                        <p:strVal val="visible"/>
                                      </p:to>
                                    </p:set>
                                  </p:childTnLst>
                                </p:cTn>
                              </p:par>
                              <p:par>
                                <p:cTn id="646" nodeType="withEffect" fill="hold" presetClass="entr" presetID="1">
                                  <p:stCondLst>
                                    <p:cond delay="0"/>
                                  </p:stCondLst>
                                  <p:childTnLst>
                                    <p:set>
                                      <p:cBhvr>
                                        <p:cTn id="647" dur="1" fill="hold">
                                          <p:stCondLst>
                                            <p:cond delay="0"/>
                                          </p:stCondLst>
                                        </p:cTn>
                                        <p:tgtEl>
                                          <p:spTgt spid="386"/>
                                        </p:tgtEl>
                                        <p:attrNameLst>
                                          <p:attrName>style.visibility</p:attrName>
                                        </p:attrNameLst>
                                      </p:cBhvr>
                                      <p:to>
                                        <p:strVal val="visible"/>
                                      </p:to>
                                    </p:set>
                                  </p:childTnLst>
                                </p:cTn>
                              </p:par>
                            </p:childTnLst>
                          </p:cTn>
                        </p:par>
                      </p:childTnLst>
                    </p:cTn>
                  </p:par>
                  <p:par>
                    <p:cTn id="648" fill="hold">
                      <p:stCondLst>
                        <p:cond delay="indefinite"/>
                      </p:stCondLst>
                      <p:childTnLst>
                        <p:par>
                          <p:cTn id="649" fill="hold">
                            <p:stCondLst>
                              <p:cond delay="0"/>
                            </p:stCondLst>
                            <p:childTnLst>
                              <p:par>
                                <p:cTn id="650" nodeType="clickEffect" fill="hold" presetClass="entr" presetID="1">
                                  <p:stCondLst>
                                    <p:cond delay="0"/>
                                  </p:stCondLst>
                                  <p:childTnLst>
                                    <p:set>
                                      <p:cBhvr>
                                        <p:cTn id="651" dur="1" fill="hold">
                                          <p:stCondLst>
                                            <p:cond delay="0"/>
                                          </p:stCondLst>
                                        </p:cTn>
                                        <p:tgtEl>
                                          <p:spTgt spid="387"/>
                                        </p:tgtEl>
                                        <p:attrNameLst>
                                          <p:attrName>style.visibility</p:attrName>
                                        </p:attrNameLst>
                                      </p:cBhvr>
                                      <p:to>
                                        <p:strVal val="visible"/>
                                      </p:to>
                                    </p:set>
                                  </p:childTnLst>
                                </p:cTn>
                              </p:par>
                              <p:par>
                                <p:cTn id="652" nodeType="withEffect" fill="hold" presetClass="entr" presetID="1">
                                  <p:stCondLst>
                                    <p:cond delay="0"/>
                                  </p:stCondLst>
                                  <p:childTnLst>
                                    <p:set>
                                      <p:cBhvr>
                                        <p:cTn id="653" dur="1" fill="hold">
                                          <p:stCondLst>
                                            <p:cond delay="0"/>
                                          </p:stCondLst>
                                        </p:cTn>
                                        <p:tgtEl>
                                          <p:spTgt spid="368"/>
                                        </p:tgtEl>
                                        <p:attrNameLst>
                                          <p:attrName>style.visibility</p:attrName>
                                        </p:attrNameLst>
                                      </p:cBhvr>
                                      <p:to>
                                        <p:strVal val="visible"/>
                                      </p:to>
                                    </p:set>
                                  </p:childTnLst>
                                </p:cTn>
                              </p:par>
                              <p:par>
                                <p:cTn id="654" nodeType="withEffect" fill="hold" presetClass="entr" presetID="1">
                                  <p:stCondLst>
                                    <p:cond delay="0"/>
                                  </p:stCondLst>
                                  <p:childTnLst>
                                    <p:set>
                                      <p:cBhvr>
                                        <p:cTn id="655" dur="1" fill="hold">
                                          <p:stCondLst>
                                            <p:cond delay="0"/>
                                          </p:stCondLst>
                                        </p:cTn>
                                        <p:tgtEl>
                                          <p:spTgt spid="369"/>
                                        </p:tgtEl>
                                        <p:attrNameLst>
                                          <p:attrName>style.visibility</p:attrName>
                                        </p:attrNameLst>
                                      </p:cBhvr>
                                      <p:to>
                                        <p:strVal val="visible"/>
                                      </p:to>
                                    </p:set>
                                  </p:childTnLst>
                                </p:cTn>
                              </p:par>
                            </p:childTnLst>
                          </p:cTn>
                        </p:par>
                      </p:childTnLst>
                    </p:cTn>
                  </p:par>
                  <p:par>
                    <p:cTn id="656" fill="hold">
                      <p:stCondLst>
                        <p:cond delay="indefinite"/>
                      </p:stCondLst>
                      <p:childTnLst>
                        <p:par>
                          <p:cTn id="657" fill="hold">
                            <p:stCondLst>
                              <p:cond delay="0"/>
                            </p:stCondLst>
                            <p:childTnLst>
                              <p:par>
                                <p:cTn id="658" nodeType="clickEffect" fill="hold" presetClass="emph" presetID="3" presetSubtype="2">
                                  <p:stCondLst>
                                    <p:cond delay="0"/>
                                  </p:stCondLst>
                                </p:cTn>
                              </p:par>
                              <p:par>
                                <p:cTn id="659" nodeType="withEffect" fill="hold" presetClass="emph" presetID="3" presetSubtype="2">
                                  <p:stCondLst>
                                    <p:cond delay="0"/>
                                  </p:stCondLst>
                                </p:cTn>
                              </p:par>
                              <p:par>
                                <p:cTn id="660" nodeType="withEffect" fill="hold" presetClass="emph" presetID="7" presetSubtype="2">
                                  <p:stCondLst>
                                    <p:cond delay="0"/>
                                  </p:stCondLst>
                                  <p:childTnLst>
                                    <p:set>
                                      <p:cBhvr>
                                        <p:cTn id="661" dur="10" fill="hold"/>
                                        <p:tgtEl>
                                          <p:spTgt spid="361"/>
                                        </p:tgtEl>
                                      </p:cBhvr>
                                    </p:set>
                                  </p:childTnLst>
                                </p:cTn>
                              </p:par>
                              <p:par>
                                <p:cTn id="662" nodeType="withEffect" fill="hold" presetClass="emph" presetID="7" presetSubtype="2">
                                  <p:stCondLst>
                                    <p:cond delay="0"/>
                                  </p:stCondLst>
                                  <p:childTnLst>
                                    <p:set>
                                      <p:cBhvr>
                                        <p:cTn id="663" dur="10" fill="hold"/>
                                        <p:tgtEl>
                                          <p:spTgt spid="362"/>
                                        </p:tgtEl>
                                      </p:cBhvr>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Blank" descr=""/>
          <p:cNvPicPr/>
          <p:nvPr/>
        </p:nvPicPr>
        <p:blipFill>
          <a:blip r:embed="rId1"/>
          <a:stretch/>
        </p:blipFill>
        <p:spPr>
          <a:xfrm>
            <a:off x="1676520" y="1066680"/>
            <a:ext cx="5796720" cy="3930840"/>
          </a:xfrm>
          <a:prstGeom prst="rect">
            <a:avLst/>
          </a:prstGeom>
          <a:ln>
            <a:noFill/>
          </a:ln>
        </p:spPr>
      </p:pic>
      <p:pic>
        <p:nvPicPr>
          <p:cNvPr id="391" name="Data" descr=""/>
          <p:cNvPicPr/>
          <p:nvPr/>
        </p:nvPicPr>
        <p:blipFill>
          <a:blip r:embed="rId2"/>
          <a:stretch/>
        </p:blipFill>
        <p:spPr>
          <a:xfrm>
            <a:off x="1676520" y="1066680"/>
            <a:ext cx="5796720" cy="3930840"/>
          </a:xfrm>
          <a:prstGeom prst="rect">
            <a:avLst/>
          </a:prstGeom>
          <a:ln>
            <a:noFill/>
          </a:ln>
        </p:spPr>
      </p:pic>
      <p:sp>
        <p:nvSpPr>
          <p:cNvPr id="392" name="CustomShape 1"/>
          <p:cNvSpPr/>
          <p:nvPr/>
        </p:nvSpPr>
        <p:spPr>
          <a:xfrm>
            <a:off x="685800" y="503280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400" spc="-1" strike="noStrike">
                <a:solidFill>
                  <a:srgbClr val="767171"/>
                </a:solidFill>
                <a:uFill>
                  <a:solidFill>
                    <a:srgbClr val="ffffff"/>
                  </a:solidFill>
                </a:uFill>
                <a:latin typeface="Times New Roman"/>
                <a:ea typeface="DejaVu Sans"/>
              </a:rPr>
              <a:t>Note: For three modules with the most errors (only first bank)</a:t>
            </a:r>
            <a:endParaRPr b="0" lang="en-US" sz="2400" spc="-1" strike="noStrike">
              <a:solidFill>
                <a:srgbClr val="000000"/>
              </a:solidFill>
              <a:uFill>
                <a:solidFill>
                  <a:srgbClr val="ffffff"/>
                </a:solidFill>
              </a:uFill>
              <a:latin typeface="Arial"/>
            </a:endParaRPr>
          </a:p>
        </p:txBody>
      </p:sp>
      <p:sp>
        <p:nvSpPr>
          <p:cNvPr id="393" name="CustomShape 2"/>
          <p:cNvSpPr/>
          <p:nvPr/>
        </p:nvSpPr>
        <p:spPr>
          <a:xfrm>
            <a:off x="2381400" y="1447920"/>
            <a:ext cx="492840" cy="290448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2400" spc="-1" strike="noStrike">
                <a:solidFill>
                  <a:srgbClr val="ffffff"/>
                </a:solidFill>
                <a:uFill>
                  <a:solidFill>
                    <a:srgbClr val="ffffff"/>
                  </a:solidFill>
                </a:uFill>
                <a:latin typeface="Calibri Light"/>
                <a:ea typeface="DejaVu Sans"/>
              </a:rPr>
              <a:t>Not Allowed</a:t>
            </a:r>
            <a:endParaRPr b="0" lang="en-US" sz="2400" spc="-1" strike="noStrike">
              <a:solidFill>
                <a:srgbClr val="000000"/>
              </a:solidFill>
              <a:uFill>
                <a:solidFill>
                  <a:srgbClr val="ffffff"/>
                </a:solidFill>
              </a:uFill>
              <a:latin typeface="Arial"/>
            </a:endParaRPr>
          </a:p>
        </p:txBody>
      </p:sp>
      <p:sp>
        <p:nvSpPr>
          <p:cNvPr id="394" name="CustomShape 3"/>
          <p:cNvSpPr/>
          <p:nvPr/>
        </p:nvSpPr>
        <p:spPr>
          <a:xfrm>
            <a:off x="529920" y="561024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3600" spc="-1" strike="noStrike">
                <a:solidFill>
                  <a:srgbClr val="ff0000"/>
                </a:solidFill>
                <a:uFill>
                  <a:solidFill>
                    <a:srgbClr val="ffffff"/>
                  </a:solidFill>
                </a:uFill>
                <a:latin typeface="Times New Roman"/>
                <a:ea typeface="DejaVu Sans"/>
              </a:rPr>
              <a:t>Less frequent accesses </a:t>
            </a:r>
            <a:r>
              <a:rPr b="0" i="1" lang="en-US" sz="3200" spc="-1" strike="noStrike">
                <a:solidFill>
                  <a:srgbClr val="ff0000"/>
                </a:solidFill>
                <a:uFill>
                  <a:solidFill>
                    <a:srgbClr val="ffffff"/>
                  </a:solidFill>
                </a:uFill>
                <a:latin typeface="Times New Roman"/>
                <a:ea typeface="DejaVu Sans"/>
              </a:rPr>
              <a:t></a:t>
            </a:r>
            <a:r>
              <a:rPr b="0" i="1" lang="en-US" sz="3600" spc="-1" strike="noStrike">
                <a:solidFill>
                  <a:srgbClr val="ff0000"/>
                </a:solidFill>
                <a:uFill>
                  <a:solidFill>
                    <a:srgbClr val="ffffff"/>
                  </a:solidFill>
                </a:uFill>
                <a:latin typeface="Times New Roman"/>
                <a:ea typeface="DejaVu Sans"/>
              </a:rPr>
              <a:t> Fewer errors</a:t>
            </a:r>
            <a:endParaRPr b="0" lang="en-US" sz="3600" spc="-1" strike="noStrike">
              <a:solidFill>
                <a:srgbClr val="000000"/>
              </a:solidFill>
              <a:uFill>
                <a:solidFill>
                  <a:srgbClr val="ffffff"/>
                </a:solidFill>
              </a:uFill>
              <a:latin typeface="Arial"/>
            </a:endParaRPr>
          </a:p>
        </p:txBody>
      </p:sp>
      <p:sp>
        <p:nvSpPr>
          <p:cNvPr id="395" name="CustomShape 4"/>
          <p:cNvSpPr/>
          <p:nvPr/>
        </p:nvSpPr>
        <p:spPr>
          <a:xfrm flipV="1">
            <a:off x="2919960" y="1447200"/>
            <a:ext cx="360" cy="2904480"/>
          </a:xfrm>
          <a:custGeom>
            <a:avLst/>
            <a:gdLst/>
            <a:ahLst/>
            <a:rect l="l" t="t" r="r" b="b"/>
            <a:pathLst>
              <a:path w="21600" h="21600">
                <a:moveTo>
                  <a:pt x="0" y="0"/>
                </a:moveTo>
                <a:lnTo>
                  <a:pt x="21600" y="21600"/>
                </a:lnTo>
              </a:path>
            </a:pathLst>
          </a:custGeom>
          <a:noFill/>
          <a:ln w="12600">
            <a:solidFill>
              <a:srgbClr val="ff0000"/>
            </a:solidFill>
            <a:round/>
          </a:ln>
        </p:spPr>
        <p:style>
          <a:lnRef idx="1">
            <a:schemeClr val="accent1"/>
          </a:lnRef>
          <a:fillRef idx="0">
            <a:schemeClr val="accent1"/>
          </a:fillRef>
          <a:effectRef idx="0">
            <a:schemeClr val="accent1"/>
          </a:effectRef>
          <a:fontRef idx="minor"/>
        </p:style>
      </p:sp>
      <p:sp>
        <p:nvSpPr>
          <p:cNvPr id="396" name="CustomShape 5"/>
          <p:cNvSpPr/>
          <p:nvPr/>
        </p:nvSpPr>
        <p:spPr>
          <a:xfrm rot="16200000">
            <a:off x="2154240" y="3346200"/>
            <a:ext cx="1532880" cy="48024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80000"/>
              </a:lnSpc>
            </a:pPr>
            <a:r>
              <a:rPr b="0" lang="en-US" sz="2800" spc="-1" strike="noStrike">
                <a:solidFill>
                  <a:srgbClr val="ff0000"/>
                </a:solidFill>
                <a:uFill>
                  <a:solidFill>
                    <a:srgbClr val="ffffff"/>
                  </a:solidFill>
                </a:uFill>
                <a:latin typeface="Cambria Math"/>
                <a:ea typeface="Cambria Math"/>
              </a:rPr>
              <a:t>      </a:t>
            </a:r>
            <a:r>
              <a:rPr b="0" lang="en-US" sz="2800" spc="-1" strike="noStrike">
                <a:solidFill>
                  <a:srgbClr val="ff0000"/>
                </a:solidFill>
                <a:uFill>
                  <a:solidFill>
                    <a:srgbClr val="ffffff"/>
                  </a:solidFill>
                </a:uFill>
                <a:latin typeface="Cambria Math"/>
                <a:ea typeface="Cambria Math"/>
              </a:rPr>
              <a:t>55ns</a:t>
            </a:r>
            <a:endParaRPr b="0" lang="en-US" sz="2800" spc="-1" strike="noStrike">
              <a:solidFill>
                <a:srgbClr val="000000"/>
              </a:solidFill>
              <a:uFill>
                <a:solidFill>
                  <a:srgbClr val="ffffff"/>
                </a:solidFill>
              </a:uFill>
              <a:latin typeface="Arial"/>
            </a:endParaRPr>
          </a:p>
        </p:txBody>
      </p:sp>
      <p:sp>
        <p:nvSpPr>
          <p:cNvPr id="397" name="CustomShape 6"/>
          <p:cNvSpPr/>
          <p:nvPr/>
        </p:nvSpPr>
        <p:spPr>
          <a:xfrm>
            <a:off x="7193160" y="4223520"/>
            <a:ext cx="227880" cy="2412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8" name="CustomShape 7"/>
          <p:cNvSpPr/>
          <p:nvPr/>
        </p:nvSpPr>
        <p:spPr>
          <a:xfrm>
            <a:off x="4770000" y="4223520"/>
            <a:ext cx="227880" cy="2412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399" name="CustomShape 8"/>
          <p:cNvSpPr/>
          <p:nvPr/>
        </p:nvSpPr>
        <p:spPr>
          <a:xfrm>
            <a:off x="6695280" y="4223520"/>
            <a:ext cx="227880" cy="2412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00" name="CustomShape 9"/>
          <p:cNvSpPr/>
          <p:nvPr/>
        </p:nvSpPr>
        <p:spPr>
          <a:xfrm flipV="1">
            <a:off x="7309440" y="1447200"/>
            <a:ext cx="360" cy="2904480"/>
          </a:xfrm>
          <a:custGeom>
            <a:avLst/>
            <a:gdLst/>
            <a:ahLst/>
            <a:rect l="l" t="t" r="r" b="b"/>
            <a:pathLst>
              <a:path w="21600" h="21600">
                <a:moveTo>
                  <a:pt x="0" y="0"/>
                </a:moveTo>
                <a:lnTo>
                  <a:pt x="21600" y="21600"/>
                </a:lnTo>
              </a:path>
            </a:pathLst>
          </a:custGeom>
          <a:noFill/>
          <a:ln w="12600">
            <a:solidFill>
              <a:srgbClr val="ff0000"/>
            </a:solidFill>
            <a:round/>
          </a:ln>
        </p:spPr>
        <p:style>
          <a:lnRef idx="1">
            <a:schemeClr val="accent1"/>
          </a:lnRef>
          <a:fillRef idx="0">
            <a:schemeClr val="accent1"/>
          </a:fillRef>
          <a:effectRef idx="0">
            <a:schemeClr val="accent1"/>
          </a:effectRef>
          <a:fontRef idx="minor"/>
        </p:style>
      </p:sp>
      <p:sp>
        <p:nvSpPr>
          <p:cNvPr id="401" name="CustomShape 10"/>
          <p:cNvSpPr/>
          <p:nvPr/>
        </p:nvSpPr>
        <p:spPr>
          <a:xfrm rot="16200000">
            <a:off x="6086880" y="2889000"/>
            <a:ext cx="2447280" cy="48024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80000"/>
              </a:lnSpc>
            </a:pPr>
            <a:r>
              <a:rPr b="0" lang="en-US" sz="2800" spc="-1" strike="noStrike">
                <a:solidFill>
                  <a:srgbClr val="ff0000"/>
                </a:solidFill>
                <a:uFill>
                  <a:solidFill>
                    <a:srgbClr val="ffffff"/>
                  </a:solidFill>
                </a:uFill>
                <a:latin typeface="Cambria Math"/>
                <a:ea typeface="Cambria Math"/>
              </a:rPr>
              <a:t>      </a:t>
            </a:r>
            <a:r>
              <a:rPr b="0" lang="en-US" sz="2800" spc="-1" strike="noStrike">
                <a:solidFill>
                  <a:srgbClr val="ff0000"/>
                </a:solidFill>
                <a:uFill>
                  <a:solidFill>
                    <a:srgbClr val="ffffff"/>
                  </a:solidFill>
                </a:uFill>
                <a:latin typeface="Cambria Math"/>
                <a:ea typeface="Cambria Math"/>
              </a:rPr>
              <a:t>500ns</a:t>
            </a:r>
            <a:endParaRPr b="0" lang="en-US" sz="2800" spc="-1" strike="noStrike">
              <a:solidFill>
                <a:srgbClr val="000000"/>
              </a:solidFill>
              <a:uFill>
                <a:solidFill>
                  <a:srgbClr val="ffffff"/>
                </a:solidFill>
              </a:uFill>
              <a:latin typeface="Arial"/>
            </a:endParaRPr>
          </a:p>
        </p:txBody>
      </p:sp>
      <p:sp>
        <p:nvSpPr>
          <p:cNvPr id="402" name="CustomShape 11"/>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17A7A89-E0EB-435A-9F93-67623E390FC6}"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
        <p:nvSpPr>
          <p:cNvPr id="403" name="CustomShape 12"/>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❶ </a:t>
            </a:r>
            <a:r>
              <a:rPr b="0" lang="en-US" sz="1500" spc="-1" strike="noStrike">
                <a:solidFill>
                  <a:srgbClr val="000000"/>
                </a:solidFill>
                <a:uFill>
                  <a:solidFill>
                    <a:srgbClr val="ffffff"/>
                  </a:solidFill>
                </a:uFill>
                <a:latin typeface="Times New Roman"/>
              </a:rPr>
              <a:t>Access-Interval (Aggressor)</a:t>
            </a:r>
            <a:endParaRPr b="0" lang="en-US" sz="1500" spc="-1" strike="noStrike">
              <a:solidFill>
                <a:srgbClr val="000000"/>
              </a:solidFill>
              <a:uFill>
                <a:solidFill>
                  <a:srgbClr val="ffffff"/>
                </a:solidFill>
              </a:uFill>
              <a:latin typeface="Arial"/>
            </a:endParaRPr>
          </a:p>
        </p:txBody>
      </p:sp>
    </p:spTree>
  </p:cSld>
  <p:timing>
    <p:tnLst>
      <p:par>
        <p:cTn id="664" dur="indefinite" restart="never" nodeType="tmRoot">
          <p:childTnLst>
            <p:seq>
              <p:cTn id="665" dur="indefinite" nodeType="mainSeq">
                <p:childTnLst>
                  <p:par>
                    <p:cTn id="666" fill="hold">
                      <p:stCondLst>
                        <p:cond delay="indefinite"/>
                      </p:stCondLst>
                      <p:childTnLst>
                        <p:par>
                          <p:cTn id="667" fill="hold">
                            <p:stCondLst>
                              <p:cond delay="0"/>
                            </p:stCondLst>
                            <p:childTnLst>
                              <p:par>
                                <p:cTn id="668" nodeType="clickEffect" fill="hold" presetClass="entr" presetID="1">
                                  <p:stCondLst>
                                    <p:cond delay="0"/>
                                  </p:stCondLst>
                                  <p:childTnLst>
                                    <p:set>
                                      <p:cBhvr>
                                        <p:cTn id="669" dur="1" fill="hold">
                                          <p:stCondLst>
                                            <p:cond delay="0"/>
                                          </p:stCondLst>
                                        </p:cTn>
                                        <p:tgtEl>
                                          <p:spTgt spid="393"/>
                                        </p:tgtEl>
                                        <p:attrNameLst>
                                          <p:attrName>style.visibility</p:attrName>
                                        </p:attrNameLst>
                                      </p:cBhvr>
                                      <p:to>
                                        <p:strVal val="visible"/>
                                      </p:to>
                                    </p:set>
                                  </p:childTnLst>
                                </p:cTn>
                              </p:par>
                              <p:par>
                                <p:cTn id="670" nodeType="withEffect" fill="hold" presetClass="entr" presetID="1">
                                  <p:stCondLst>
                                    <p:cond delay="0"/>
                                  </p:stCondLst>
                                  <p:childTnLst>
                                    <p:set>
                                      <p:cBhvr>
                                        <p:cTn id="671" dur="1" fill="hold">
                                          <p:stCondLst>
                                            <p:cond delay="0"/>
                                          </p:stCondLst>
                                        </p:cTn>
                                        <p:tgtEl>
                                          <p:spTgt spid="396"/>
                                        </p:tgtEl>
                                        <p:attrNameLst>
                                          <p:attrName>style.visibility</p:attrName>
                                        </p:attrNameLst>
                                      </p:cBhvr>
                                      <p:to>
                                        <p:strVal val="visible"/>
                                      </p:to>
                                    </p:set>
                                  </p:childTnLst>
                                </p:cTn>
                              </p:par>
                              <p:par>
                                <p:cTn id="672" nodeType="withEffect" fill="hold" presetClass="entr" presetID="1">
                                  <p:stCondLst>
                                    <p:cond delay="0"/>
                                  </p:stCondLst>
                                  <p:childTnLst>
                                    <p:set>
                                      <p:cBhvr>
                                        <p:cTn id="673" dur="1" fill="hold">
                                          <p:stCondLst>
                                            <p:cond delay="0"/>
                                          </p:stCondLst>
                                        </p:cTn>
                                        <p:tgtEl>
                                          <p:spTgt spid="395"/>
                                        </p:tgtEl>
                                        <p:attrNameLst>
                                          <p:attrName>style.visibility</p:attrName>
                                        </p:attrNameLst>
                                      </p:cBhvr>
                                      <p:to>
                                        <p:strVal val="visible"/>
                                      </p:to>
                                    </p:set>
                                  </p:childTnLst>
                                </p:cTn>
                              </p:par>
                            </p:childTnLst>
                          </p:cTn>
                        </p:par>
                      </p:childTnLst>
                    </p:cTn>
                  </p:par>
                  <p:par>
                    <p:cTn id="674" fill="hold">
                      <p:stCondLst>
                        <p:cond delay="indefinite"/>
                      </p:stCondLst>
                      <p:childTnLst>
                        <p:par>
                          <p:cTn id="675" fill="hold">
                            <p:stCondLst>
                              <p:cond delay="0"/>
                            </p:stCondLst>
                            <p:childTnLst>
                              <p:par>
                                <p:cTn id="676" nodeType="clickEffect" fill="hold" presetClass="entr" presetID="1">
                                  <p:stCondLst>
                                    <p:cond delay="0"/>
                                  </p:stCondLst>
                                  <p:childTnLst>
                                    <p:set>
                                      <p:cBhvr>
                                        <p:cTn id="677" dur="1" fill="hold">
                                          <p:stCondLst>
                                            <p:cond delay="0"/>
                                          </p:stCondLst>
                                        </p:cTn>
                                        <p:tgtEl>
                                          <p:spTgt spid="391"/>
                                        </p:tgtEl>
                                        <p:attrNameLst>
                                          <p:attrName>style.visibility</p:attrName>
                                        </p:attrNameLst>
                                      </p:cBhvr>
                                      <p:to>
                                        <p:strVal val="visible"/>
                                      </p:to>
                                    </p:set>
                                  </p:childTnLst>
                                </p:cTn>
                              </p:par>
                            </p:childTnLst>
                          </p:cTn>
                        </p:par>
                      </p:childTnLst>
                    </p:cTn>
                  </p:par>
                  <p:par>
                    <p:cTn id="678" fill="hold">
                      <p:stCondLst>
                        <p:cond delay="indefinite"/>
                      </p:stCondLst>
                      <p:childTnLst>
                        <p:par>
                          <p:cTn id="679" fill="hold">
                            <p:stCondLst>
                              <p:cond delay="0"/>
                            </p:stCondLst>
                            <p:childTnLst>
                              <p:par>
                                <p:cTn id="680" nodeType="clickEffect" fill="hold" presetClass="entr" presetID="1">
                                  <p:stCondLst>
                                    <p:cond delay="0"/>
                                  </p:stCondLst>
                                  <p:childTnLst>
                                    <p:set>
                                      <p:cBhvr>
                                        <p:cTn id="681" dur="1" fill="hold">
                                          <p:stCondLst>
                                            <p:cond delay="0"/>
                                          </p:stCondLst>
                                        </p:cTn>
                                        <p:tgtEl>
                                          <p:spTgt spid="397"/>
                                        </p:tgtEl>
                                        <p:attrNameLst>
                                          <p:attrName>style.visibility</p:attrName>
                                        </p:attrNameLst>
                                      </p:cBhvr>
                                      <p:to>
                                        <p:strVal val="visible"/>
                                      </p:to>
                                    </p:set>
                                  </p:childTnLst>
                                </p:cTn>
                              </p:par>
                              <p:par>
                                <p:cTn id="682" nodeType="withEffect" fill="hold" presetClass="entr" presetID="1">
                                  <p:stCondLst>
                                    <p:cond delay="0"/>
                                  </p:stCondLst>
                                  <p:childTnLst>
                                    <p:set>
                                      <p:cBhvr>
                                        <p:cTn id="683" dur="1" fill="hold">
                                          <p:stCondLst>
                                            <p:cond delay="0"/>
                                          </p:stCondLst>
                                        </p:cTn>
                                        <p:tgtEl>
                                          <p:spTgt spid="398"/>
                                        </p:tgtEl>
                                        <p:attrNameLst>
                                          <p:attrName>style.visibility</p:attrName>
                                        </p:attrNameLst>
                                      </p:cBhvr>
                                      <p:to>
                                        <p:strVal val="visible"/>
                                      </p:to>
                                    </p:set>
                                  </p:childTnLst>
                                </p:cTn>
                              </p:par>
                              <p:par>
                                <p:cTn id="684" nodeType="withEffect" fill="hold" presetClass="entr" presetID="1">
                                  <p:stCondLst>
                                    <p:cond delay="0"/>
                                  </p:stCondLst>
                                  <p:childTnLst>
                                    <p:set>
                                      <p:cBhvr>
                                        <p:cTn id="685" dur="1" fill="hold">
                                          <p:stCondLst>
                                            <p:cond delay="0"/>
                                          </p:stCondLst>
                                        </p:cTn>
                                        <p:tgtEl>
                                          <p:spTgt spid="399"/>
                                        </p:tgtEl>
                                        <p:attrNameLst>
                                          <p:attrName>style.visibility</p:attrName>
                                        </p:attrNameLst>
                                      </p:cBhvr>
                                      <p:to>
                                        <p:strVal val="visible"/>
                                      </p:to>
                                    </p:set>
                                  </p:childTnLst>
                                </p:cTn>
                              </p:par>
                              <p:par>
                                <p:cTn id="686" nodeType="withEffect" fill="hold" presetClass="entr" presetID="1">
                                  <p:stCondLst>
                                    <p:cond delay="0"/>
                                  </p:stCondLst>
                                  <p:childTnLst>
                                    <p:set>
                                      <p:cBhvr>
                                        <p:cTn id="687" dur="1" fill="hold">
                                          <p:stCondLst>
                                            <p:cond delay="0"/>
                                          </p:stCondLst>
                                        </p:cTn>
                                        <p:tgtEl>
                                          <p:spTgt spid="401"/>
                                        </p:tgtEl>
                                        <p:attrNameLst>
                                          <p:attrName>style.visibility</p:attrName>
                                        </p:attrNameLst>
                                      </p:cBhvr>
                                      <p:to>
                                        <p:strVal val="visible"/>
                                      </p:to>
                                    </p:set>
                                  </p:childTnLst>
                                </p:cTn>
                              </p:par>
                              <p:par>
                                <p:cTn id="688" nodeType="withEffect" fill="hold" presetClass="entr" presetID="1">
                                  <p:stCondLst>
                                    <p:cond delay="0"/>
                                  </p:stCondLst>
                                  <p:childTnLst>
                                    <p:set>
                                      <p:cBhvr>
                                        <p:cTn id="689" dur="1" fill="hold">
                                          <p:stCondLst>
                                            <p:cond delay="0"/>
                                          </p:stCondLst>
                                        </p:cTn>
                                        <p:tgtEl>
                                          <p:spTgt spid="400"/>
                                        </p:tgtEl>
                                        <p:attrNameLst>
                                          <p:attrName>style.visibility</p:attrName>
                                        </p:attrNameLst>
                                      </p:cBhvr>
                                      <p:to>
                                        <p:strVal val="visible"/>
                                      </p:to>
                                    </p:set>
                                  </p:childTnLst>
                                </p:cTn>
                              </p:par>
                            </p:childTnLst>
                          </p:cTn>
                        </p:par>
                      </p:childTnLst>
                    </p:cTn>
                  </p:par>
                  <p:par>
                    <p:cTn id="690" fill="hold">
                      <p:stCondLst>
                        <p:cond delay="indefinite"/>
                      </p:stCondLst>
                      <p:childTnLst>
                        <p:par>
                          <p:cTn id="691" fill="hold">
                            <p:stCondLst>
                              <p:cond delay="0"/>
                            </p:stCondLst>
                            <p:childTnLst>
                              <p:par>
                                <p:cTn id="692" nodeType="clickEffect" fill="hold" presetClass="entr" presetID="1">
                                  <p:stCondLst>
                                    <p:cond delay="0"/>
                                  </p:stCondLst>
                                  <p:childTnLst>
                                    <p:set>
                                      <p:cBhvr>
                                        <p:cTn id="693"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5. Sensitivity Studies</a:t>
            </a:r>
            <a:endParaRPr b="0" lang="en-US" sz="1500" spc="-1" strike="noStrike">
              <a:solidFill>
                <a:srgbClr val="000000"/>
              </a:solidFill>
              <a:uFill>
                <a:solidFill>
                  <a:srgbClr val="ffffff"/>
                </a:solidFill>
              </a:uFill>
              <a:latin typeface="Arial"/>
            </a:endParaRPr>
          </a:p>
        </p:txBody>
      </p:sp>
      <p:sp>
        <p:nvSpPr>
          <p:cNvPr id="405" name="CustomShape 2"/>
          <p:cNvSpPr/>
          <p:nvPr/>
        </p:nvSpPr>
        <p:spPr>
          <a:xfrm>
            <a:off x="3581280" y="4188600"/>
            <a:ext cx="3042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06" name="CustomShape 3"/>
          <p:cNvSpPr/>
          <p:nvPr/>
        </p:nvSpPr>
        <p:spPr>
          <a:xfrm flipH="1">
            <a:off x="2894760" y="4188600"/>
            <a:ext cx="3042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07" name="CustomShape 4"/>
          <p:cNvSpPr/>
          <p:nvPr/>
        </p:nvSpPr>
        <p:spPr>
          <a:xfrm>
            <a:off x="4648320" y="4800600"/>
            <a:ext cx="1370880" cy="36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408" name="CustomShape 5"/>
          <p:cNvSpPr/>
          <p:nvPr/>
        </p:nvSpPr>
        <p:spPr>
          <a:xfrm flipH="1">
            <a:off x="2894760" y="4800600"/>
            <a:ext cx="1370880" cy="36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409" name="CustomShape 6"/>
          <p:cNvSpPr/>
          <p:nvPr/>
        </p:nvSpPr>
        <p:spPr>
          <a:xfrm>
            <a:off x="3962520" y="3884040"/>
            <a:ext cx="464760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3200" spc="-1" strike="noStrike">
                <a:solidFill>
                  <a:srgbClr val="000000"/>
                </a:solidFill>
                <a:uFill>
                  <a:solidFill>
                    <a:srgbClr val="ffffff"/>
                  </a:solidFill>
                </a:uFill>
                <a:latin typeface="Times New Roman"/>
                <a:ea typeface="DejaVu Sans"/>
              </a:rPr>
              <a:t>Access-Interval: </a:t>
            </a:r>
            <a:r>
              <a:rPr b="0" lang="en-US" sz="3000" spc="-1" strike="noStrike">
                <a:solidFill>
                  <a:srgbClr val="000000"/>
                </a:solidFill>
                <a:uFill>
                  <a:solidFill>
                    <a:srgbClr val="ffffff"/>
                  </a:solidFill>
                </a:uFill>
                <a:latin typeface="Times New Roman"/>
                <a:ea typeface="Cambria Math"/>
              </a:rPr>
              <a:t>55–500ns</a:t>
            </a:r>
            <a:endParaRPr b="0" lang="en-US" sz="3000" spc="-1" strike="noStrike">
              <a:solidFill>
                <a:srgbClr val="000000"/>
              </a:solidFill>
              <a:uFill>
                <a:solidFill>
                  <a:srgbClr val="ffffff"/>
                </a:solidFill>
              </a:uFill>
              <a:latin typeface="Arial"/>
            </a:endParaRPr>
          </a:p>
        </p:txBody>
      </p:sp>
      <p:sp>
        <p:nvSpPr>
          <p:cNvPr id="410" name="CustomShape 7"/>
          <p:cNvSpPr/>
          <p:nvPr/>
        </p:nvSpPr>
        <p:spPr>
          <a:xfrm>
            <a:off x="4267080" y="457200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ff0000"/>
                </a:solidFill>
                <a:uFill>
                  <a:solidFill>
                    <a:srgbClr val="ffffff"/>
                  </a:solidFill>
                </a:uFill>
                <a:latin typeface="Times New Roman"/>
                <a:ea typeface="DejaVu Sans"/>
              </a:rPr>
              <a:t>❷</a:t>
            </a:r>
            <a:endParaRPr b="0" lang="en-US" sz="2800" spc="-1" strike="noStrike">
              <a:solidFill>
                <a:srgbClr val="000000"/>
              </a:solidFill>
              <a:uFill>
                <a:solidFill>
                  <a:srgbClr val="ffffff"/>
                </a:solidFill>
              </a:uFill>
              <a:latin typeface="Arial"/>
            </a:endParaRPr>
          </a:p>
        </p:txBody>
      </p:sp>
      <p:sp>
        <p:nvSpPr>
          <p:cNvPr id="411" name="CustomShape 8"/>
          <p:cNvSpPr/>
          <p:nvPr/>
        </p:nvSpPr>
        <p:spPr>
          <a:xfrm>
            <a:off x="3200400" y="396000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❶</a:t>
            </a:r>
            <a:endParaRPr b="0" lang="en-US" sz="2800" spc="-1" strike="noStrike">
              <a:solidFill>
                <a:srgbClr val="000000"/>
              </a:solidFill>
              <a:uFill>
                <a:solidFill>
                  <a:srgbClr val="ffffff"/>
                </a:solidFill>
              </a:uFill>
              <a:latin typeface="Arial"/>
            </a:endParaRPr>
          </a:p>
        </p:txBody>
      </p:sp>
      <p:sp>
        <p:nvSpPr>
          <p:cNvPr id="412" name="CustomShape 9"/>
          <p:cNvSpPr/>
          <p:nvPr/>
        </p:nvSpPr>
        <p:spPr>
          <a:xfrm>
            <a:off x="1676520" y="578664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❸</a:t>
            </a:r>
            <a:endParaRPr b="0" lang="en-US" sz="2800" spc="-1" strike="noStrike">
              <a:solidFill>
                <a:srgbClr val="000000"/>
              </a:solidFill>
              <a:uFill>
                <a:solidFill>
                  <a:srgbClr val="ffffff"/>
                </a:solidFill>
              </a:uFill>
              <a:latin typeface="Arial"/>
            </a:endParaRPr>
          </a:p>
        </p:txBody>
      </p:sp>
      <p:sp>
        <p:nvSpPr>
          <p:cNvPr id="413" name="CustomShape 10"/>
          <p:cNvSpPr/>
          <p:nvPr/>
        </p:nvSpPr>
        <p:spPr>
          <a:xfrm>
            <a:off x="2133720" y="5710680"/>
            <a:ext cx="563796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400" spc="-1" strike="noStrike">
                <a:solidFill>
                  <a:srgbClr val="000000"/>
                </a:solidFill>
                <a:uFill>
                  <a:solidFill>
                    <a:srgbClr val="ffffff"/>
                  </a:solidFill>
                </a:uFill>
                <a:latin typeface="Times New Roman"/>
                <a:ea typeface="DejaVu Sans"/>
              </a:rPr>
              <a:t>Data-Pattern: </a:t>
            </a:r>
            <a:r>
              <a:rPr b="0" lang="en-US" sz="2400" spc="-1" strike="noStrike">
                <a:solidFill>
                  <a:srgbClr val="000000"/>
                </a:solidFill>
                <a:uFill>
                  <a:solidFill>
                    <a:srgbClr val="ffffff"/>
                  </a:solidFill>
                </a:uFill>
                <a:latin typeface="Times New Roman"/>
                <a:ea typeface="Cambria Math"/>
              </a:rPr>
              <a:t>all ‘1’s, all ‘0’s, etc.</a:t>
            </a:r>
            <a:endParaRPr b="0" lang="en-US" sz="2400" spc="-1" strike="noStrike">
              <a:solidFill>
                <a:srgbClr val="000000"/>
              </a:solidFill>
              <a:uFill>
                <a:solidFill>
                  <a:srgbClr val="ffffff"/>
                </a:solidFill>
              </a:uFill>
              <a:latin typeface="Arial"/>
            </a:endParaRPr>
          </a:p>
        </p:txBody>
      </p:sp>
      <p:sp>
        <p:nvSpPr>
          <p:cNvPr id="414" name="Line 11"/>
          <p:cNvSpPr/>
          <p:nvPr/>
        </p:nvSpPr>
        <p:spPr>
          <a:xfrm>
            <a:off x="3352680" y="1752480"/>
            <a:ext cx="4724280" cy="1371600"/>
          </a:xfrm>
          <a:prstGeom prst="line">
            <a:avLst/>
          </a:prstGeom>
          <a:ln w="57240">
            <a:solidFill>
              <a:schemeClr val="accent4">
                <a:lumMod val="60000"/>
                <a:lumOff val="40000"/>
              </a:schemeClr>
            </a:solidFill>
            <a:round/>
          </a:ln>
        </p:spPr>
        <p:style>
          <a:lnRef idx="1">
            <a:schemeClr val="accent1"/>
          </a:lnRef>
          <a:fillRef idx="0">
            <a:schemeClr val="accent1"/>
          </a:fillRef>
          <a:effectRef idx="0">
            <a:schemeClr val="accent1"/>
          </a:effectRef>
          <a:fontRef idx="minor"/>
        </p:style>
      </p:sp>
      <p:sp>
        <p:nvSpPr>
          <p:cNvPr id="415" name="Line 12"/>
          <p:cNvSpPr/>
          <p:nvPr/>
        </p:nvSpPr>
        <p:spPr>
          <a:xfrm flipH="1">
            <a:off x="761760" y="1598760"/>
            <a:ext cx="2590920" cy="1525320"/>
          </a:xfrm>
          <a:prstGeom prst="line">
            <a:avLst/>
          </a:prstGeom>
          <a:ln w="57240">
            <a:solidFill>
              <a:schemeClr val="accent4">
                <a:lumMod val="60000"/>
                <a:lumOff val="40000"/>
              </a:schemeClr>
            </a:solidFill>
            <a:round/>
          </a:ln>
        </p:spPr>
        <p:style>
          <a:lnRef idx="1">
            <a:schemeClr val="accent1"/>
          </a:lnRef>
          <a:fillRef idx="0">
            <a:schemeClr val="accent1"/>
          </a:fillRef>
          <a:effectRef idx="0">
            <a:schemeClr val="accent1"/>
          </a:effectRef>
          <a:fontRef idx="minor"/>
        </p:style>
      </p:sp>
      <p:sp>
        <p:nvSpPr>
          <p:cNvPr id="416" name="CustomShape 13"/>
          <p:cNvSpPr/>
          <p:nvPr/>
        </p:nvSpPr>
        <p:spPr>
          <a:xfrm>
            <a:off x="762120" y="2514600"/>
            <a:ext cx="7314480" cy="1218600"/>
          </a:xfrm>
          <a:prstGeom prst="roundRect">
            <a:avLst>
              <a:gd name="adj" fmla="val 16667"/>
            </a:avLst>
          </a:prstGeom>
          <a:solidFill>
            <a:schemeClr val="accent4">
              <a:lumMod val="60000"/>
              <a:lumOff val="40000"/>
            </a:schemeClr>
          </a:solidFill>
          <a:ln w="28440">
            <a:noFill/>
          </a:ln>
        </p:spPr>
        <p:style>
          <a:lnRef idx="2">
            <a:schemeClr val="accent1">
              <a:shade val="50000"/>
            </a:schemeClr>
          </a:lnRef>
          <a:fillRef idx="1">
            <a:schemeClr val="accent1"/>
          </a:fillRef>
          <a:effectRef idx="0">
            <a:schemeClr val="accent1"/>
          </a:effectRef>
          <a:fontRef idx="minor"/>
        </p:style>
      </p:sp>
      <p:sp>
        <p:nvSpPr>
          <p:cNvPr id="417" name="CustomShape 14"/>
          <p:cNvSpPr/>
          <p:nvPr/>
        </p:nvSpPr>
        <p:spPr>
          <a:xfrm flipV="1">
            <a:off x="6019920" y="3123360"/>
            <a:ext cx="2590200" cy="432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18" name="CustomShape 15"/>
          <p:cNvSpPr/>
          <p:nvPr/>
        </p:nvSpPr>
        <p:spPr>
          <a:xfrm>
            <a:off x="457200" y="1598760"/>
            <a:ext cx="8152560" cy="72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19" name="CustomShape 16"/>
          <p:cNvSpPr/>
          <p:nvPr/>
        </p:nvSpPr>
        <p:spPr>
          <a:xfrm>
            <a:off x="914400" y="129672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0</a:t>
            </a:r>
            <a:endParaRPr b="0" lang="en-US" sz="2400" spc="-1" strike="noStrike">
              <a:solidFill>
                <a:srgbClr val="000000"/>
              </a:solidFill>
              <a:uFill>
                <a:solidFill>
                  <a:srgbClr val="ffffff"/>
                </a:solidFill>
              </a:uFill>
              <a:latin typeface="Arial"/>
            </a:endParaRPr>
          </a:p>
        </p:txBody>
      </p:sp>
      <p:sp>
        <p:nvSpPr>
          <p:cNvPr id="420" name="CustomShape 17"/>
          <p:cNvSpPr/>
          <p:nvPr/>
        </p:nvSpPr>
        <p:spPr>
          <a:xfrm>
            <a:off x="25146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1</a:t>
            </a:r>
            <a:endParaRPr b="0" lang="en-US" sz="2400" spc="-1" strike="noStrike">
              <a:solidFill>
                <a:srgbClr val="000000"/>
              </a:solidFill>
              <a:uFill>
                <a:solidFill>
                  <a:srgbClr val="ffffff"/>
                </a:solidFill>
              </a:uFill>
              <a:latin typeface="Arial"/>
            </a:endParaRPr>
          </a:p>
        </p:txBody>
      </p:sp>
      <p:sp>
        <p:nvSpPr>
          <p:cNvPr id="421" name="CustomShape 18"/>
          <p:cNvSpPr/>
          <p:nvPr/>
        </p:nvSpPr>
        <p:spPr>
          <a:xfrm>
            <a:off x="41148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2</a:t>
            </a:r>
            <a:endParaRPr b="0" lang="en-US" sz="2400" spc="-1" strike="noStrike">
              <a:solidFill>
                <a:srgbClr val="000000"/>
              </a:solidFill>
              <a:uFill>
                <a:solidFill>
                  <a:srgbClr val="ffffff"/>
                </a:solidFill>
              </a:uFill>
              <a:latin typeface="Arial"/>
            </a:endParaRPr>
          </a:p>
        </p:txBody>
      </p:sp>
      <p:sp>
        <p:nvSpPr>
          <p:cNvPr id="422" name="CustomShape 19"/>
          <p:cNvSpPr/>
          <p:nvPr/>
        </p:nvSpPr>
        <p:spPr>
          <a:xfrm>
            <a:off x="57150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000000"/>
                </a:solidFill>
                <a:uFill>
                  <a:solidFill>
                    <a:srgbClr val="ffffff"/>
                  </a:solidFill>
                </a:uFill>
                <a:latin typeface="Times New Roman"/>
                <a:ea typeface="DejaVu Sans"/>
              </a:rPr>
              <a:t>···</a:t>
            </a:r>
            <a:endParaRPr b="0" lang="en-US" sz="4400" spc="-1" strike="noStrike">
              <a:solidFill>
                <a:srgbClr val="000000"/>
              </a:solidFill>
              <a:uFill>
                <a:solidFill>
                  <a:srgbClr val="ffffff"/>
                </a:solidFill>
              </a:uFill>
              <a:latin typeface="Arial"/>
            </a:endParaRPr>
          </a:p>
        </p:txBody>
      </p:sp>
      <p:sp>
        <p:nvSpPr>
          <p:cNvPr id="423" name="CustomShape 20"/>
          <p:cNvSpPr/>
          <p:nvPr/>
        </p:nvSpPr>
        <p:spPr>
          <a:xfrm>
            <a:off x="4952880" y="2670840"/>
            <a:ext cx="1065960" cy="44892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000000"/>
                </a:solidFill>
                <a:uFill>
                  <a:solidFill>
                    <a:srgbClr val="ffffff"/>
                  </a:solidFill>
                </a:uFill>
                <a:latin typeface="Times New Roman"/>
                <a:ea typeface="DejaVu Sans"/>
              </a:rPr>
              <a:t>···</a:t>
            </a:r>
            <a:endParaRPr b="0" lang="en-US" sz="4400" spc="-1" strike="noStrike">
              <a:solidFill>
                <a:srgbClr val="000000"/>
              </a:solidFill>
              <a:uFill>
                <a:solidFill>
                  <a:srgbClr val="ffffff"/>
                </a:solidFill>
              </a:uFill>
              <a:latin typeface="Arial"/>
            </a:endParaRPr>
          </a:p>
        </p:txBody>
      </p:sp>
      <p:sp>
        <p:nvSpPr>
          <p:cNvPr id="424" name="CustomShape 21"/>
          <p:cNvSpPr/>
          <p:nvPr/>
        </p:nvSpPr>
        <p:spPr>
          <a:xfrm>
            <a:off x="6019920" y="2671920"/>
            <a:ext cx="1904400" cy="913680"/>
          </a:xfrm>
          <a:prstGeom prst="roundRect">
            <a:avLst>
              <a:gd name="adj" fmla="val 16667"/>
            </a:avLst>
          </a:prstGeom>
          <a:solidFill>
            <a:schemeClr val="tx1">
              <a:lumMod val="75000"/>
              <a:lumOff val="2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Times New Roman"/>
                <a:ea typeface="DejaVu Sans"/>
              </a:rPr>
              <a:t>Find Errors</a:t>
            </a:r>
            <a:endParaRPr b="0" lang="en-US" sz="2400" spc="-1" strike="noStrike">
              <a:solidFill>
                <a:srgbClr val="000000"/>
              </a:solidFill>
              <a:uFill>
                <a:solidFill>
                  <a:srgbClr val="ffffff"/>
                </a:solidFill>
              </a:uFill>
              <a:latin typeface="Arial"/>
            </a:endParaRPr>
          </a:p>
          <a:p>
            <a:pPr algn="ctr">
              <a:lnSpc>
                <a:spcPct val="100000"/>
              </a:lnSpc>
            </a:pPr>
            <a:r>
              <a:rPr b="0" lang="en-US" sz="2400" spc="-1" strike="noStrike">
                <a:solidFill>
                  <a:srgbClr val="ffffff"/>
                </a:solidFill>
                <a:uFill>
                  <a:solidFill>
                    <a:srgbClr val="ffffff"/>
                  </a:solidFill>
                </a:uFill>
                <a:latin typeface="Times New Roman"/>
                <a:ea typeface="DejaVu Sans"/>
              </a:rPr>
              <a:t>in Module</a:t>
            </a:r>
            <a:endParaRPr b="0" lang="en-US" sz="2400" spc="-1" strike="noStrike">
              <a:solidFill>
                <a:srgbClr val="000000"/>
              </a:solidFill>
              <a:uFill>
                <a:solidFill>
                  <a:srgbClr val="ffffff"/>
                </a:solidFill>
              </a:uFill>
              <a:latin typeface="Arial"/>
            </a:endParaRPr>
          </a:p>
        </p:txBody>
      </p:sp>
      <p:sp>
        <p:nvSpPr>
          <p:cNvPr id="425" name="CustomShape 22"/>
          <p:cNvSpPr/>
          <p:nvPr/>
        </p:nvSpPr>
        <p:spPr>
          <a:xfrm>
            <a:off x="7315200" y="914400"/>
            <a:ext cx="1294560" cy="683640"/>
          </a:xfrm>
          <a:prstGeom prst="rect">
            <a:avLst/>
          </a:prstGeom>
          <a:noFill/>
          <a:ln>
            <a:noFill/>
          </a:ln>
        </p:spPr>
        <p:style>
          <a:lnRef idx="0"/>
          <a:fillRef idx="0"/>
          <a:effectRef idx="0"/>
          <a:fontRef idx="minor"/>
        </p:style>
        <p:txBody>
          <a:bodyPr lIns="90000" rIns="90000" tIns="45000" bIns="45000" anchor="ctr"/>
          <a:p>
            <a:pPr algn="r">
              <a:lnSpc>
                <a:spcPct val="100000"/>
              </a:lnSpc>
            </a:pPr>
            <a:r>
              <a:rPr b="0" i="1" lang="en-US" sz="3200" spc="-1" strike="noStrike">
                <a:solidFill>
                  <a:srgbClr val="000000"/>
                </a:solidFill>
                <a:uFill>
                  <a:solidFill>
                    <a:srgbClr val="ffffff"/>
                  </a:solidFill>
                </a:uFill>
                <a:latin typeface="Times New Roman"/>
                <a:ea typeface="DejaVu Sans"/>
              </a:rPr>
              <a:t>time</a:t>
            </a:r>
            <a:endParaRPr b="0" lang="en-US" sz="3200" spc="-1" strike="noStrike">
              <a:solidFill>
                <a:srgbClr val="000000"/>
              </a:solidFill>
              <a:uFill>
                <a:solidFill>
                  <a:srgbClr val="ffffff"/>
                </a:solidFill>
              </a:uFill>
              <a:latin typeface="Arial"/>
            </a:endParaRPr>
          </a:p>
        </p:txBody>
      </p:sp>
      <p:sp>
        <p:nvSpPr>
          <p:cNvPr id="426" name="CustomShape 23"/>
          <p:cNvSpPr/>
          <p:nvPr/>
        </p:nvSpPr>
        <p:spPr>
          <a:xfrm>
            <a:off x="2819520" y="2667600"/>
            <a:ext cx="1065960" cy="4550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Open</a:t>
            </a:r>
            <a:endParaRPr b="0" lang="en-US" sz="2400" spc="-1" strike="noStrike">
              <a:solidFill>
                <a:srgbClr val="000000"/>
              </a:solidFill>
              <a:uFill>
                <a:solidFill>
                  <a:srgbClr val="ffffff"/>
                </a:solidFill>
              </a:uFill>
              <a:latin typeface="Arial"/>
            </a:endParaRPr>
          </a:p>
        </p:txBody>
      </p:sp>
      <p:sp>
        <p:nvSpPr>
          <p:cNvPr id="427" name="CustomShape 24"/>
          <p:cNvSpPr/>
          <p:nvPr/>
        </p:nvSpPr>
        <p:spPr>
          <a:xfrm>
            <a:off x="2819520" y="3124080"/>
            <a:ext cx="3199680" cy="458280"/>
          </a:xfrm>
          <a:prstGeom prst="roundRect">
            <a:avLst>
              <a:gd name="adj" fmla="val 16667"/>
            </a:avLst>
          </a:prstGeom>
          <a:solidFill>
            <a:schemeClr val="bg1"/>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Refresh Periodically</a:t>
            </a:r>
            <a:endParaRPr b="0" lang="en-US" sz="2400" spc="-1" strike="noStrike">
              <a:solidFill>
                <a:srgbClr val="000000"/>
              </a:solidFill>
              <a:uFill>
                <a:solidFill>
                  <a:srgbClr val="ffffff"/>
                </a:solidFill>
              </a:uFill>
              <a:latin typeface="Arial"/>
            </a:endParaRPr>
          </a:p>
        </p:txBody>
      </p:sp>
      <p:sp>
        <p:nvSpPr>
          <p:cNvPr id="428" name="CustomShape 25"/>
          <p:cNvSpPr/>
          <p:nvPr/>
        </p:nvSpPr>
        <p:spPr>
          <a:xfrm>
            <a:off x="457200" y="3124080"/>
            <a:ext cx="23616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29" name="CustomShape 26"/>
          <p:cNvSpPr/>
          <p:nvPr/>
        </p:nvSpPr>
        <p:spPr>
          <a:xfrm>
            <a:off x="3886200" y="2666880"/>
            <a:ext cx="1065960" cy="4550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Open</a:t>
            </a:r>
            <a:endParaRPr b="0" lang="en-US" sz="2400" spc="-1" strike="noStrike">
              <a:solidFill>
                <a:srgbClr val="000000"/>
              </a:solidFill>
              <a:uFill>
                <a:solidFill>
                  <a:srgbClr val="ffffff"/>
                </a:solidFill>
              </a:uFill>
              <a:latin typeface="Arial"/>
            </a:endParaRPr>
          </a:p>
        </p:txBody>
      </p:sp>
      <p:sp>
        <p:nvSpPr>
          <p:cNvPr id="430" name="CustomShape 27"/>
          <p:cNvSpPr/>
          <p:nvPr/>
        </p:nvSpPr>
        <p:spPr>
          <a:xfrm>
            <a:off x="3962520" y="5022360"/>
            <a:ext cx="479988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3200" spc="-1" strike="noStrike">
                <a:solidFill>
                  <a:srgbClr val="ff0000"/>
                </a:solidFill>
                <a:uFill>
                  <a:solidFill>
                    <a:srgbClr val="ffffff"/>
                  </a:solidFill>
                </a:uFill>
                <a:latin typeface="Times New Roman"/>
                <a:ea typeface="DejaVu Sans"/>
              </a:rPr>
              <a:t>Refresh-Interval: </a:t>
            </a:r>
            <a:r>
              <a:rPr b="0" lang="en-US" sz="3000" spc="-1" strike="noStrike">
                <a:solidFill>
                  <a:srgbClr val="ff0000"/>
                </a:solidFill>
                <a:uFill>
                  <a:solidFill>
                    <a:srgbClr val="ffffff"/>
                  </a:solidFill>
                </a:uFill>
                <a:latin typeface="Times New Roman"/>
                <a:ea typeface="Cambria Math"/>
              </a:rPr>
              <a:t>8–128ms</a:t>
            </a:r>
            <a:endParaRPr b="0" lang="en-US" sz="3000" spc="-1" strike="noStrike">
              <a:solidFill>
                <a:srgbClr val="000000"/>
              </a:solidFill>
              <a:uFill>
                <a:solidFill>
                  <a:srgbClr val="ffffff"/>
                </a:solidFill>
              </a:uFill>
              <a:latin typeface="Arial"/>
            </a:endParaRPr>
          </a:p>
        </p:txBody>
      </p:sp>
      <p:sp>
        <p:nvSpPr>
          <p:cNvPr id="431" name="CustomShape 28"/>
          <p:cNvSpPr/>
          <p:nvPr/>
        </p:nvSpPr>
        <p:spPr>
          <a:xfrm>
            <a:off x="1866960" y="3581280"/>
            <a:ext cx="360" cy="220464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32" name="CustomShape 29"/>
          <p:cNvSpPr/>
          <p:nvPr/>
        </p:nvSpPr>
        <p:spPr>
          <a:xfrm>
            <a:off x="914400" y="2666880"/>
            <a:ext cx="1904400" cy="913680"/>
          </a:xfrm>
          <a:prstGeom prst="roundRect">
            <a:avLst>
              <a:gd name="adj" fmla="val 16667"/>
            </a:avLst>
          </a:prstGeom>
          <a:solidFill>
            <a:schemeClr val="tx1">
              <a:lumMod val="75000"/>
              <a:lumOff val="2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Times New Roman"/>
                <a:ea typeface="DejaVu Sans"/>
              </a:rPr>
              <a:t>Fill Module</a:t>
            </a:r>
            <a:endParaRPr b="0" lang="en-US" sz="2400" spc="-1" strike="noStrike">
              <a:solidFill>
                <a:srgbClr val="000000"/>
              </a:solidFill>
              <a:uFill>
                <a:solidFill>
                  <a:srgbClr val="ffffff"/>
                </a:solidFill>
              </a:uFill>
              <a:latin typeface="Arial"/>
            </a:endParaRPr>
          </a:p>
          <a:p>
            <a:pPr algn="ctr">
              <a:lnSpc>
                <a:spcPct val="100000"/>
              </a:lnSpc>
            </a:pPr>
            <a:r>
              <a:rPr b="0" lang="en-US" sz="2400" spc="-1" strike="noStrike">
                <a:solidFill>
                  <a:srgbClr val="ffffff"/>
                </a:solidFill>
                <a:uFill>
                  <a:solidFill>
                    <a:srgbClr val="ffffff"/>
                  </a:solidFill>
                </a:uFill>
                <a:latin typeface="Times New Roman"/>
                <a:ea typeface="DejaVu Sans"/>
              </a:rPr>
              <a:t>with Data</a:t>
            </a:r>
            <a:endParaRPr b="0" lang="en-US" sz="2400" spc="-1" strike="noStrike">
              <a:solidFill>
                <a:srgbClr val="000000"/>
              </a:solidFill>
              <a:uFill>
                <a:solidFill>
                  <a:srgbClr val="ffffff"/>
                </a:solidFill>
              </a:uFill>
              <a:latin typeface="Arial"/>
            </a:endParaRPr>
          </a:p>
        </p:txBody>
      </p:sp>
      <p:sp>
        <p:nvSpPr>
          <p:cNvPr id="433" name="CustomShape 30"/>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15F7BCBF-AE09-448A-9A3D-E936714BBBDC}" type="slidenum">
              <a:rPr b="0" lang="en-US" sz="2000" spc="-1" strike="noStrike">
                <a:solidFill>
                  <a:srgbClr val="8b8b8b"/>
                </a:solidFill>
                <a:uFill>
                  <a:solidFill>
                    <a:srgbClr val="ffffff"/>
                  </a:solidFill>
                </a:uFill>
                <a:latin typeface="Times New Roman"/>
                <a:ea typeface="Cambria Math"/>
              </a:rPr>
              <a:t>1</a:t>
            </a:fld>
            <a:endParaRPr b="0" lang="en-US" sz="2000" spc="-1" strike="noStrike">
              <a:solidFill>
                <a:srgbClr val="000000"/>
              </a:solidFill>
              <a:uFill>
                <a:solidFill>
                  <a:srgbClr val="ffffff"/>
                </a:solidFill>
              </a:uFill>
              <a:latin typeface="Arial"/>
            </a:endParaRPr>
          </a:p>
        </p:txBody>
      </p:sp>
    </p:spTree>
  </p:cSld>
  <p:timing>
    <p:tnLst>
      <p:par>
        <p:cTn id="694" dur="indefinite" restart="never" nodeType="tmRoot">
          <p:childTnLst>
            <p:seq>
              <p:cTn id="695"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Blank" descr=""/>
          <p:cNvPicPr/>
          <p:nvPr/>
        </p:nvPicPr>
        <p:blipFill>
          <a:blip r:embed="rId1"/>
          <a:stretch/>
        </p:blipFill>
        <p:spPr>
          <a:xfrm>
            <a:off x="1676520" y="1066680"/>
            <a:ext cx="5796720" cy="3930840"/>
          </a:xfrm>
          <a:prstGeom prst="rect">
            <a:avLst/>
          </a:prstGeom>
          <a:ln>
            <a:noFill/>
          </a:ln>
        </p:spPr>
      </p:pic>
      <p:pic>
        <p:nvPicPr>
          <p:cNvPr id="435" name="Data" descr=""/>
          <p:cNvPicPr/>
          <p:nvPr/>
        </p:nvPicPr>
        <p:blipFill>
          <a:blip r:embed="rId2"/>
          <a:stretch/>
        </p:blipFill>
        <p:spPr>
          <a:xfrm>
            <a:off x="1676520" y="1066680"/>
            <a:ext cx="5796720" cy="3930840"/>
          </a:xfrm>
          <a:prstGeom prst="rect">
            <a:avLst/>
          </a:prstGeom>
          <a:ln>
            <a:noFill/>
          </a:ln>
        </p:spPr>
      </p:pic>
      <p:sp>
        <p:nvSpPr>
          <p:cNvPr id="436" name="CustomShape 1"/>
          <p:cNvSpPr/>
          <p:nvPr/>
        </p:nvSpPr>
        <p:spPr>
          <a:xfrm>
            <a:off x="533520" y="502920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000" spc="-1" strike="noStrike">
                <a:solidFill>
                  <a:srgbClr val="767171"/>
                </a:solidFill>
                <a:uFill>
                  <a:solidFill>
                    <a:srgbClr val="ffffff"/>
                  </a:solidFill>
                </a:uFill>
                <a:latin typeface="Calibri Light"/>
                <a:ea typeface="DejaVu Sans"/>
              </a:rPr>
              <a:t>Note: Using three modules with the most errors (only first bank)</a:t>
            </a:r>
            <a:endParaRPr b="0" lang="en-US" sz="2000" spc="-1" strike="noStrike">
              <a:solidFill>
                <a:srgbClr val="000000"/>
              </a:solidFill>
              <a:uFill>
                <a:solidFill>
                  <a:srgbClr val="ffffff"/>
                </a:solidFill>
              </a:uFill>
              <a:latin typeface="Arial"/>
            </a:endParaRPr>
          </a:p>
        </p:txBody>
      </p:sp>
      <p:sp>
        <p:nvSpPr>
          <p:cNvPr id="437" name="CustomShape 2"/>
          <p:cNvSpPr/>
          <p:nvPr/>
        </p:nvSpPr>
        <p:spPr>
          <a:xfrm>
            <a:off x="529920" y="561024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400" spc="-1" strike="noStrike">
                <a:solidFill>
                  <a:srgbClr val="ff0000"/>
                </a:solidFill>
                <a:uFill>
                  <a:solidFill>
                    <a:srgbClr val="ffffff"/>
                  </a:solidFill>
                </a:uFill>
                <a:latin typeface="Times New Roman"/>
                <a:ea typeface="DejaVu Sans"/>
              </a:rPr>
              <a:t>More frequent refreshes  Fewer errors</a:t>
            </a:r>
            <a:endParaRPr b="0" lang="en-US" sz="2400" spc="-1" strike="noStrike">
              <a:solidFill>
                <a:srgbClr val="000000"/>
              </a:solidFill>
              <a:uFill>
                <a:solidFill>
                  <a:srgbClr val="ffffff"/>
                </a:solidFill>
              </a:uFill>
              <a:latin typeface="Arial"/>
            </a:endParaRPr>
          </a:p>
        </p:txBody>
      </p:sp>
      <p:sp>
        <p:nvSpPr>
          <p:cNvPr id="438" name="CustomShape 3"/>
          <p:cNvSpPr/>
          <p:nvPr/>
        </p:nvSpPr>
        <p:spPr>
          <a:xfrm flipV="1">
            <a:off x="2820960" y="1447200"/>
            <a:ext cx="360" cy="2904480"/>
          </a:xfrm>
          <a:custGeom>
            <a:avLst/>
            <a:gdLst/>
            <a:ahLst/>
            <a:rect l="l" t="t" r="r" b="b"/>
            <a:pathLst>
              <a:path w="21600" h="21600">
                <a:moveTo>
                  <a:pt x="0" y="0"/>
                </a:moveTo>
                <a:lnTo>
                  <a:pt x="21600" y="21600"/>
                </a:lnTo>
              </a:path>
            </a:pathLst>
          </a:custGeom>
          <a:noFill/>
          <a:ln w="12600">
            <a:solidFill>
              <a:srgbClr val="ff0000"/>
            </a:solidFill>
            <a:round/>
          </a:ln>
        </p:spPr>
        <p:style>
          <a:lnRef idx="1">
            <a:schemeClr val="accent1"/>
          </a:lnRef>
          <a:fillRef idx="0">
            <a:schemeClr val="accent1"/>
          </a:fillRef>
          <a:effectRef idx="0">
            <a:schemeClr val="accent1"/>
          </a:effectRef>
          <a:fontRef idx="minor"/>
        </p:style>
      </p:sp>
      <p:sp>
        <p:nvSpPr>
          <p:cNvPr id="439" name="CustomShape 4"/>
          <p:cNvSpPr/>
          <p:nvPr/>
        </p:nvSpPr>
        <p:spPr>
          <a:xfrm>
            <a:off x="2820960" y="1447920"/>
            <a:ext cx="2022480" cy="613800"/>
          </a:xfrm>
          <a:prstGeom prst="leftArrow">
            <a:avLst>
              <a:gd name="adj1" fmla="val 50000"/>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300" spc="-1" strike="noStrike">
                <a:solidFill>
                  <a:srgbClr val="ffffff"/>
                </a:solidFill>
                <a:uFill>
                  <a:solidFill>
                    <a:srgbClr val="ffffff"/>
                  </a:solidFill>
                </a:uFill>
                <a:latin typeface="Cambria Math"/>
                <a:ea typeface="Cambria Math"/>
              </a:rPr>
              <a:t>~7x</a:t>
            </a:r>
            <a:r>
              <a:rPr b="0" lang="en-US" sz="1300" spc="-1" strike="noStrike">
                <a:solidFill>
                  <a:srgbClr val="ffffff"/>
                </a:solidFill>
                <a:uFill>
                  <a:solidFill>
                    <a:srgbClr val="ffffff"/>
                  </a:solidFill>
                </a:uFill>
                <a:latin typeface="Calibri Light"/>
                <a:ea typeface="Cambria Math"/>
              </a:rPr>
              <a:t> frequent</a:t>
            </a:r>
            <a:endParaRPr b="0" lang="en-US" sz="1300" spc="-1" strike="noStrike">
              <a:solidFill>
                <a:srgbClr val="000000"/>
              </a:solidFill>
              <a:uFill>
                <a:solidFill>
                  <a:srgbClr val="ffffff"/>
                </a:solidFill>
              </a:uFill>
              <a:latin typeface="Arial"/>
            </a:endParaRPr>
          </a:p>
        </p:txBody>
      </p:sp>
      <p:sp>
        <p:nvSpPr>
          <p:cNvPr id="440" name="CustomShape 5"/>
          <p:cNvSpPr/>
          <p:nvPr/>
        </p:nvSpPr>
        <p:spPr>
          <a:xfrm flipV="1">
            <a:off x="4844160" y="1447200"/>
            <a:ext cx="360" cy="2904480"/>
          </a:xfrm>
          <a:custGeom>
            <a:avLst/>
            <a:gdLst/>
            <a:ahLst/>
            <a:rect l="l" t="t" r="r" b="b"/>
            <a:pathLst>
              <a:path w="21600" h="21600">
                <a:moveTo>
                  <a:pt x="0" y="0"/>
                </a:moveTo>
                <a:lnTo>
                  <a:pt x="21600" y="21600"/>
                </a:lnTo>
              </a:path>
            </a:pathLst>
          </a:custGeom>
          <a:noFill/>
          <a:ln w="12600">
            <a:solidFill>
              <a:srgbClr val="ff0000"/>
            </a:solidFill>
            <a:round/>
          </a:ln>
        </p:spPr>
        <p:style>
          <a:lnRef idx="1">
            <a:schemeClr val="accent1"/>
          </a:lnRef>
          <a:fillRef idx="0">
            <a:schemeClr val="accent1"/>
          </a:fillRef>
          <a:effectRef idx="0">
            <a:schemeClr val="accent1"/>
          </a:effectRef>
          <a:fontRef idx="minor"/>
        </p:style>
      </p:sp>
      <p:sp>
        <p:nvSpPr>
          <p:cNvPr id="441" name="CustomShape 6"/>
          <p:cNvSpPr/>
          <p:nvPr/>
        </p:nvSpPr>
        <p:spPr>
          <a:xfrm rot="16200000">
            <a:off x="4074840" y="3346200"/>
            <a:ext cx="1532880" cy="48024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nSpc>
                <a:spcPct val="80000"/>
              </a:lnSpc>
            </a:pPr>
            <a:r>
              <a:rPr b="0" lang="en-US" sz="2800" spc="-1" strike="noStrike">
                <a:solidFill>
                  <a:srgbClr val="ff0000"/>
                </a:solidFill>
                <a:uFill>
                  <a:solidFill>
                    <a:srgbClr val="ffffff"/>
                  </a:solidFill>
                </a:uFill>
                <a:latin typeface="Cambria Math"/>
                <a:ea typeface="Cambria Math"/>
              </a:rPr>
              <a:t>      </a:t>
            </a:r>
            <a:r>
              <a:rPr b="0" lang="en-US" sz="2800" spc="-1" strike="noStrike">
                <a:solidFill>
                  <a:srgbClr val="ff0000"/>
                </a:solidFill>
                <a:uFill>
                  <a:solidFill>
                    <a:srgbClr val="ffffff"/>
                  </a:solidFill>
                </a:uFill>
                <a:latin typeface="Cambria Math"/>
                <a:ea typeface="Cambria Math"/>
              </a:rPr>
              <a:t>64ms</a:t>
            </a:r>
            <a:endParaRPr b="0" lang="en-US" sz="2800" spc="-1" strike="noStrike">
              <a:solidFill>
                <a:srgbClr val="000000"/>
              </a:solidFill>
              <a:uFill>
                <a:solidFill>
                  <a:srgbClr val="ffffff"/>
                </a:solidFill>
              </a:uFill>
              <a:latin typeface="Arial"/>
            </a:endParaRPr>
          </a:p>
        </p:txBody>
      </p:sp>
      <p:sp>
        <p:nvSpPr>
          <p:cNvPr id="442" name="CustomShape 7"/>
          <p:cNvSpPr/>
          <p:nvPr/>
        </p:nvSpPr>
        <p:spPr>
          <a:xfrm>
            <a:off x="2709720" y="4223520"/>
            <a:ext cx="227880" cy="2412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3" name="CustomShape 8"/>
          <p:cNvSpPr/>
          <p:nvPr/>
        </p:nvSpPr>
        <p:spPr>
          <a:xfrm>
            <a:off x="3015000" y="4221360"/>
            <a:ext cx="227880" cy="2412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4" name="CustomShape 9"/>
          <p:cNvSpPr/>
          <p:nvPr/>
        </p:nvSpPr>
        <p:spPr>
          <a:xfrm>
            <a:off x="2769840" y="4218840"/>
            <a:ext cx="227880" cy="241200"/>
          </a:xfrm>
          <a:prstGeom prst="ellipse">
            <a:avLst/>
          </a:prstGeom>
          <a:noFill/>
          <a:ln w="38160">
            <a:solidFill>
              <a:srgbClr val="ff0000"/>
            </a:solidFill>
            <a:round/>
          </a:ln>
        </p:spPr>
        <p:style>
          <a:lnRef idx="2">
            <a:schemeClr val="accent1">
              <a:shade val="50000"/>
            </a:schemeClr>
          </a:lnRef>
          <a:fillRef idx="1">
            <a:schemeClr val="accent1"/>
          </a:fillRef>
          <a:effectRef idx="0">
            <a:schemeClr val="accent1"/>
          </a:effectRef>
          <a:fontRef idx="minor"/>
        </p:style>
      </p:sp>
      <p:sp>
        <p:nvSpPr>
          <p:cNvPr id="445" name="CustomShape 10"/>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4EB62084-2F47-41FC-AC2C-6833382C7AD4}"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
        <p:nvSpPr>
          <p:cNvPr id="446" name="CustomShape 1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❷ </a:t>
            </a:r>
            <a:r>
              <a:rPr b="0" lang="en-US" sz="1500" spc="-1" strike="noStrike">
                <a:solidFill>
                  <a:srgbClr val="000000"/>
                </a:solidFill>
                <a:uFill>
                  <a:solidFill>
                    <a:srgbClr val="ffffff"/>
                  </a:solidFill>
                </a:uFill>
                <a:latin typeface="Times New Roman"/>
              </a:rPr>
              <a:t>Refresh-Interval</a:t>
            </a:r>
            <a:endParaRPr b="0" lang="en-US" sz="1500" spc="-1" strike="noStrike">
              <a:solidFill>
                <a:srgbClr val="000000"/>
              </a:solidFill>
              <a:uFill>
                <a:solidFill>
                  <a:srgbClr val="ffffff"/>
                </a:solidFill>
              </a:uFill>
              <a:latin typeface="Arial"/>
            </a:endParaRPr>
          </a:p>
        </p:txBody>
      </p:sp>
    </p:spTree>
  </p:cSld>
  <p:timing>
    <p:tnLst>
      <p:par>
        <p:cTn id="696" dur="indefinite" restart="never" nodeType="tmRoot">
          <p:childTnLst>
            <p:seq>
              <p:cTn id="697" dur="indefinite" nodeType="mainSeq">
                <p:childTnLst>
                  <p:par>
                    <p:cTn id="698" fill="hold">
                      <p:stCondLst>
                        <p:cond delay="indefinite"/>
                      </p:stCondLst>
                      <p:childTnLst>
                        <p:par>
                          <p:cTn id="699" fill="hold">
                            <p:stCondLst>
                              <p:cond delay="0"/>
                            </p:stCondLst>
                            <p:childTnLst>
                              <p:par>
                                <p:cTn id="700" nodeType="clickEffect" fill="hold" presetClass="entr" presetID="1">
                                  <p:stCondLst>
                                    <p:cond delay="0"/>
                                  </p:stCondLst>
                                  <p:childTnLst>
                                    <p:set>
                                      <p:cBhvr>
                                        <p:cTn id="701" dur="1" fill="hold">
                                          <p:stCondLst>
                                            <p:cond delay="0"/>
                                          </p:stCondLst>
                                        </p:cTn>
                                        <p:tgtEl>
                                          <p:spTgt spid="435"/>
                                        </p:tgtEl>
                                        <p:attrNameLst>
                                          <p:attrName>style.visibility</p:attrName>
                                        </p:attrNameLst>
                                      </p:cBhvr>
                                      <p:to>
                                        <p:strVal val="visible"/>
                                      </p:to>
                                    </p:set>
                                  </p:childTnLst>
                                </p:cTn>
                              </p:par>
                            </p:childTnLst>
                          </p:cTn>
                        </p:par>
                      </p:childTnLst>
                    </p:cTn>
                  </p:par>
                  <p:par>
                    <p:cTn id="702" fill="hold">
                      <p:stCondLst>
                        <p:cond delay="indefinite"/>
                      </p:stCondLst>
                      <p:childTnLst>
                        <p:par>
                          <p:cTn id="703" fill="hold">
                            <p:stCondLst>
                              <p:cond delay="0"/>
                            </p:stCondLst>
                            <p:childTnLst>
                              <p:par>
                                <p:cTn id="704" nodeType="clickEffect" fill="hold" presetClass="entr" presetID="1">
                                  <p:stCondLst>
                                    <p:cond delay="0"/>
                                  </p:stCondLst>
                                  <p:childTnLst>
                                    <p:set>
                                      <p:cBhvr>
                                        <p:cTn id="705" dur="1" fill="hold">
                                          <p:stCondLst>
                                            <p:cond delay="0"/>
                                          </p:stCondLst>
                                        </p:cTn>
                                        <p:tgtEl>
                                          <p:spTgt spid="442"/>
                                        </p:tgtEl>
                                        <p:attrNameLst>
                                          <p:attrName>style.visibility</p:attrName>
                                        </p:attrNameLst>
                                      </p:cBhvr>
                                      <p:to>
                                        <p:strVal val="visible"/>
                                      </p:to>
                                    </p:set>
                                  </p:childTnLst>
                                </p:cTn>
                              </p:par>
                              <p:par>
                                <p:cTn id="706" nodeType="withEffect" fill="hold" presetClass="entr" presetID="1">
                                  <p:stCondLst>
                                    <p:cond delay="0"/>
                                  </p:stCondLst>
                                  <p:childTnLst>
                                    <p:set>
                                      <p:cBhvr>
                                        <p:cTn id="707" dur="1" fill="hold">
                                          <p:stCondLst>
                                            <p:cond delay="0"/>
                                          </p:stCondLst>
                                        </p:cTn>
                                        <p:tgtEl>
                                          <p:spTgt spid="443"/>
                                        </p:tgtEl>
                                        <p:attrNameLst>
                                          <p:attrName>style.visibility</p:attrName>
                                        </p:attrNameLst>
                                      </p:cBhvr>
                                      <p:to>
                                        <p:strVal val="visible"/>
                                      </p:to>
                                    </p:set>
                                  </p:childTnLst>
                                </p:cTn>
                              </p:par>
                              <p:par>
                                <p:cTn id="708" nodeType="withEffect" fill="hold" presetClass="entr" presetID="1">
                                  <p:stCondLst>
                                    <p:cond delay="0"/>
                                  </p:stCondLst>
                                  <p:childTnLst>
                                    <p:set>
                                      <p:cBhvr>
                                        <p:cTn id="709" dur="1" fill="hold">
                                          <p:stCondLst>
                                            <p:cond delay="0"/>
                                          </p:stCondLst>
                                        </p:cTn>
                                        <p:tgtEl>
                                          <p:spTgt spid="444"/>
                                        </p:tgtEl>
                                        <p:attrNameLst>
                                          <p:attrName>style.visibility</p:attrName>
                                        </p:attrNameLst>
                                      </p:cBhvr>
                                      <p:to>
                                        <p:strVal val="visible"/>
                                      </p:to>
                                    </p:set>
                                  </p:childTnLst>
                                </p:cTn>
                              </p:par>
                              <p:par>
                                <p:cTn id="710" nodeType="withEffect" fill="hold" presetClass="entr" presetID="1">
                                  <p:stCondLst>
                                    <p:cond delay="0"/>
                                  </p:stCondLst>
                                  <p:childTnLst>
                                    <p:set>
                                      <p:cBhvr>
                                        <p:cTn id="711" dur="1" fill="hold">
                                          <p:stCondLst>
                                            <p:cond delay="0"/>
                                          </p:stCondLst>
                                        </p:cTn>
                                        <p:tgtEl>
                                          <p:spTgt spid="439"/>
                                        </p:tgtEl>
                                        <p:attrNameLst>
                                          <p:attrName>style.visibility</p:attrName>
                                        </p:attrNameLst>
                                      </p:cBhvr>
                                      <p:to>
                                        <p:strVal val="visible"/>
                                      </p:to>
                                    </p:set>
                                  </p:childTnLst>
                                </p:cTn>
                              </p:par>
                              <p:par>
                                <p:cTn id="712" nodeType="withEffect" fill="hold" presetClass="entr" presetID="1">
                                  <p:stCondLst>
                                    <p:cond delay="0"/>
                                  </p:stCondLst>
                                  <p:childTnLst>
                                    <p:set>
                                      <p:cBhvr>
                                        <p:cTn id="713" dur="1" fill="hold">
                                          <p:stCondLst>
                                            <p:cond delay="0"/>
                                          </p:stCondLst>
                                        </p:cTn>
                                        <p:tgtEl>
                                          <p:spTgt spid="438"/>
                                        </p:tgtEl>
                                        <p:attrNameLst>
                                          <p:attrName>style.visibility</p:attrName>
                                        </p:attrNameLst>
                                      </p:cBhvr>
                                      <p:to>
                                        <p:strVal val="visible"/>
                                      </p:to>
                                    </p:set>
                                  </p:childTnLst>
                                </p:cTn>
                              </p:par>
                            </p:childTnLst>
                          </p:cTn>
                        </p:par>
                      </p:childTnLst>
                    </p:cTn>
                  </p:par>
                  <p:par>
                    <p:cTn id="714" fill="hold">
                      <p:stCondLst>
                        <p:cond delay="indefinite"/>
                      </p:stCondLst>
                      <p:childTnLst>
                        <p:par>
                          <p:cTn id="715" fill="hold">
                            <p:stCondLst>
                              <p:cond delay="0"/>
                            </p:stCondLst>
                            <p:childTnLst>
                              <p:par>
                                <p:cTn id="716" nodeType="clickEffect" fill="hold" presetClass="entr" presetID="1">
                                  <p:stCondLst>
                                    <p:cond delay="0"/>
                                  </p:stCondLst>
                                  <p:childTnLst>
                                    <p:set>
                                      <p:cBhvr>
                                        <p:cTn id="717"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5. Sensitivity Studies</a:t>
            </a:r>
            <a:endParaRPr b="0" lang="en-US" sz="1500" spc="-1" strike="noStrike">
              <a:solidFill>
                <a:srgbClr val="000000"/>
              </a:solidFill>
              <a:uFill>
                <a:solidFill>
                  <a:srgbClr val="ffffff"/>
                </a:solidFill>
              </a:uFill>
              <a:latin typeface="Arial"/>
            </a:endParaRPr>
          </a:p>
        </p:txBody>
      </p:sp>
      <p:sp>
        <p:nvSpPr>
          <p:cNvPr id="448" name="CustomShape 2"/>
          <p:cNvSpPr/>
          <p:nvPr/>
        </p:nvSpPr>
        <p:spPr>
          <a:xfrm>
            <a:off x="3581280" y="4188600"/>
            <a:ext cx="3042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49" name="CustomShape 3"/>
          <p:cNvSpPr/>
          <p:nvPr/>
        </p:nvSpPr>
        <p:spPr>
          <a:xfrm flipH="1">
            <a:off x="2894760" y="4188600"/>
            <a:ext cx="3042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50" name="CustomShape 4"/>
          <p:cNvSpPr/>
          <p:nvPr/>
        </p:nvSpPr>
        <p:spPr>
          <a:xfrm>
            <a:off x="4648320" y="4800600"/>
            <a:ext cx="137088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51" name="CustomShape 5"/>
          <p:cNvSpPr/>
          <p:nvPr/>
        </p:nvSpPr>
        <p:spPr>
          <a:xfrm flipH="1">
            <a:off x="2894760" y="4800600"/>
            <a:ext cx="137088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52" name="CustomShape 6"/>
          <p:cNvSpPr/>
          <p:nvPr/>
        </p:nvSpPr>
        <p:spPr>
          <a:xfrm>
            <a:off x="3962520" y="3884040"/>
            <a:ext cx="464760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3200" spc="-1" strike="noStrike">
                <a:solidFill>
                  <a:srgbClr val="000000"/>
                </a:solidFill>
                <a:uFill>
                  <a:solidFill>
                    <a:srgbClr val="ffffff"/>
                  </a:solidFill>
                </a:uFill>
                <a:latin typeface="Times New Roman"/>
                <a:ea typeface="DejaVu Sans"/>
              </a:rPr>
              <a:t>Access-Interval: </a:t>
            </a:r>
            <a:r>
              <a:rPr b="0" lang="en-US" sz="3000" spc="-1" strike="noStrike">
                <a:solidFill>
                  <a:srgbClr val="000000"/>
                </a:solidFill>
                <a:uFill>
                  <a:solidFill>
                    <a:srgbClr val="ffffff"/>
                  </a:solidFill>
                </a:uFill>
                <a:latin typeface="Times New Roman"/>
                <a:ea typeface="Cambria Math"/>
              </a:rPr>
              <a:t>55–500ns</a:t>
            </a:r>
            <a:endParaRPr b="0" lang="en-US" sz="3000" spc="-1" strike="noStrike">
              <a:solidFill>
                <a:srgbClr val="000000"/>
              </a:solidFill>
              <a:uFill>
                <a:solidFill>
                  <a:srgbClr val="ffffff"/>
                </a:solidFill>
              </a:uFill>
              <a:latin typeface="Arial"/>
            </a:endParaRPr>
          </a:p>
        </p:txBody>
      </p:sp>
      <p:sp>
        <p:nvSpPr>
          <p:cNvPr id="453" name="CustomShape 7"/>
          <p:cNvSpPr/>
          <p:nvPr/>
        </p:nvSpPr>
        <p:spPr>
          <a:xfrm>
            <a:off x="4267080" y="457200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❷</a:t>
            </a:r>
            <a:endParaRPr b="0" lang="en-US" sz="2800" spc="-1" strike="noStrike">
              <a:solidFill>
                <a:srgbClr val="000000"/>
              </a:solidFill>
              <a:uFill>
                <a:solidFill>
                  <a:srgbClr val="ffffff"/>
                </a:solidFill>
              </a:uFill>
              <a:latin typeface="Arial"/>
            </a:endParaRPr>
          </a:p>
        </p:txBody>
      </p:sp>
      <p:sp>
        <p:nvSpPr>
          <p:cNvPr id="454" name="CustomShape 8"/>
          <p:cNvSpPr/>
          <p:nvPr/>
        </p:nvSpPr>
        <p:spPr>
          <a:xfrm>
            <a:off x="3200400" y="396000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Times New Roman"/>
                <a:ea typeface="DejaVu Sans"/>
              </a:rPr>
              <a:t>❶</a:t>
            </a:r>
            <a:endParaRPr b="0" lang="en-US" sz="2800" spc="-1" strike="noStrike">
              <a:solidFill>
                <a:srgbClr val="000000"/>
              </a:solidFill>
              <a:uFill>
                <a:solidFill>
                  <a:srgbClr val="ffffff"/>
                </a:solidFill>
              </a:uFill>
              <a:latin typeface="Arial"/>
            </a:endParaRPr>
          </a:p>
        </p:txBody>
      </p:sp>
      <p:sp>
        <p:nvSpPr>
          <p:cNvPr id="455" name="CustomShape 9"/>
          <p:cNvSpPr/>
          <p:nvPr/>
        </p:nvSpPr>
        <p:spPr>
          <a:xfrm>
            <a:off x="1676520" y="5786640"/>
            <a:ext cx="380160" cy="456480"/>
          </a:xfrm>
          <a:prstGeom prst="rect">
            <a:avLst/>
          </a:prstGeom>
          <a:solidFill>
            <a:schemeClr val="bg1"/>
          </a:solid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ff0000"/>
                </a:solidFill>
                <a:uFill>
                  <a:solidFill>
                    <a:srgbClr val="ffffff"/>
                  </a:solidFill>
                </a:uFill>
                <a:latin typeface="Times New Roman"/>
                <a:ea typeface="DejaVu Sans"/>
              </a:rPr>
              <a:t>❸</a:t>
            </a:r>
            <a:endParaRPr b="0" lang="en-US" sz="2800" spc="-1" strike="noStrike">
              <a:solidFill>
                <a:srgbClr val="000000"/>
              </a:solidFill>
              <a:uFill>
                <a:solidFill>
                  <a:srgbClr val="ffffff"/>
                </a:solidFill>
              </a:uFill>
              <a:latin typeface="Arial"/>
            </a:endParaRPr>
          </a:p>
        </p:txBody>
      </p:sp>
      <p:sp>
        <p:nvSpPr>
          <p:cNvPr id="456" name="CustomShape 10"/>
          <p:cNvSpPr/>
          <p:nvPr/>
        </p:nvSpPr>
        <p:spPr>
          <a:xfrm>
            <a:off x="2133720" y="5710680"/>
            <a:ext cx="563796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600" spc="-1" strike="noStrike">
                <a:solidFill>
                  <a:srgbClr val="ff0000"/>
                </a:solidFill>
                <a:uFill>
                  <a:solidFill>
                    <a:srgbClr val="ffffff"/>
                  </a:solidFill>
                </a:uFill>
                <a:latin typeface="Times New Roman"/>
                <a:ea typeface="DejaVu Sans"/>
              </a:rPr>
              <a:t>Data-Pattern: </a:t>
            </a:r>
            <a:r>
              <a:rPr b="0" lang="en-US" sz="2600" spc="-1" strike="noStrike">
                <a:solidFill>
                  <a:srgbClr val="ff0000"/>
                </a:solidFill>
                <a:uFill>
                  <a:solidFill>
                    <a:srgbClr val="ffffff"/>
                  </a:solidFill>
                </a:uFill>
                <a:latin typeface="Times New Roman"/>
                <a:ea typeface="Cambria Math"/>
              </a:rPr>
              <a:t>all ‘1’s, all ‘0’s, etc.</a:t>
            </a:r>
            <a:endParaRPr b="0" lang="en-US" sz="2600" spc="-1" strike="noStrike">
              <a:solidFill>
                <a:srgbClr val="000000"/>
              </a:solidFill>
              <a:uFill>
                <a:solidFill>
                  <a:srgbClr val="ffffff"/>
                </a:solidFill>
              </a:uFill>
              <a:latin typeface="Arial"/>
            </a:endParaRPr>
          </a:p>
        </p:txBody>
      </p:sp>
      <p:sp>
        <p:nvSpPr>
          <p:cNvPr id="457" name="Line 11"/>
          <p:cNvSpPr/>
          <p:nvPr/>
        </p:nvSpPr>
        <p:spPr>
          <a:xfrm>
            <a:off x="3352680" y="1752480"/>
            <a:ext cx="4724280" cy="1371600"/>
          </a:xfrm>
          <a:prstGeom prst="line">
            <a:avLst/>
          </a:prstGeom>
          <a:ln w="57240">
            <a:solidFill>
              <a:schemeClr val="accent4">
                <a:lumMod val="60000"/>
                <a:lumOff val="40000"/>
              </a:schemeClr>
            </a:solidFill>
            <a:round/>
          </a:ln>
        </p:spPr>
        <p:style>
          <a:lnRef idx="1">
            <a:schemeClr val="accent1"/>
          </a:lnRef>
          <a:fillRef idx="0">
            <a:schemeClr val="accent1"/>
          </a:fillRef>
          <a:effectRef idx="0">
            <a:schemeClr val="accent1"/>
          </a:effectRef>
          <a:fontRef idx="minor"/>
        </p:style>
      </p:sp>
      <p:sp>
        <p:nvSpPr>
          <p:cNvPr id="458" name="Line 12"/>
          <p:cNvSpPr/>
          <p:nvPr/>
        </p:nvSpPr>
        <p:spPr>
          <a:xfrm flipH="1">
            <a:off x="761760" y="1598760"/>
            <a:ext cx="2590920" cy="1525320"/>
          </a:xfrm>
          <a:prstGeom prst="line">
            <a:avLst/>
          </a:prstGeom>
          <a:ln w="57240">
            <a:solidFill>
              <a:schemeClr val="accent4">
                <a:lumMod val="60000"/>
                <a:lumOff val="40000"/>
              </a:schemeClr>
            </a:solidFill>
            <a:round/>
          </a:ln>
        </p:spPr>
        <p:style>
          <a:lnRef idx="1">
            <a:schemeClr val="accent1"/>
          </a:lnRef>
          <a:fillRef idx="0">
            <a:schemeClr val="accent1"/>
          </a:fillRef>
          <a:effectRef idx="0">
            <a:schemeClr val="accent1"/>
          </a:effectRef>
          <a:fontRef idx="minor"/>
        </p:style>
      </p:sp>
      <p:sp>
        <p:nvSpPr>
          <p:cNvPr id="459" name="CustomShape 13"/>
          <p:cNvSpPr/>
          <p:nvPr/>
        </p:nvSpPr>
        <p:spPr>
          <a:xfrm>
            <a:off x="762120" y="2514600"/>
            <a:ext cx="7314480" cy="1218600"/>
          </a:xfrm>
          <a:prstGeom prst="roundRect">
            <a:avLst>
              <a:gd name="adj" fmla="val 16667"/>
            </a:avLst>
          </a:prstGeom>
          <a:solidFill>
            <a:schemeClr val="accent4">
              <a:lumMod val="60000"/>
              <a:lumOff val="40000"/>
            </a:schemeClr>
          </a:solidFill>
          <a:ln w="28440">
            <a:noFill/>
          </a:ln>
        </p:spPr>
        <p:style>
          <a:lnRef idx="2">
            <a:schemeClr val="accent1">
              <a:shade val="50000"/>
            </a:schemeClr>
          </a:lnRef>
          <a:fillRef idx="1">
            <a:schemeClr val="accent1"/>
          </a:fillRef>
          <a:effectRef idx="0">
            <a:schemeClr val="accent1"/>
          </a:effectRef>
          <a:fontRef idx="minor"/>
        </p:style>
      </p:sp>
      <p:sp>
        <p:nvSpPr>
          <p:cNvPr id="460" name="CustomShape 14"/>
          <p:cNvSpPr/>
          <p:nvPr/>
        </p:nvSpPr>
        <p:spPr>
          <a:xfrm flipV="1">
            <a:off x="6019920" y="3123360"/>
            <a:ext cx="2590200" cy="432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61" name="CustomShape 15"/>
          <p:cNvSpPr/>
          <p:nvPr/>
        </p:nvSpPr>
        <p:spPr>
          <a:xfrm>
            <a:off x="457200" y="1598760"/>
            <a:ext cx="8152560" cy="72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62" name="CustomShape 16"/>
          <p:cNvSpPr/>
          <p:nvPr/>
        </p:nvSpPr>
        <p:spPr>
          <a:xfrm>
            <a:off x="914400" y="129672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0</a:t>
            </a:r>
            <a:endParaRPr b="0" lang="en-US" sz="2400" spc="-1" strike="noStrike">
              <a:solidFill>
                <a:srgbClr val="000000"/>
              </a:solidFill>
              <a:uFill>
                <a:solidFill>
                  <a:srgbClr val="ffffff"/>
                </a:solidFill>
              </a:uFill>
              <a:latin typeface="Arial"/>
            </a:endParaRPr>
          </a:p>
        </p:txBody>
      </p:sp>
      <p:sp>
        <p:nvSpPr>
          <p:cNvPr id="463" name="CustomShape 17"/>
          <p:cNvSpPr/>
          <p:nvPr/>
        </p:nvSpPr>
        <p:spPr>
          <a:xfrm>
            <a:off x="25146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1</a:t>
            </a:r>
            <a:endParaRPr b="0" lang="en-US" sz="2400" spc="-1" strike="noStrike">
              <a:solidFill>
                <a:srgbClr val="000000"/>
              </a:solidFill>
              <a:uFill>
                <a:solidFill>
                  <a:srgbClr val="ffffff"/>
                </a:solidFill>
              </a:uFill>
              <a:latin typeface="Arial"/>
            </a:endParaRPr>
          </a:p>
        </p:txBody>
      </p:sp>
      <p:sp>
        <p:nvSpPr>
          <p:cNvPr id="464" name="CustomShape 18"/>
          <p:cNvSpPr/>
          <p:nvPr/>
        </p:nvSpPr>
        <p:spPr>
          <a:xfrm>
            <a:off x="41148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Test Row 2</a:t>
            </a:r>
            <a:endParaRPr b="0" lang="en-US" sz="2400" spc="-1" strike="noStrike">
              <a:solidFill>
                <a:srgbClr val="000000"/>
              </a:solidFill>
              <a:uFill>
                <a:solidFill>
                  <a:srgbClr val="ffffff"/>
                </a:solidFill>
              </a:uFill>
              <a:latin typeface="Arial"/>
            </a:endParaRPr>
          </a:p>
        </p:txBody>
      </p:sp>
      <p:sp>
        <p:nvSpPr>
          <p:cNvPr id="465" name="CustomShape 19"/>
          <p:cNvSpPr/>
          <p:nvPr/>
        </p:nvSpPr>
        <p:spPr>
          <a:xfrm>
            <a:off x="5715000" y="1295280"/>
            <a:ext cx="1599480" cy="6062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000000"/>
                </a:solidFill>
                <a:uFill>
                  <a:solidFill>
                    <a:srgbClr val="ffffff"/>
                  </a:solidFill>
                </a:uFill>
                <a:latin typeface="Times New Roman"/>
                <a:ea typeface="DejaVu Sans"/>
              </a:rPr>
              <a:t>···</a:t>
            </a:r>
            <a:endParaRPr b="0" lang="en-US" sz="4400" spc="-1" strike="noStrike">
              <a:solidFill>
                <a:srgbClr val="000000"/>
              </a:solidFill>
              <a:uFill>
                <a:solidFill>
                  <a:srgbClr val="ffffff"/>
                </a:solidFill>
              </a:uFill>
              <a:latin typeface="Arial"/>
            </a:endParaRPr>
          </a:p>
        </p:txBody>
      </p:sp>
      <p:sp>
        <p:nvSpPr>
          <p:cNvPr id="466" name="CustomShape 20"/>
          <p:cNvSpPr/>
          <p:nvPr/>
        </p:nvSpPr>
        <p:spPr>
          <a:xfrm>
            <a:off x="4952880" y="2670840"/>
            <a:ext cx="1065960" cy="44892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000000"/>
                </a:solidFill>
                <a:uFill>
                  <a:solidFill>
                    <a:srgbClr val="ffffff"/>
                  </a:solidFill>
                </a:uFill>
                <a:latin typeface="Times New Roman"/>
                <a:ea typeface="DejaVu Sans"/>
              </a:rPr>
              <a:t>···</a:t>
            </a:r>
            <a:endParaRPr b="0" lang="en-US" sz="4400" spc="-1" strike="noStrike">
              <a:solidFill>
                <a:srgbClr val="000000"/>
              </a:solidFill>
              <a:uFill>
                <a:solidFill>
                  <a:srgbClr val="ffffff"/>
                </a:solidFill>
              </a:uFill>
              <a:latin typeface="Arial"/>
            </a:endParaRPr>
          </a:p>
        </p:txBody>
      </p:sp>
      <p:sp>
        <p:nvSpPr>
          <p:cNvPr id="467" name="CustomShape 21"/>
          <p:cNvSpPr/>
          <p:nvPr/>
        </p:nvSpPr>
        <p:spPr>
          <a:xfrm>
            <a:off x="6019920" y="2671920"/>
            <a:ext cx="1904400" cy="913680"/>
          </a:xfrm>
          <a:prstGeom prst="roundRect">
            <a:avLst>
              <a:gd name="adj" fmla="val 16667"/>
            </a:avLst>
          </a:prstGeom>
          <a:solidFill>
            <a:schemeClr val="tx1">
              <a:lumMod val="75000"/>
              <a:lumOff val="2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Times New Roman"/>
                <a:ea typeface="DejaVu Sans"/>
              </a:rPr>
              <a:t>Find Errors</a:t>
            </a:r>
            <a:endParaRPr b="0" lang="en-US" sz="2400" spc="-1" strike="noStrike">
              <a:solidFill>
                <a:srgbClr val="000000"/>
              </a:solidFill>
              <a:uFill>
                <a:solidFill>
                  <a:srgbClr val="ffffff"/>
                </a:solidFill>
              </a:uFill>
              <a:latin typeface="Arial"/>
            </a:endParaRPr>
          </a:p>
          <a:p>
            <a:pPr algn="ctr">
              <a:lnSpc>
                <a:spcPct val="100000"/>
              </a:lnSpc>
            </a:pPr>
            <a:r>
              <a:rPr b="0" lang="en-US" sz="2400" spc="-1" strike="noStrike">
                <a:solidFill>
                  <a:srgbClr val="ffffff"/>
                </a:solidFill>
                <a:uFill>
                  <a:solidFill>
                    <a:srgbClr val="ffffff"/>
                  </a:solidFill>
                </a:uFill>
                <a:latin typeface="Times New Roman"/>
                <a:ea typeface="DejaVu Sans"/>
              </a:rPr>
              <a:t>in Module</a:t>
            </a:r>
            <a:endParaRPr b="0" lang="en-US" sz="2400" spc="-1" strike="noStrike">
              <a:solidFill>
                <a:srgbClr val="000000"/>
              </a:solidFill>
              <a:uFill>
                <a:solidFill>
                  <a:srgbClr val="ffffff"/>
                </a:solidFill>
              </a:uFill>
              <a:latin typeface="Arial"/>
            </a:endParaRPr>
          </a:p>
        </p:txBody>
      </p:sp>
      <p:sp>
        <p:nvSpPr>
          <p:cNvPr id="468" name="CustomShape 22"/>
          <p:cNvSpPr/>
          <p:nvPr/>
        </p:nvSpPr>
        <p:spPr>
          <a:xfrm>
            <a:off x="7315200" y="914400"/>
            <a:ext cx="1294560" cy="683640"/>
          </a:xfrm>
          <a:prstGeom prst="rect">
            <a:avLst/>
          </a:prstGeom>
          <a:noFill/>
          <a:ln>
            <a:noFill/>
          </a:ln>
        </p:spPr>
        <p:style>
          <a:lnRef idx="0"/>
          <a:fillRef idx="0"/>
          <a:effectRef idx="0"/>
          <a:fontRef idx="minor"/>
        </p:style>
        <p:txBody>
          <a:bodyPr lIns="90000" rIns="90000" tIns="45000" bIns="45000" anchor="ctr"/>
          <a:p>
            <a:pPr algn="r">
              <a:lnSpc>
                <a:spcPct val="100000"/>
              </a:lnSpc>
            </a:pPr>
            <a:r>
              <a:rPr b="0" i="1" lang="en-US" sz="3200" spc="-1" strike="noStrike">
                <a:solidFill>
                  <a:srgbClr val="000000"/>
                </a:solidFill>
                <a:uFill>
                  <a:solidFill>
                    <a:srgbClr val="ffffff"/>
                  </a:solidFill>
                </a:uFill>
                <a:latin typeface="Times New Roman"/>
                <a:ea typeface="DejaVu Sans"/>
              </a:rPr>
              <a:t>time</a:t>
            </a:r>
            <a:endParaRPr b="0" lang="en-US" sz="3200" spc="-1" strike="noStrike">
              <a:solidFill>
                <a:srgbClr val="000000"/>
              </a:solidFill>
              <a:uFill>
                <a:solidFill>
                  <a:srgbClr val="ffffff"/>
                </a:solidFill>
              </a:uFill>
              <a:latin typeface="Arial"/>
            </a:endParaRPr>
          </a:p>
        </p:txBody>
      </p:sp>
      <p:sp>
        <p:nvSpPr>
          <p:cNvPr id="469" name="CustomShape 23"/>
          <p:cNvSpPr/>
          <p:nvPr/>
        </p:nvSpPr>
        <p:spPr>
          <a:xfrm>
            <a:off x="2819520" y="2667600"/>
            <a:ext cx="1065960" cy="4550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Open</a:t>
            </a:r>
            <a:endParaRPr b="0" lang="en-US" sz="2400" spc="-1" strike="noStrike">
              <a:solidFill>
                <a:srgbClr val="000000"/>
              </a:solidFill>
              <a:uFill>
                <a:solidFill>
                  <a:srgbClr val="ffffff"/>
                </a:solidFill>
              </a:uFill>
              <a:latin typeface="Arial"/>
            </a:endParaRPr>
          </a:p>
        </p:txBody>
      </p:sp>
      <p:sp>
        <p:nvSpPr>
          <p:cNvPr id="470" name="CustomShape 24"/>
          <p:cNvSpPr/>
          <p:nvPr/>
        </p:nvSpPr>
        <p:spPr>
          <a:xfrm>
            <a:off x="2819520" y="3124080"/>
            <a:ext cx="3199680" cy="458280"/>
          </a:xfrm>
          <a:prstGeom prst="roundRect">
            <a:avLst>
              <a:gd name="adj" fmla="val 16667"/>
            </a:avLst>
          </a:prstGeom>
          <a:solidFill>
            <a:schemeClr val="bg1"/>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Refresh Periodically</a:t>
            </a:r>
            <a:endParaRPr b="0" lang="en-US" sz="2400" spc="-1" strike="noStrike">
              <a:solidFill>
                <a:srgbClr val="000000"/>
              </a:solidFill>
              <a:uFill>
                <a:solidFill>
                  <a:srgbClr val="ffffff"/>
                </a:solidFill>
              </a:uFill>
              <a:latin typeface="Arial"/>
            </a:endParaRPr>
          </a:p>
        </p:txBody>
      </p:sp>
      <p:sp>
        <p:nvSpPr>
          <p:cNvPr id="471" name="CustomShape 25"/>
          <p:cNvSpPr/>
          <p:nvPr/>
        </p:nvSpPr>
        <p:spPr>
          <a:xfrm>
            <a:off x="457200" y="3124080"/>
            <a:ext cx="2361600" cy="360"/>
          </a:xfrm>
          <a:custGeom>
            <a:avLst/>
            <a:gdLst/>
            <a:ahLst/>
            <a:rect l="l" t="t" r="r" b="b"/>
            <a:pathLst>
              <a:path w="21600" h="21600">
                <a:moveTo>
                  <a:pt x="0" y="0"/>
                </a:moveTo>
                <a:lnTo>
                  <a:pt x="21600" y="21600"/>
                </a:lnTo>
              </a:path>
            </a:pathLst>
          </a:custGeom>
          <a:noFill/>
          <a:ln w="38160">
            <a:solidFill>
              <a:schemeClr val="tx1"/>
            </a:solidFill>
            <a:round/>
            <a:tailEnd len="med" type="arrow" w="lg"/>
          </a:ln>
        </p:spPr>
        <p:style>
          <a:lnRef idx="1">
            <a:schemeClr val="accent1"/>
          </a:lnRef>
          <a:fillRef idx="0">
            <a:schemeClr val="accent1"/>
          </a:fillRef>
          <a:effectRef idx="0">
            <a:schemeClr val="accent1"/>
          </a:effectRef>
          <a:fontRef idx="minor"/>
        </p:style>
      </p:sp>
      <p:sp>
        <p:nvSpPr>
          <p:cNvPr id="472" name="CustomShape 26"/>
          <p:cNvSpPr/>
          <p:nvPr/>
        </p:nvSpPr>
        <p:spPr>
          <a:xfrm>
            <a:off x="3886200" y="2666880"/>
            <a:ext cx="1065960" cy="455040"/>
          </a:xfrm>
          <a:prstGeom prst="roundRect">
            <a:avLst>
              <a:gd name="adj" fmla="val 16667"/>
            </a:avLst>
          </a:prstGeom>
          <a:solidFill>
            <a:schemeClr val="bg1">
              <a:lumMod val="7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Times New Roman"/>
                <a:ea typeface="DejaVu Sans"/>
              </a:rPr>
              <a:t>Open</a:t>
            </a:r>
            <a:endParaRPr b="0" lang="en-US" sz="2400" spc="-1" strike="noStrike">
              <a:solidFill>
                <a:srgbClr val="000000"/>
              </a:solidFill>
              <a:uFill>
                <a:solidFill>
                  <a:srgbClr val="ffffff"/>
                </a:solidFill>
              </a:uFill>
              <a:latin typeface="Arial"/>
            </a:endParaRPr>
          </a:p>
        </p:txBody>
      </p:sp>
      <p:sp>
        <p:nvSpPr>
          <p:cNvPr id="473" name="CustomShape 27"/>
          <p:cNvSpPr/>
          <p:nvPr/>
        </p:nvSpPr>
        <p:spPr>
          <a:xfrm>
            <a:off x="3962520" y="5022360"/>
            <a:ext cx="4799880" cy="613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3200" spc="-1" strike="noStrike">
                <a:solidFill>
                  <a:srgbClr val="000000"/>
                </a:solidFill>
                <a:uFill>
                  <a:solidFill>
                    <a:srgbClr val="ffffff"/>
                  </a:solidFill>
                </a:uFill>
                <a:latin typeface="Times New Roman"/>
                <a:ea typeface="DejaVu Sans"/>
              </a:rPr>
              <a:t>Refresh-Interval: </a:t>
            </a:r>
            <a:r>
              <a:rPr b="0" lang="en-US" sz="3000" spc="-1" strike="noStrike">
                <a:solidFill>
                  <a:srgbClr val="000000"/>
                </a:solidFill>
                <a:uFill>
                  <a:solidFill>
                    <a:srgbClr val="ffffff"/>
                  </a:solidFill>
                </a:uFill>
                <a:latin typeface="Times New Roman"/>
                <a:ea typeface="Cambria Math"/>
              </a:rPr>
              <a:t>8–128ms</a:t>
            </a:r>
            <a:endParaRPr b="0" lang="en-US" sz="3000" spc="-1" strike="noStrike">
              <a:solidFill>
                <a:srgbClr val="000000"/>
              </a:solidFill>
              <a:uFill>
                <a:solidFill>
                  <a:srgbClr val="ffffff"/>
                </a:solidFill>
              </a:uFill>
              <a:latin typeface="Arial"/>
            </a:endParaRPr>
          </a:p>
        </p:txBody>
      </p:sp>
      <p:sp>
        <p:nvSpPr>
          <p:cNvPr id="474" name="CustomShape 28"/>
          <p:cNvSpPr/>
          <p:nvPr/>
        </p:nvSpPr>
        <p:spPr>
          <a:xfrm>
            <a:off x="1866960" y="3581280"/>
            <a:ext cx="360" cy="220464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475" name="CustomShape 29"/>
          <p:cNvSpPr/>
          <p:nvPr/>
        </p:nvSpPr>
        <p:spPr>
          <a:xfrm>
            <a:off x="914400" y="2666880"/>
            <a:ext cx="1904400" cy="913680"/>
          </a:xfrm>
          <a:prstGeom prst="roundRect">
            <a:avLst>
              <a:gd name="adj" fmla="val 16667"/>
            </a:avLst>
          </a:prstGeom>
          <a:solidFill>
            <a:schemeClr val="tx1">
              <a:lumMod val="75000"/>
              <a:lumOff val="25000"/>
            </a:schemeClr>
          </a:solidFill>
          <a:ln w="28440">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400" spc="-1" strike="noStrike">
                <a:solidFill>
                  <a:srgbClr val="ffffff"/>
                </a:solidFill>
                <a:uFill>
                  <a:solidFill>
                    <a:srgbClr val="ffffff"/>
                  </a:solidFill>
                </a:uFill>
                <a:latin typeface="Times New Roman"/>
                <a:ea typeface="DejaVu Sans"/>
              </a:rPr>
              <a:t>Fill Module</a:t>
            </a:r>
            <a:endParaRPr b="0" lang="en-US" sz="2400" spc="-1" strike="noStrike">
              <a:solidFill>
                <a:srgbClr val="000000"/>
              </a:solidFill>
              <a:uFill>
                <a:solidFill>
                  <a:srgbClr val="ffffff"/>
                </a:solidFill>
              </a:uFill>
              <a:latin typeface="Arial"/>
            </a:endParaRPr>
          </a:p>
          <a:p>
            <a:pPr algn="ctr">
              <a:lnSpc>
                <a:spcPct val="100000"/>
              </a:lnSpc>
            </a:pPr>
            <a:r>
              <a:rPr b="0" lang="en-US" sz="2400" spc="-1" strike="noStrike">
                <a:solidFill>
                  <a:srgbClr val="ffffff"/>
                </a:solidFill>
                <a:uFill>
                  <a:solidFill>
                    <a:srgbClr val="ffffff"/>
                  </a:solidFill>
                </a:uFill>
                <a:latin typeface="Times New Roman"/>
                <a:ea typeface="DejaVu Sans"/>
              </a:rPr>
              <a:t>with Data</a:t>
            </a:r>
            <a:endParaRPr b="0" lang="en-US" sz="2400" spc="-1" strike="noStrike">
              <a:solidFill>
                <a:srgbClr val="000000"/>
              </a:solidFill>
              <a:uFill>
                <a:solidFill>
                  <a:srgbClr val="ffffff"/>
                </a:solidFill>
              </a:uFill>
              <a:latin typeface="Arial"/>
            </a:endParaRPr>
          </a:p>
        </p:txBody>
      </p:sp>
      <p:sp>
        <p:nvSpPr>
          <p:cNvPr id="476" name="CustomShape 30"/>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B362977-E740-41CB-8D9C-1BC67260857D}" type="slidenum">
              <a:rPr b="0" lang="en-US" sz="2000" spc="-1" strike="noStrike">
                <a:solidFill>
                  <a:srgbClr val="8b8b8b"/>
                </a:solidFill>
                <a:uFill>
                  <a:solidFill>
                    <a:srgbClr val="ffffff"/>
                  </a:solidFill>
                </a:uFill>
                <a:latin typeface="Times New Roman"/>
                <a:ea typeface="Cambria Math"/>
              </a:rPr>
              <a:t>1</a:t>
            </a:fld>
            <a:endParaRPr b="0" lang="en-US" sz="2000" spc="-1" strike="noStrike">
              <a:solidFill>
                <a:srgbClr val="000000"/>
              </a:solidFill>
              <a:uFill>
                <a:solidFill>
                  <a:srgbClr val="ffffff"/>
                </a:solidFill>
              </a:uFill>
              <a:latin typeface="Arial"/>
            </a:endParaRPr>
          </a:p>
        </p:txBody>
      </p:sp>
    </p:spTree>
  </p:cSld>
  <p:timing>
    <p:tnLst>
      <p:par>
        <p:cTn id="718" dur="indefinite" restart="never" nodeType="tmRoot">
          <p:childTnLst>
            <p:seq>
              <p:cTn id="719"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5867280" y="1066680"/>
            <a:ext cx="1980360" cy="4494960"/>
          </a:xfrm>
          <a:prstGeom prst="roundRect">
            <a:avLst>
              <a:gd name="adj" fmla="val 6749"/>
            </a:avLst>
          </a:prstGeom>
          <a:solidFill>
            <a:schemeClr val="bg1">
              <a:lumMod val="85000"/>
            </a:schemeClr>
          </a:solidFill>
          <a:ln w="38160">
            <a:solidFill>
              <a:schemeClr val="bg1">
                <a:lumMod val="85000"/>
              </a:schemeClr>
            </a:solidFill>
            <a:round/>
          </a:ln>
        </p:spPr>
        <p:style>
          <a:lnRef idx="2">
            <a:schemeClr val="dk1">
              <a:shade val="50000"/>
            </a:schemeClr>
          </a:lnRef>
          <a:fillRef idx="1">
            <a:schemeClr val="dk1"/>
          </a:fillRef>
          <a:effectRef idx="0">
            <a:schemeClr val="dk1"/>
          </a:effectRef>
          <a:fontRef idx="minor"/>
        </p:style>
      </p:sp>
      <p:sp>
        <p:nvSpPr>
          <p:cNvPr id="478" name="CustomShape 2"/>
          <p:cNvSpPr/>
          <p:nvPr/>
        </p:nvSpPr>
        <p:spPr>
          <a:xfrm>
            <a:off x="5867280" y="1066680"/>
            <a:ext cx="1980360" cy="532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Cambria Math"/>
                <a:ea typeface="Cambria Math"/>
              </a:rPr>
              <a:t>RowStripe</a:t>
            </a:r>
            <a:endParaRPr b="0" lang="en-US" sz="2800" spc="-1" strike="noStrike">
              <a:solidFill>
                <a:srgbClr val="000000"/>
              </a:solidFill>
              <a:uFill>
                <a:solidFill>
                  <a:srgbClr val="ffffff"/>
                </a:solidFill>
              </a:uFill>
              <a:latin typeface="Arial"/>
            </a:endParaRPr>
          </a:p>
        </p:txBody>
      </p:sp>
      <p:sp>
        <p:nvSpPr>
          <p:cNvPr id="479" name="CustomShape 3"/>
          <p:cNvSpPr/>
          <p:nvPr/>
        </p:nvSpPr>
        <p:spPr>
          <a:xfrm flipH="1">
            <a:off x="5866560" y="3314880"/>
            <a:ext cx="1980360" cy="360"/>
          </a:xfrm>
          <a:custGeom>
            <a:avLst/>
            <a:gdLst/>
            <a:ahLst/>
            <a:rect l="l" t="t" r="r" b="b"/>
            <a:pathLst>
              <a:path w="21600" h="21600">
                <a:moveTo>
                  <a:pt x="0" y="0"/>
                </a:moveTo>
                <a:lnTo>
                  <a:pt x="21600" y="21600"/>
                </a:lnTo>
              </a:path>
            </a:pathLst>
          </a:custGeom>
          <a:noFill/>
          <a:ln cap="rnd" w="38160">
            <a:solidFill>
              <a:schemeClr val="bg2">
                <a:lumMod val="25000"/>
              </a:schemeClr>
            </a:solidFill>
            <a:custDash>
              <a:ds d="100000" sp="100000"/>
            </a:custDash>
            <a:round/>
          </a:ln>
        </p:spPr>
        <p:style>
          <a:lnRef idx="1">
            <a:schemeClr val="accent1"/>
          </a:lnRef>
          <a:fillRef idx="0">
            <a:schemeClr val="accent1"/>
          </a:fillRef>
          <a:effectRef idx="0">
            <a:schemeClr val="accent1"/>
          </a:effectRef>
          <a:fontRef idx="minor"/>
        </p:style>
      </p:sp>
      <p:sp>
        <p:nvSpPr>
          <p:cNvPr id="480" name="CustomShape 4"/>
          <p:cNvSpPr/>
          <p:nvPr/>
        </p:nvSpPr>
        <p:spPr>
          <a:xfrm>
            <a:off x="5791320" y="3314880"/>
            <a:ext cx="2133000" cy="532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Cambria Math"/>
                <a:ea typeface="Cambria Math"/>
              </a:rPr>
              <a:t>~RowStripe</a:t>
            </a:r>
            <a:endParaRPr b="0" lang="en-US" sz="2800" spc="-1" strike="noStrike">
              <a:solidFill>
                <a:srgbClr val="000000"/>
              </a:solidFill>
              <a:uFill>
                <a:solidFill>
                  <a:srgbClr val="ffffff"/>
                </a:solidFill>
              </a:uFill>
              <a:latin typeface="Arial"/>
            </a:endParaRPr>
          </a:p>
        </p:txBody>
      </p:sp>
      <p:sp>
        <p:nvSpPr>
          <p:cNvPr id="481" name="CustomShape 5"/>
          <p:cNvSpPr/>
          <p:nvPr/>
        </p:nvSpPr>
        <p:spPr>
          <a:xfrm>
            <a:off x="1295280" y="1066680"/>
            <a:ext cx="1980360" cy="4494960"/>
          </a:xfrm>
          <a:prstGeom prst="roundRect">
            <a:avLst>
              <a:gd name="adj" fmla="val 6749"/>
            </a:avLst>
          </a:prstGeom>
          <a:solidFill>
            <a:schemeClr val="bg1">
              <a:lumMod val="85000"/>
            </a:schemeClr>
          </a:solidFill>
          <a:ln w="38160">
            <a:solidFill>
              <a:schemeClr val="bg1">
                <a:lumMod val="85000"/>
              </a:schemeClr>
            </a:solidFill>
            <a:round/>
          </a:ln>
        </p:spPr>
        <p:style>
          <a:lnRef idx="2">
            <a:schemeClr val="dk1">
              <a:shade val="50000"/>
            </a:schemeClr>
          </a:lnRef>
          <a:fillRef idx="1">
            <a:schemeClr val="dk1"/>
          </a:fillRef>
          <a:effectRef idx="0">
            <a:schemeClr val="dk1"/>
          </a:effectRef>
          <a:fontRef idx="minor"/>
        </p:style>
      </p:sp>
      <p:sp>
        <p:nvSpPr>
          <p:cNvPr id="482" name="CustomShape 6"/>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❸ </a:t>
            </a:r>
            <a:r>
              <a:rPr b="0" lang="en-US" sz="1500" spc="-1" strike="noStrike">
                <a:solidFill>
                  <a:srgbClr val="000000"/>
                </a:solidFill>
                <a:uFill>
                  <a:solidFill>
                    <a:srgbClr val="ffffff"/>
                  </a:solidFill>
                </a:uFill>
                <a:latin typeface="Times New Roman"/>
              </a:rPr>
              <a:t>Data-Pattern</a:t>
            </a:r>
            <a:endParaRPr b="0" lang="en-US" sz="1500" spc="-1" strike="noStrike">
              <a:solidFill>
                <a:srgbClr val="000000"/>
              </a:solidFill>
              <a:uFill>
                <a:solidFill>
                  <a:srgbClr val="ffffff"/>
                </a:solidFill>
              </a:uFill>
              <a:latin typeface="Arial"/>
            </a:endParaRPr>
          </a:p>
        </p:txBody>
      </p:sp>
      <p:sp>
        <p:nvSpPr>
          <p:cNvPr id="483" name="CustomShape 7"/>
          <p:cNvSpPr/>
          <p:nvPr/>
        </p:nvSpPr>
        <p:spPr>
          <a:xfrm>
            <a:off x="1514520" y="274320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84" name="CustomShape 8"/>
          <p:cNvSpPr/>
          <p:nvPr/>
        </p:nvSpPr>
        <p:spPr>
          <a:xfrm>
            <a:off x="1514520" y="236232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85" name="CustomShape 9"/>
          <p:cNvSpPr/>
          <p:nvPr/>
        </p:nvSpPr>
        <p:spPr>
          <a:xfrm>
            <a:off x="1514520" y="198108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86" name="CustomShape 10"/>
          <p:cNvSpPr/>
          <p:nvPr/>
        </p:nvSpPr>
        <p:spPr>
          <a:xfrm>
            <a:off x="1514520" y="160020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87" name="CustomShape 11"/>
          <p:cNvSpPr/>
          <p:nvPr/>
        </p:nvSpPr>
        <p:spPr>
          <a:xfrm>
            <a:off x="1533600" y="499104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88" name="CustomShape 12"/>
          <p:cNvSpPr/>
          <p:nvPr/>
        </p:nvSpPr>
        <p:spPr>
          <a:xfrm>
            <a:off x="1533600" y="461016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89" name="CustomShape 13"/>
          <p:cNvSpPr/>
          <p:nvPr/>
        </p:nvSpPr>
        <p:spPr>
          <a:xfrm>
            <a:off x="1533600" y="422928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90" name="CustomShape 14"/>
          <p:cNvSpPr/>
          <p:nvPr/>
        </p:nvSpPr>
        <p:spPr>
          <a:xfrm>
            <a:off x="1533600" y="384804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91" name="CustomShape 15"/>
          <p:cNvSpPr/>
          <p:nvPr/>
        </p:nvSpPr>
        <p:spPr>
          <a:xfrm>
            <a:off x="6095880" y="274320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92" name="CustomShape 16"/>
          <p:cNvSpPr/>
          <p:nvPr/>
        </p:nvSpPr>
        <p:spPr>
          <a:xfrm>
            <a:off x="6095880" y="236232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93" name="CustomShape 17"/>
          <p:cNvSpPr/>
          <p:nvPr/>
        </p:nvSpPr>
        <p:spPr>
          <a:xfrm>
            <a:off x="6095880" y="198108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94" name="CustomShape 18"/>
          <p:cNvSpPr/>
          <p:nvPr/>
        </p:nvSpPr>
        <p:spPr>
          <a:xfrm>
            <a:off x="6095880" y="160020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95" name="CustomShape 19"/>
          <p:cNvSpPr/>
          <p:nvPr/>
        </p:nvSpPr>
        <p:spPr>
          <a:xfrm>
            <a:off x="6095880" y="499104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96" name="CustomShape 20"/>
          <p:cNvSpPr/>
          <p:nvPr/>
        </p:nvSpPr>
        <p:spPr>
          <a:xfrm>
            <a:off x="6095880" y="461016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97" name="CustomShape 21"/>
          <p:cNvSpPr/>
          <p:nvPr/>
        </p:nvSpPr>
        <p:spPr>
          <a:xfrm>
            <a:off x="6095880" y="422928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a:t>
            </a:r>
            <a:endParaRPr b="0" lang="en-US" sz="2800" spc="-1" strike="noStrike">
              <a:solidFill>
                <a:srgbClr val="000000"/>
              </a:solidFill>
              <a:uFill>
                <a:solidFill>
                  <a:srgbClr val="ffffff"/>
                </a:solidFill>
              </a:uFill>
              <a:latin typeface="Arial"/>
            </a:endParaRPr>
          </a:p>
        </p:txBody>
      </p:sp>
      <p:sp>
        <p:nvSpPr>
          <p:cNvPr id="498" name="CustomShape 22"/>
          <p:cNvSpPr/>
          <p:nvPr/>
        </p:nvSpPr>
        <p:spPr>
          <a:xfrm>
            <a:off x="6095880" y="3848040"/>
            <a:ext cx="152316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000000</a:t>
            </a:r>
            <a:endParaRPr b="0" lang="en-US" sz="2800" spc="-1" strike="noStrike">
              <a:solidFill>
                <a:srgbClr val="000000"/>
              </a:solidFill>
              <a:uFill>
                <a:solidFill>
                  <a:srgbClr val="ffffff"/>
                </a:solidFill>
              </a:uFill>
              <a:latin typeface="Arial"/>
            </a:endParaRPr>
          </a:p>
        </p:txBody>
      </p:sp>
      <p:sp>
        <p:nvSpPr>
          <p:cNvPr id="499" name="CustomShape 23"/>
          <p:cNvSpPr/>
          <p:nvPr/>
        </p:nvSpPr>
        <p:spPr>
          <a:xfrm>
            <a:off x="1295280" y="1066680"/>
            <a:ext cx="1980360" cy="532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Cambria Math"/>
                <a:ea typeface="Cambria Math"/>
              </a:rPr>
              <a:t>Solid</a:t>
            </a:r>
            <a:endParaRPr b="0" lang="en-US" sz="2800" spc="-1" strike="noStrike">
              <a:solidFill>
                <a:srgbClr val="000000"/>
              </a:solidFill>
              <a:uFill>
                <a:solidFill>
                  <a:srgbClr val="ffffff"/>
                </a:solidFill>
              </a:uFill>
              <a:latin typeface="Arial"/>
            </a:endParaRPr>
          </a:p>
        </p:txBody>
      </p:sp>
      <p:sp>
        <p:nvSpPr>
          <p:cNvPr id="500" name="CustomShape 24"/>
          <p:cNvSpPr/>
          <p:nvPr/>
        </p:nvSpPr>
        <p:spPr>
          <a:xfrm flipH="1">
            <a:off x="1294560" y="3314880"/>
            <a:ext cx="1980360" cy="360"/>
          </a:xfrm>
          <a:custGeom>
            <a:avLst/>
            <a:gdLst/>
            <a:ahLst/>
            <a:rect l="l" t="t" r="r" b="b"/>
            <a:pathLst>
              <a:path w="21600" h="21600">
                <a:moveTo>
                  <a:pt x="0" y="0"/>
                </a:moveTo>
                <a:lnTo>
                  <a:pt x="21600" y="21600"/>
                </a:lnTo>
              </a:path>
            </a:pathLst>
          </a:custGeom>
          <a:noFill/>
          <a:ln cap="rnd" w="38160">
            <a:solidFill>
              <a:schemeClr val="bg2">
                <a:lumMod val="25000"/>
              </a:schemeClr>
            </a:solidFill>
            <a:custDash>
              <a:ds d="100000" sp="100000"/>
            </a:custDash>
            <a:round/>
          </a:ln>
        </p:spPr>
        <p:style>
          <a:lnRef idx="1">
            <a:schemeClr val="accent1"/>
          </a:lnRef>
          <a:fillRef idx="0">
            <a:schemeClr val="accent1"/>
          </a:fillRef>
          <a:effectRef idx="0">
            <a:schemeClr val="accent1"/>
          </a:effectRef>
          <a:fontRef idx="minor"/>
        </p:style>
      </p:sp>
      <p:sp>
        <p:nvSpPr>
          <p:cNvPr id="501" name="CustomShape 25"/>
          <p:cNvSpPr/>
          <p:nvPr/>
        </p:nvSpPr>
        <p:spPr>
          <a:xfrm>
            <a:off x="1295280" y="3314880"/>
            <a:ext cx="1980360" cy="532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800" spc="-1" strike="noStrike">
                <a:solidFill>
                  <a:srgbClr val="000000"/>
                </a:solidFill>
                <a:uFill>
                  <a:solidFill>
                    <a:srgbClr val="ffffff"/>
                  </a:solidFill>
                </a:uFill>
                <a:latin typeface="Cambria Math"/>
                <a:ea typeface="Cambria Math"/>
              </a:rPr>
              <a:t>~Solid</a:t>
            </a:r>
            <a:endParaRPr b="0" lang="en-US" sz="2800" spc="-1" strike="noStrike">
              <a:solidFill>
                <a:srgbClr val="000000"/>
              </a:solidFill>
              <a:uFill>
                <a:solidFill>
                  <a:srgbClr val="ffffff"/>
                </a:solidFill>
              </a:uFill>
              <a:latin typeface="Arial"/>
            </a:endParaRPr>
          </a:p>
        </p:txBody>
      </p:sp>
      <p:sp>
        <p:nvSpPr>
          <p:cNvPr id="502" name="CustomShape 26"/>
          <p:cNvSpPr/>
          <p:nvPr/>
        </p:nvSpPr>
        <p:spPr>
          <a:xfrm rot="20626200">
            <a:off x="5258520" y="2483640"/>
            <a:ext cx="3213000" cy="1668960"/>
          </a:xfrm>
          <a:prstGeom prst="wave">
            <a:avLst>
              <a:gd name="adj1" fmla="val 12500"/>
              <a:gd name="adj2" fmla="val -357"/>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800" spc="-1" strike="noStrike">
                <a:solidFill>
                  <a:srgbClr val="ffffff"/>
                </a:solidFill>
                <a:uFill>
                  <a:solidFill>
                    <a:srgbClr val="ffffff"/>
                  </a:solidFill>
                </a:uFill>
                <a:latin typeface="Calibri Light"/>
                <a:ea typeface="DejaVu Sans"/>
              </a:rPr>
              <a:t>10x Errors</a:t>
            </a:r>
            <a:endParaRPr b="0" lang="en-US" sz="4800" spc="-1" strike="noStrike">
              <a:solidFill>
                <a:srgbClr val="000000"/>
              </a:solidFill>
              <a:uFill>
                <a:solidFill>
                  <a:srgbClr val="ffffff"/>
                </a:solidFill>
              </a:uFill>
              <a:latin typeface="Arial"/>
            </a:endParaRPr>
          </a:p>
        </p:txBody>
      </p:sp>
      <p:sp>
        <p:nvSpPr>
          <p:cNvPr id="503" name="CustomShape 27"/>
          <p:cNvSpPr/>
          <p:nvPr/>
        </p:nvSpPr>
        <p:spPr>
          <a:xfrm>
            <a:off x="529920" y="5610240"/>
            <a:ext cx="8076600" cy="75744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3600" spc="-1" strike="noStrike">
                <a:solidFill>
                  <a:srgbClr val="ff0000"/>
                </a:solidFill>
                <a:uFill>
                  <a:solidFill>
                    <a:srgbClr val="ffffff"/>
                  </a:solidFill>
                </a:uFill>
                <a:latin typeface="Calibri Light"/>
                <a:ea typeface="DejaVu Sans"/>
              </a:rPr>
              <a:t>Errors affected by data stored in other cells </a:t>
            </a:r>
            <a:endParaRPr b="0" lang="en-US" sz="3600" spc="-1" strike="noStrike">
              <a:solidFill>
                <a:srgbClr val="000000"/>
              </a:solidFill>
              <a:uFill>
                <a:solidFill>
                  <a:srgbClr val="ffffff"/>
                </a:solidFill>
              </a:uFill>
              <a:latin typeface="Arial"/>
            </a:endParaRPr>
          </a:p>
        </p:txBody>
      </p:sp>
      <p:sp>
        <p:nvSpPr>
          <p:cNvPr id="504" name="CustomShape 28"/>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F578FB18-FC36-451F-8BCE-8B267C497D15}"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720" dur="indefinite" restart="never" nodeType="tmRoot">
          <p:childTnLst>
            <p:seq>
              <p:cTn id="721" dur="indefinite" nodeType="mainSeq">
                <p:childTnLst>
                  <p:par>
                    <p:cTn id="722" fill="hold">
                      <p:stCondLst>
                        <p:cond delay="indefinite"/>
                      </p:stCondLst>
                      <p:childTnLst>
                        <p:par>
                          <p:cTn id="723" fill="hold">
                            <p:stCondLst>
                              <p:cond delay="0"/>
                            </p:stCondLst>
                            <p:childTnLst>
                              <p:par>
                                <p:cTn id="724" nodeType="clickEffect" fill="hold" presetClass="entr" presetID="1">
                                  <p:stCondLst>
                                    <p:cond delay="0"/>
                                  </p:stCondLst>
                                  <p:childTnLst>
                                    <p:set>
                                      <p:cBhvr>
                                        <p:cTn id="725" dur="1" fill="hold">
                                          <p:stCondLst>
                                            <p:cond delay="0"/>
                                          </p:stCondLst>
                                        </p:cTn>
                                        <p:tgtEl>
                                          <p:spTgt spid="502"/>
                                        </p:tgtEl>
                                        <p:attrNameLst>
                                          <p:attrName>style.visibility</p:attrName>
                                        </p:attrNameLst>
                                      </p:cBhvr>
                                      <p:to>
                                        <p:strVal val="visible"/>
                                      </p:to>
                                    </p:set>
                                  </p:childTnLst>
                                </p:cTn>
                              </p:par>
                            </p:childTnLst>
                          </p:cTn>
                        </p:par>
                      </p:childTnLst>
                    </p:cTn>
                  </p:par>
                  <p:par>
                    <p:cTn id="726" fill="hold">
                      <p:stCondLst>
                        <p:cond delay="indefinite"/>
                      </p:stCondLst>
                      <p:childTnLst>
                        <p:par>
                          <p:cTn id="727" fill="hold">
                            <p:stCondLst>
                              <p:cond delay="0"/>
                            </p:stCondLst>
                            <p:childTnLst>
                              <p:par>
                                <p:cTn id="728" nodeType="clickEffect" fill="hold" presetClass="entr" presetID="1">
                                  <p:stCondLst>
                                    <p:cond delay="0"/>
                                  </p:stCondLst>
                                  <p:childTnLst>
                                    <p:set>
                                      <p:cBhvr>
                                        <p:cTn id="729"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Naive Solutions</a:t>
            </a:r>
            <a:endParaRPr b="0" lang="en-US" sz="1500" spc="-1" strike="noStrike">
              <a:solidFill>
                <a:srgbClr val="000000"/>
              </a:solidFill>
              <a:uFill>
                <a:solidFill>
                  <a:srgbClr val="ffffff"/>
                </a:solidFill>
              </a:uFill>
              <a:latin typeface="Arial"/>
            </a:endParaRPr>
          </a:p>
        </p:txBody>
      </p:sp>
      <p:sp>
        <p:nvSpPr>
          <p:cNvPr id="506"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r>
              <a:rPr b="0" lang="en-US" sz="2400" spc="-1" strike="noStrike">
                <a:solidFill>
                  <a:srgbClr val="000000"/>
                </a:solidFill>
                <a:uFill>
                  <a:solidFill>
                    <a:srgbClr val="ffffff"/>
                  </a:solidFill>
                </a:uFill>
                <a:latin typeface="Times New Roman"/>
              </a:rPr>
              <a:t>❶ </a:t>
            </a:r>
            <a:r>
              <a:rPr b="0" lang="en-US" sz="2400" spc="-1" strike="noStrike">
                <a:solidFill>
                  <a:srgbClr val="000000"/>
                </a:solidFill>
                <a:uFill>
                  <a:solidFill>
                    <a:srgbClr val="ffffff"/>
                  </a:solidFill>
                </a:uFill>
                <a:latin typeface="Times New Roman"/>
              </a:rPr>
              <a:t>Throttle accesses to same row</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Limit access-interval: ≥500ns</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Limit number of accesses: ≤128K (=64ms/500ns)</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Times New Roman"/>
              </a:rPr>
              <a:t>❷ </a:t>
            </a:r>
            <a:r>
              <a:rPr b="0" lang="en-US" sz="2400" spc="-1" strike="noStrike">
                <a:solidFill>
                  <a:srgbClr val="000000"/>
                </a:solidFill>
                <a:uFill>
                  <a:solidFill>
                    <a:srgbClr val="ffffff"/>
                  </a:solidFill>
                </a:uFill>
                <a:latin typeface="Times New Roman"/>
              </a:rPr>
              <a:t>Refresh more frequently</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Shorten refresh-interval by ~7x</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Times New Roman"/>
              </a:rPr>
              <a:t>Both naive solutions introduce significant overhead in performance and power</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p:txBody>
      </p:sp>
      <p:sp>
        <p:nvSpPr>
          <p:cNvPr id="507"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7BDDEEB-16EF-4209-8FEA-CA2CF57BCC2A}"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730" dur="indefinite" restart="never" nodeType="tmRoot">
          <p:childTnLst>
            <p:seq>
              <p:cTn id="731" dur="indefinite" nodeType="mainSeq">
                <p:childTnLst>
                  <p:par>
                    <p:cTn id="732" fill="hold">
                      <p:stCondLst>
                        <p:cond delay="indefinite"/>
                      </p:stCondLst>
                      <p:childTnLst>
                        <p:par>
                          <p:cTn id="733" fill="hold">
                            <p:stCondLst>
                              <p:cond delay="0"/>
                            </p:stCondLst>
                            <p:childTnLst>
                              <p:par>
                                <p:cTn id="734" nodeType="clickEffect" fill="hold" presetClass="entr" presetID="1">
                                  <p:stCondLst>
                                    <p:cond delay="0"/>
                                  </p:stCondLst>
                                  <p:childTnLst>
                                    <p:set>
                                      <p:cBhvr>
                                        <p:cTn id="735" dur="1" fill="hold">
                                          <p:stCondLst>
                                            <p:cond delay="0"/>
                                          </p:stCondLst>
                                        </p:cTn>
                                        <p:tgtEl>
                                          <p:spTgt spid="506">
                                            <p:txEl>
                                              <p:pRg st="246" end="246"/>
                                            </p:txEl>
                                          </p:spTgt>
                                        </p:tgtEl>
                                        <p:attrNameLst>
                                          <p:attrName>style.visibility</p:attrName>
                                        </p:attrNameLst>
                                      </p:cBhvr>
                                      <p:to>
                                        <p:strVal val="visible"/>
                                      </p:to>
                                    </p:set>
                                  </p:childTnLst>
                                </p:cTn>
                              </p:par>
                              <p:par>
                                <p:cTn id="736" nodeType="withEffect" fill="hold" presetClass="entr" presetID="1">
                                  <p:stCondLst>
                                    <p:cond delay="0"/>
                                  </p:stCondLst>
                                  <p:childTnLst>
                                    <p:set>
                                      <p:cBhvr>
                                        <p:cTn id="737" dur="1" fill="hold">
                                          <p:stCondLst>
                                            <p:cond delay="0"/>
                                          </p:stCondLst>
                                        </p:cTn>
                                        <p:tgtEl>
                                          <p:spTgt spid="506">
                                            <p:txEl>
                                              <p:pRg st="246" end="246"/>
                                            </p:txEl>
                                          </p:spTgt>
                                        </p:tgtEl>
                                        <p:attrNameLst>
                                          <p:attrName>style.visibility</p:attrName>
                                        </p:attrNameLst>
                                      </p:cBhvr>
                                      <p:to>
                                        <p:strVal val="visible"/>
                                      </p:to>
                                    </p:set>
                                  </p:childTnLst>
                                </p:cTn>
                              </p:par>
                            </p:childTnLst>
                          </p:cTn>
                        </p:par>
                      </p:childTnLst>
                    </p:cTn>
                  </p:par>
                  <p:par>
                    <p:cTn id="738" fill="hold">
                      <p:stCondLst>
                        <p:cond delay="indefinite"/>
                      </p:stCondLst>
                      <p:childTnLst>
                        <p:par>
                          <p:cTn id="739" fill="hold">
                            <p:stCondLst>
                              <p:cond delay="0"/>
                            </p:stCondLst>
                            <p:childTnLst>
                              <p:par>
                                <p:cTn id="740" nodeType="clickEffect" fill="hold" presetClass="entr" presetID="1">
                                  <p:stCondLst>
                                    <p:cond delay="0"/>
                                  </p:stCondLst>
                                  <p:childTnLst>
                                    <p:set>
                                      <p:cBhvr>
                                        <p:cTn id="741" dur="1" fill="hold">
                                          <p:stCondLst>
                                            <p:cond delay="0"/>
                                          </p:stCondLst>
                                        </p:cTn>
                                        <p:tgtEl>
                                          <p:spTgt spid="506">
                                            <p:txEl>
                                              <p:pRg st="246" end="24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Quick Summary of Paper</a:t>
            </a:r>
            <a:endParaRPr b="0" lang="en-US" sz="1500" spc="-1" strike="noStrike">
              <a:solidFill>
                <a:srgbClr val="000000"/>
              </a:solidFill>
              <a:uFill>
                <a:solidFill>
                  <a:srgbClr val="ffffff"/>
                </a:solidFill>
              </a:uFill>
              <a:latin typeface="Arial"/>
            </a:endParaRPr>
          </a:p>
        </p:txBody>
      </p:sp>
      <p:sp>
        <p:nvSpPr>
          <p:cNvPr id="111"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We expose the existence and prevalence of disturbance errors in DRAM chips of today</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110 of 129 modules are vulnerable</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Affects modules of 2010 vintage or later</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We characterize the cause and symptoms</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Toggling a row accelerates charge leakage in adjacent rows: row-to-row coupling</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We prevent errors using a system-level approach </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Each time a row is closed, we refresh the charge stored in its adjacent rows with a low probability</a:t>
            </a:r>
            <a:endParaRPr b="0" lang="en-US" sz="1600" spc="-1" strike="noStrike">
              <a:solidFill>
                <a:srgbClr val="000000"/>
              </a:solidFill>
              <a:uFill>
                <a:solidFill>
                  <a:srgbClr val="ffffff"/>
                </a:solidFill>
              </a:uFill>
              <a:latin typeface="Arial"/>
            </a:endParaRPr>
          </a:p>
        </p:txBody>
      </p:sp>
      <p:sp>
        <p:nvSpPr>
          <p:cNvPr id="112"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40793C5-F8C4-4701-9C67-2DBDADD2B7F0}"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170" dur="indefinite" restart="never" nodeType="tmRoot">
          <p:childTnLst>
            <p:seq>
              <p:cTn id="171" dur="indefinite" nodeType="mainSeq">
                <p:childTnLst>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111">
                                            <p:txEl>
                                              <p:pRg st="429" end="429"/>
                                            </p:txEl>
                                          </p:spTgt>
                                        </p:tgtEl>
                                        <p:attrNameLst>
                                          <p:attrName>style.visibility</p:attrName>
                                        </p:attrNameLst>
                                      </p:cBhvr>
                                      <p:to>
                                        <p:strVal val="visible"/>
                                      </p:to>
                                    </p:set>
                                  </p:childTnLst>
                                </p:cTn>
                              </p:par>
                              <p:par>
                                <p:cTn id="176" nodeType="withEffect" fill="hold" presetClass="entr" presetID="1">
                                  <p:stCondLst>
                                    <p:cond delay="0"/>
                                  </p:stCondLst>
                                  <p:childTnLst>
                                    <p:set>
                                      <p:cBhvr>
                                        <p:cTn id="177" dur="1" fill="hold">
                                          <p:stCondLst>
                                            <p:cond delay="0"/>
                                          </p:stCondLst>
                                        </p:cTn>
                                        <p:tgtEl>
                                          <p:spTgt spid="111">
                                            <p:txEl>
                                              <p:pRg st="429" end="429"/>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
                                  <p:stCondLst>
                                    <p:cond delay="0"/>
                                  </p:stCondLst>
                                  <p:childTnLst>
                                    <p:set>
                                      <p:cBhvr>
                                        <p:cTn id="181" dur="1" fill="hold">
                                          <p:stCondLst>
                                            <p:cond delay="0"/>
                                          </p:stCondLst>
                                        </p:cTn>
                                        <p:tgtEl>
                                          <p:spTgt spid="111">
                                            <p:txEl>
                                              <p:pRg st="429" end="429"/>
                                            </p:txEl>
                                          </p:spTgt>
                                        </p:tgtEl>
                                        <p:attrNameLst>
                                          <p:attrName>style.visibility</p:attrName>
                                        </p:attrNameLst>
                                      </p:cBhvr>
                                      <p:to>
                                        <p:strVal val="visible"/>
                                      </p:to>
                                    </p:set>
                                  </p:childTnLst>
                                </p:cTn>
                              </p:par>
                              <p:par>
                                <p:cTn id="182" nodeType="withEffect" fill="hold" presetClass="entr" presetID="1">
                                  <p:stCondLst>
                                    <p:cond delay="0"/>
                                  </p:stCondLst>
                                  <p:childTnLst>
                                    <p:set>
                                      <p:cBhvr>
                                        <p:cTn id="183" dur="1" fill="hold">
                                          <p:stCondLst>
                                            <p:cond delay="0"/>
                                          </p:stCondLst>
                                        </p:cTn>
                                        <p:tgtEl>
                                          <p:spTgt spid="111">
                                            <p:txEl>
                                              <p:pRg st="429" end="42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Characterization Results</a:t>
            </a:r>
            <a:endParaRPr b="0" lang="en-US" sz="1500" spc="-1" strike="noStrike">
              <a:solidFill>
                <a:srgbClr val="000000"/>
              </a:solidFill>
              <a:uFill>
                <a:solidFill>
                  <a:srgbClr val="ffffff"/>
                </a:solidFill>
              </a:uFill>
              <a:latin typeface="Arial"/>
            </a:endParaRPr>
          </a:p>
        </p:txBody>
      </p:sp>
      <p:sp>
        <p:nvSpPr>
          <p:cNvPr id="509"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Most Modules Are at Risk</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Errors vs. Vintage</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Error = Charge Loss</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Adjacency: Aggressor &amp; Victim</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Sensitivity Studies</a:t>
            </a: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Other Results in Paper</a:t>
            </a:r>
            <a:endParaRPr b="0" lang="en-US" sz="2400" spc="-1" strike="noStrike">
              <a:solidFill>
                <a:srgbClr val="000000"/>
              </a:solidFill>
              <a:uFill>
                <a:solidFill>
                  <a:srgbClr val="ffffff"/>
                </a:solidFill>
              </a:uFill>
              <a:latin typeface="Arial"/>
            </a:endParaRPr>
          </a:p>
        </p:txBody>
      </p:sp>
      <p:sp>
        <p:nvSpPr>
          <p:cNvPr id="510"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C87D4D7-291B-468D-BB1C-05333D47834C}"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742" dur="indefinite" restart="never" nodeType="tmRoot">
          <p:childTnLst>
            <p:seq>
              <p:cTn id="743"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6. Other Results in Paper</a:t>
            </a:r>
            <a:endParaRPr b="0" lang="en-US" sz="1500" spc="-1" strike="noStrike">
              <a:solidFill>
                <a:srgbClr val="000000"/>
              </a:solidFill>
              <a:uFill>
                <a:solidFill>
                  <a:srgbClr val="ffffff"/>
                </a:solidFill>
              </a:uFill>
              <a:latin typeface="Arial"/>
            </a:endParaRPr>
          </a:p>
        </p:txBody>
      </p:sp>
      <p:sp>
        <p:nvSpPr>
          <p:cNvPr id="512"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Victim Cells ≠ Weak Cells (i.e., leaky cells)</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Almost no overlap between them</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Errors not strongly affected by temperature</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Default temperature: 50°C</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At 30°C and 70°C, number of errors changes &lt;15%</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Errors are repeatable</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Across ten iterations of testing, &gt;70% of victim cells had errors in every iteration</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p:txBody>
      </p:sp>
      <p:sp>
        <p:nvSpPr>
          <p:cNvPr id="513"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9CEF8E1-E5C4-4E7B-BBF4-1D6EF8EF23C2}"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744" dur="indefinite" restart="never" nodeType="tmRoot">
          <p:childTnLst>
            <p:seq>
              <p:cTn id="745" dur="indefinite" nodeType="mainSeq">
                <p:childTnLst>
                  <p:par>
                    <p:cTn id="746" fill="hold">
                      <p:stCondLst>
                        <p:cond delay="indefinite"/>
                      </p:stCondLst>
                      <p:childTnLst>
                        <p:par>
                          <p:cTn id="747" fill="hold">
                            <p:stCondLst>
                              <p:cond delay="0"/>
                            </p:stCondLst>
                            <p:childTnLst>
                              <p:par>
                                <p:cTn id="748" nodeType="clickEffect" fill="hold" presetClass="entr" presetID="1">
                                  <p:stCondLst>
                                    <p:cond delay="0"/>
                                  </p:stCondLst>
                                  <p:childTnLst>
                                    <p:set>
                                      <p:cBhvr>
                                        <p:cTn id="749" dur="1" fill="hold">
                                          <p:stCondLst>
                                            <p:cond delay="0"/>
                                          </p:stCondLst>
                                        </p:cTn>
                                        <p:tgtEl>
                                          <p:spTgt spid="512">
                                            <p:txEl>
                                              <p:pRg st="306" end="306"/>
                                            </p:txEl>
                                          </p:spTgt>
                                        </p:tgtEl>
                                        <p:attrNameLst>
                                          <p:attrName>style.visibility</p:attrName>
                                        </p:attrNameLst>
                                      </p:cBhvr>
                                      <p:to>
                                        <p:strVal val="visible"/>
                                      </p:to>
                                    </p:set>
                                  </p:childTnLst>
                                </p:cTn>
                              </p:par>
                              <p:par>
                                <p:cTn id="750" nodeType="withEffect" fill="hold" presetClass="entr" presetID="1">
                                  <p:stCondLst>
                                    <p:cond delay="0"/>
                                  </p:stCondLst>
                                  <p:childTnLst>
                                    <p:set>
                                      <p:cBhvr>
                                        <p:cTn id="751" dur="1" fill="hold">
                                          <p:stCondLst>
                                            <p:cond delay="0"/>
                                          </p:stCondLst>
                                        </p:cTn>
                                        <p:tgtEl>
                                          <p:spTgt spid="512">
                                            <p:txEl>
                                              <p:pRg st="306" end="306"/>
                                            </p:txEl>
                                          </p:spTgt>
                                        </p:tgtEl>
                                        <p:attrNameLst>
                                          <p:attrName>style.visibility</p:attrName>
                                        </p:attrNameLst>
                                      </p:cBhvr>
                                      <p:to>
                                        <p:strVal val="visible"/>
                                      </p:to>
                                    </p:set>
                                  </p:childTnLst>
                                </p:cTn>
                              </p:par>
                              <p:par>
                                <p:cTn id="752" nodeType="withEffect" fill="hold" presetClass="entr" presetID="1">
                                  <p:stCondLst>
                                    <p:cond delay="0"/>
                                  </p:stCondLst>
                                  <p:childTnLst>
                                    <p:set>
                                      <p:cBhvr>
                                        <p:cTn id="753" dur="1" fill="hold">
                                          <p:stCondLst>
                                            <p:cond delay="0"/>
                                          </p:stCondLst>
                                        </p:cTn>
                                        <p:tgtEl>
                                          <p:spTgt spid="512">
                                            <p:txEl>
                                              <p:pRg st="306" end="306"/>
                                            </p:txEl>
                                          </p:spTgt>
                                        </p:tgtEl>
                                        <p:attrNameLst>
                                          <p:attrName>style.visibility</p:attrName>
                                        </p:attrNameLst>
                                      </p:cBhvr>
                                      <p:to>
                                        <p:strVal val="visible"/>
                                      </p:to>
                                    </p:se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1">
                                  <p:stCondLst>
                                    <p:cond delay="0"/>
                                  </p:stCondLst>
                                  <p:childTnLst>
                                    <p:set>
                                      <p:cBhvr>
                                        <p:cTn id="757" dur="1" fill="hold">
                                          <p:stCondLst>
                                            <p:cond delay="0"/>
                                          </p:stCondLst>
                                        </p:cTn>
                                        <p:tgtEl>
                                          <p:spTgt spid="512">
                                            <p:txEl>
                                              <p:pRg st="306" end="306"/>
                                            </p:txEl>
                                          </p:spTgt>
                                        </p:tgtEl>
                                        <p:attrNameLst>
                                          <p:attrName>style.visibility</p:attrName>
                                        </p:attrNameLst>
                                      </p:cBhvr>
                                      <p:to>
                                        <p:strVal val="visible"/>
                                      </p:to>
                                    </p:set>
                                  </p:childTnLst>
                                </p:cTn>
                              </p:par>
                              <p:par>
                                <p:cTn id="758" nodeType="withEffect" fill="hold" presetClass="entr" presetID="1">
                                  <p:stCondLst>
                                    <p:cond delay="0"/>
                                  </p:stCondLst>
                                  <p:childTnLst>
                                    <p:set>
                                      <p:cBhvr>
                                        <p:cTn id="759" dur="1" fill="hold">
                                          <p:stCondLst>
                                            <p:cond delay="0"/>
                                          </p:stCondLst>
                                        </p:cTn>
                                        <p:tgtEl>
                                          <p:spTgt spid="512">
                                            <p:txEl>
                                              <p:pRg st="306" end="30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6. Other Results in Paper (cont’d)</a:t>
            </a:r>
            <a:endParaRPr b="0" lang="en-US" sz="1500" spc="-1" strike="noStrike">
              <a:solidFill>
                <a:srgbClr val="000000"/>
              </a:solidFill>
              <a:uFill>
                <a:solidFill>
                  <a:srgbClr val="ffffff"/>
                </a:solidFill>
              </a:uFill>
              <a:latin typeface="Arial"/>
            </a:endParaRPr>
          </a:p>
        </p:txBody>
      </p:sp>
      <p:sp>
        <p:nvSpPr>
          <p:cNvPr id="515"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As many as 4 errors per cache-line</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Simple ECC (e.g., SECDED) cannot prevent all errors</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Number of cells &amp; rows affected by aggressor</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Victims cells per aggressor:  ≤110</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Victims rows per aggressor:  ≤9</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Cells affected by two aggressors on either side</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Very small fraction of victim cells (&lt;100) have an error when either one of the aggressors is toggled</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p:txBody>
      </p:sp>
      <p:sp>
        <p:nvSpPr>
          <p:cNvPr id="516"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202C7654-C49E-44D7-8041-DE316C9AFB1F}"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760" dur="indefinite" restart="never" nodeType="tmRoot">
          <p:childTnLst>
            <p:seq>
              <p:cTn id="761" dur="indefinite" nodeType="mainSeq">
                <p:childTnLst>
                  <p:par>
                    <p:cTn id="762" fill="hold">
                      <p:stCondLst>
                        <p:cond delay="indefinite"/>
                      </p:stCondLst>
                      <p:childTnLst>
                        <p:par>
                          <p:cTn id="763" fill="hold">
                            <p:stCondLst>
                              <p:cond delay="0"/>
                            </p:stCondLst>
                            <p:childTnLst>
                              <p:par>
                                <p:cTn id="764" nodeType="clickEffect" fill="hold" presetClass="entr" presetID="1">
                                  <p:stCondLst>
                                    <p:cond delay="0"/>
                                  </p:stCondLst>
                                  <p:childTnLst>
                                    <p:set>
                                      <p:cBhvr>
                                        <p:cTn id="765" dur="1" fill="hold">
                                          <p:stCondLst>
                                            <p:cond delay="0"/>
                                          </p:stCondLst>
                                        </p:cTn>
                                        <p:tgtEl>
                                          <p:spTgt spid="515">
                                            <p:txEl>
                                              <p:pRg st="352" end="352"/>
                                            </p:txEl>
                                          </p:spTgt>
                                        </p:tgtEl>
                                        <p:attrNameLst>
                                          <p:attrName>style.visibility</p:attrName>
                                        </p:attrNameLst>
                                      </p:cBhvr>
                                      <p:to>
                                        <p:strVal val="visible"/>
                                      </p:to>
                                    </p:set>
                                  </p:childTnLst>
                                </p:cTn>
                              </p:par>
                              <p:par>
                                <p:cTn id="766" nodeType="withEffect" fill="hold" presetClass="entr" presetID="1">
                                  <p:stCondLst>
                                    <p:cond delay="0"/>
                                  </p:stCondLst>
                                  <p:childTnLst>
                                    <p:set>
                                      <p:cBhvr>
                                        <p:cTn id="767" dur="1" fill="hold">
                                          <p:stCondLst>
                                            <p:cond delay="0"/>
                                          </p:stCondLst>
                                        </p:cTn>
                                        <p:tgtEl>
                                          <p:spTgt spid="515">
                                            <p:txEl>
                                              <p:pRg st="352" end="352"/>
                                            </p:txEl>
                                          </p:spTgt>
                                        </p:tgtEl>
                                        <p:attrNameLst>
                                          <p:attrName>style.visibility</p:attrName>
                                        </p:attrNameLst>
                                      </p:cBhvr>
                                      <p:to>
                                        <p:strVal val="visible"/>
                                      </p:to>
                                    </p:set>
                                  </p:childTnLst>
                                </p:cTn>
                              </p:par>
                              <p:par>
                                <p:cTn id="768" nodeType="withEffect" fill="hold" presetClass="entr" presetID="1">
                                  <p:stCondLst>
                                    <p:cond delay="0"/>
                                  </p:stCondLst>
                                  <p:childTnLst>
                                    <p:set>
                                      <p:cBhvr>
                                        <p:cTn id="769" dur="1" fill="hold">
                                          <p:stCondLst>
                                            <p:cond delay="0"/>
                                          </p:stCondLst>
                                        </p:cTn>
                                        <p:tgtEl>
                                          <p:spTgt spid="515">
                                            <p:txEl>
                                              <p:pRg st="352" end="352"/>
                                            </p:txEl>
                                          </p:spTgt>
                                        </p:tgtEl>
                                        <p:attrNameLst>
                                          <p:attrName>style.visibility</p:attrName>
                                        </p:attrNameLst>
                                      </p:cBhvr>
                                      <p:to>
                                        <p:strVal val="visible"/>
                                      </p:to>
                                    </p:set>
                                  </p:childTnLst>
                                </p:cTn>
                              </p:par>
                            </p:childTnLst>
                          </p:cTn>
                        </p:par>
                      </p:childTnLst>
                    </p:cTn>
                  </p:par>
                  <p:par>
                    <p:cTn id="770" fill="hold">
                      <p:stCondLst>
                        <p:cond delay="indefinite"/>
                      </p:stCondLst>
                      <p:childTnLst>
                        <p:par>
                          <p:cTn id="771" fill="hold">
                            <p:stCondLst>
                              <p:cond delay="0"/>
                            </p:stCondLst>
                            <p:childTnLst>
                              <p:par>
                                <p:cTn id="772" nodeType="clickEffect" fill="hold" presetClass="entr" presetID="1">
                                  <p:stCondLst>
                                    <p:cond delay="0"/>
                                  </p:stCondLst>
                                  <p:childTnLst>
                                    <p:set>
                                      <p:cBhvr>
                                        <p:cTn id="773" dur="1" fill="hold">
                                          <p:stCondLst>
                                            <p:cond delay="0"/>
                                          </p:stCondLst>
                                        </p:cTn>
                                        <p:tgtEl>
                                          <p:spTgt spid="515">
                                            <p:txEl>
                                              <p:pRg st="352" end="352"/>
                                            </p:txEl>
                                          </p:spTgt>
                                        </p:tgtEl>
                                        <p:attrNameLst>
                                          <p:attrName>style.visibility</p:attrName>
                                        </p:attrNameLst>
                                      </p:cBhvr>
                                      <p:to>
                                        <p:strVal val="visible"/>
                                      </p:to>
                                    </p:set>
                                  </p:childTnLst>
                                </p:cTn>
                              </p:par>
                              <p:par>
                                <p:cTn id="774" nodeType="withEffect" fill="hold" presetClass="entr" presetID="1">
                                  <p:stCondLst>
                                    <p:cond delay="0"/>
                                  </p:stCondLst>
                                  <p:childTnLst>
                                    <p:set>
                                      <p:cBhvr>
                                        <p:cTn id="775" dur="1" fill="hold">
                                          <p:stCondLst>
                                            <p:cond delay="0"/>
                                          </p:stCondLst>
                                        </p:cTn>
                                        <p:tgtEl>
                                          <p:spTgt spid="515">
                                            <p:txEl>
                                              <p:pRg st="352" end="35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609480" y="68580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1. Historical Context</a:t>
            </a:r>
            <a:endParaRPr b="0" lang="en-US" sz="2600" spc="-1" strike="noStrike">
              <a:solidFill>
                <a:srgbClr val="000000"/>
              </a:solidFill>
              <a:uFill>
                <a:solidFill>
                  <a:srgbClr val="ffffff"/>
                </a:solidFill>
              </a:uFill>
              <a:latin typeface="Arial"/>
            </a:endParaRPr>
          </a:p>
        </p:txBody>
      </p:sp>
      <p:sp>
        <p:nvSpPr>
          <p:cNvPr id="518" name="CustomShape 2"/>
          <p:cNvSpPr/>
          <p:nvPr/>
        </p:nvSpPr>
        <p:spPr>
          <a:xfrm>
            <a:off x="609480" y="220968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2. Demonstration (Real System)</a:t>
            </a:r>
            <a:endParaRPr b="0" lang="en-US" sz="2600" spc="-1" strike="noStrike">
              <a:solidFill>
                <a:srgbClr val="000000"/>
              </a:solidFill>
              <a:uFill>
                <a:solidFill>
                  <a:srgbClr val="ffffff"/>
                </a:solidFill>
              </a:uFill>
              <a:latin typeface="Arial"/>
            </a:endParaRPr>
          </a:p>
        </p:txBody>
      </p:sp>
      <p:sp>
        <p:nvSpPr>
          <p:cNvPr id="519" name="CustomShape 3"/>
          <p:cNvSpPr/>
          <p:nvPr/>
        </p:nvSpPr>
        <p:spPr>
          <a:xfrm>
            <a:off x="609480" y="373392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3. Characterization (FPGA-Based)</a:t>
            </a:r>
            <a:endParaRPr b="0" lang="en-US" sz="2600" spc="-1" strike="noStrike">
              <a:solidFill>
                <a:srgbClr val="000000"/>
              </a:solidFill>
              <a:uFill>
                <a:solidFill>
                  <a:srgbClr val="ffffff"/>
                </a:solidFill>
              </a:uFill>
              <a:latin typeface="Arial"/>
            </a:endParaRPr>
          </a:p>
        </p:txBody>
      </p:sp>
      <p:sp>
        <p:nvSpPr>
          <p:cNvPr id="520" name="CustomShape 4"/>
          <p:cNvSpPr/>
          <p:nvPr/>
        </p:nvSpPr>
        <p:spPr>
          <a:xfrm>
            <a:off x="609480" y="5257800"/>
            <a:ext cx="8000280" cy="913680"/>
          </a:xfrm>
          <a:prstGeom prst="roundRect">
            <a:avLst>
              <a:gd name="adj"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4. Solutions</a:t>
            </a:r>
            <a:endParaRPr b="0" lang="en-US" sz="2600" spc="-1" strike="noStrike">
              <a:solidFill>
                <a:srgbClr val="000000"/>
              </a:solidFill>
              <a:uFill>
                <a:solidFill>
                  <a:srgbClr val="ffffff"/>
                </a:solidFill>
              </a:uFill>
              <a:latin typeface="Arial"/>
            </a:endParaRPr>
          </a:p>
        </p:txBody>
      </p:sp>
      <p:sp>
        <p:nvSpPr>
          <p:cNvPr id="521" name="CustomShape 5"/>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57D1FED-FC8E-49EE-906C-46BF65A11B24}" type="slidenum">
              <a:rPr b="0" lang="en-US" sz="2600" spc="-1" strike="noStrike">
                <a:solidFill>
                  <a:srgbClr val="8b8b8b"/>
                </a:solidFill>
                <a:uFill>
                  <a:solidFill>
                    <a:srgbClr val="ffffff"/>
                  </a:solidFill>
                </a:uFill>
                <a:latin typeface="Times New Roman"/>
                <a:ea typeface="Cambria Math"/>
              </a:rPr>
              <a:t>1</a:t>
            </a:fld>
            <a:endParaRPr b="0" lang="en-US" sz="2600" spc="-1" strike="noStrike">
              <a:solidFill>
                <a:srgbClr val="000000"/>
              </a:solidFill>
              <a:uFill>
                <a:solidFill>
                  <a:srgbClr val="ffffff"/>
                </a:solidFill>
              </a:uFill>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2600" spc="-1" strike="noStrike">
                <a:solidFill>
                  <a:srgbClr val="000000"/>
                </a:solidFill>
                <a:uFill>
                  <a:solidFill>
                    <a:srgbClr val="ffffff"/>
                  </a:solidFill>
                </a:uFill>
                <a:latin typeface="Times New Roman"/>
              </a:rPr>
              <a:t>Several Potential Solutions</a:t>
            </a:r>
            <a:endParaRPr b="0" lang="en-US" sz="2600" spc="-1" strike="noStrike">
              <a:solidFill>
                <a:srgbClr val="000000"/>
              </a:solidFill>
              <a:uFill>
                <a:solidFill>
                  <a:srgbClr val="ffffff"/>
                </a:solidFill>
              </a:uFill>
              <a:latin typeface="Arial"/>
            </a:endParaRPr>
          </a:p>
        </p:txBody>
      </p:sp>
      <p:sp>
        <p:nvSpPr>
          <p:cNvPr id="523" name="CustomShape 2"/>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55EAF467-2B2A-4AB6-97DB-F9D3704CBC61}" type="slidenum">
              <a:rPr b="0" lang="en-US" sz="2600" spc="-1" strike="noStrike">
                <a:solidFill>
                  <a:srgbClr val="8b8b8b"/>
                </a:solidFill>
                <a:uFill>
                  <a:solidFill>
                    <a:srgbClr val="ffffff"/>
                  </a:solidFill>
                </a:uFill>
                <a:latin typeface="Times New Roman"/>
                <a:ea typeface="Cambria Math"/>
              </a:rPr>
              <a:t>1</a:t>
            </a:fld>
            <a:endParaRPr b="0" lang="en-US" sz="2600" spc="-1" strike="noStrike">
              <a:solidFill>
                <a:srgbClr val="000000"/>
              </a:solidFill>
              <a:uFill>
                <a:solidFill>
                  <a:srgbClr val="ffffff"/>
                </a:solidFill>
              </a:uFill>
              <a:latin typeface="Arial"/>
            </a:endParaRPr>
          </a:p>
        </p:txBody>
      </p:sp>
      <p:sp>
        <p:nvSpPr>
          <p:cNvPr id="524" name="CustomShape 3"/>
          <p:cNvSpPr/>
          <p:nvPr/>
        </p:nvSpPr>
        <p:spPr>
          <a:xfrm>
            <a:off x="380880" y="1219320"/>
            <a:ext cx="8381160" cy="913680"/>
          </a:xfrm>
          <a:prstGeom prst="roundRect">
            <a:avLst>
              <a:gd name="adj" fmla="val 16667"/>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r">
              <a:lnSpc>
                <a:spcPct val="100000"/>
              </a:lnSpc>
            </a:pPr>
            <a:r>
              <a:rPr b="0" lang="en-US" sz="2600" spc="-1" strike="noStrike">
                <a:solidFill>
                  <a:srgbClr val="ffffff"/>
                </a:solidFill>
                <a:uFill>
                  <a:solidFill>
                    <a:srgbClr val="ffffff"/>
                  </a:solidFill>
                </a:uFill>
                <a:latin typeface="Times New Roman"/>
                <a:ea typeface="DejaVu Sans"/>
              </a:rPr>
              <a:t>Cost</a:t>
            </a:r>
            <a:endParaRPr b="0" lang="en-US" sz="2600" spc="-1" strike="noStrike">
              <a:solidFill>
                <a:srgbClr val="000000"/>
              </a:solidFill>
              <a:uFill>
                <a:solidFill>
                  <a:srgbClr val="ffffff"/>
                </a:solidFill>
              </a:uFill>
              <a:latin typeface="Arial"/>
            </a:endParaRPr>
          </a:p>
        </p:txBody>
      </p:sp>
      <p:sp>
        <p:nvSpPr>
          <p:cNvPr id="525" name="CustomShape 4"/>
          <p:cNvSpPr/>
          <p:nvPr/>
        </p:nvSpPr>
        <p:spPr>
          <a:xfrm>
            <a:off x="380880" y="1219320"/>
            <a:ext cx="5104800" cy="913680"/>
          </a:xfrm>
          <a:prstGeom prst="rect">
            <a:avLst/>
          </a:prstGeom>
          <a:noFill/>
          <a:ln>
            <a:noFill/>
          </a:ln>
        </p:spPr>
        <p:style>
          <a:lnRef idx="0"/>
          <a:fillRef idx="0"/>
          <a:effectRef idx="0"/>
          <a:fontRef idx="minor"/>
        </p:style>
        <p:txBody>
          <a:bodyPr lIns="90000" rIns="90000" tIns="45000" bIns="45000" anchor="ctr"/>
          <a:p>
            <a:pPr marL="282600" indent="-281880">
              <a:lnSpc>
                <a:spcPct val="100000"/>
              </a:lnSpc>
              <a:buClr>
                <a:srgbClr val="000000"/>
              </a:buClr>
              <a:buFont typeface="Arial"/>
              <a:buChar char="•"/>
            </a:pPr>
            <a:r>
              <a:rPr b="0" lang="en-US" sz="2600" spc="-1" strike="noStrike">
                <a:solidFill>
                  <a:srgbClr val="000000"/>
                </a:solidFill>
                <a:uFill>
                  <a:solidFill>
                    <a:srgbClr val="ffffff"/>
                  </a:solidFill>
                </a:uFill>
                <a:latin typeface="Times New Roman"/>
                <a:ea typeface="DejaVu Sans"/>
              </a:rPr>
              <a:t>Make better DRAM chips</a:t>
            </a:r>
            <a:endParaRPr b="0" lang="en-US" sz="2600" spc="-1" strike="noStrike">
              <a:solidFill>
                <a:srgbClr val="000000"/>
              </a:solidFill>
              <a:uFill>
                <a:solidFill>
                  <a:srgbClr val="ffffff"/>
                </a:solidFill>
              </a:uFill>
              <a:latin typeface="Arial"/>
            </a:endParaRPr>
          </a:p>
        </p:txBody>
      </p:sp>
      <p:sp>
        <p:nvSpPr>
          <p:cNvPr id="526" name="CustomShape 5"/>
          <p:cNvSpPr/>
          <p:nvPr/>
        </p:nvSpPr>
        <p:spPr>
          <a:xfrm>
            <a:off x="380880" y="3841920"/>
            <a:ext cx="8381160" cy="913680"/>
          </a:xfrm>
          <a:prstGeom prst="roundRect">
            <a:avLst>
              <a:gd name="adj" fmla="val 16667"/>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r">
              <a:lnSpc>
                <a:spcPct val="100000"/>
              </a:lnSpc>
            </a:pPr>
            <a:r>
              <a:rPr b="0" lang="en-US" sz="2600" spc="-1" strike="noStrike">
                <a:solidFill>
                  <a:srgbClr val="ffffff"/>
                </a:solidFill>
                <a:uFill>
                  <a:solidFill>
                    <a:srgbClr val="ffffff"/>
                  </a:solidFill>
                </a:uFill>
                <a:latin typeface="Times New Roman"/>
                <a:ea typeface="DejaVu Sans"/>
              </a:rPr>
              <a:t>Cost, Power</a:t>
            </a:r>
            <a:endParaRPr b="0" lang="en-US" sz="2600" spc="-1" strike="noStrike">
              <a:solidFill>
                <a:srgbClr val="000000"/>
              </a:solidFill>
              <a:uFill>
                <a:solidFill>
                  <a:srgbClr val="ffffff"/>
                </a:solidFill>
              </a:uFill>
              <a:latin typeface="Arial"/>
            </a:endParaRPr>
          </a:p>
        </p:txBody>
      </p:sp>
      <p:sp>
        <p:nvSpPr>
          <p:cNvPr id="527" name="CustomShape 6"/>
          <p:cNvSpPr/>
          <p:nvPr/>
        </p:nvSpPr>
        <p:spPr>
          <a:xfrm>
            <a:off x="380880" y="3841920"/>
            <a:ext cx="4190400" cy="913680"/>
          </a:xfrm>
          <a:prstGeom prst="rect">
            <a:avLst/>
          </a:prstGeom>
          <a:noFill/>
          <a:ln>
            <a:noFill/>
          </a:ln>
        </p:spPr>
        <p:style>
          <a:lnRef idx="0"/>
          <a:fillRef idx="0"/>
          <a:effectRef idx="0"/>
          <a:fontRef idx="minor"/>
        </p:style>
        <p:txBody>
          <a:bodyPr lIns="90000" rIns="90000" tIns="45000" bIns="45000" anchor="ctr"/>
          <a:p>
            <a:pPr marL="282600" indent="-281880">
              <a:lnSpc>
                <a:spcPct val="100000"/>
              </a:lnSpc>
              <a:buClr>
                <a:srgbClr val="000000"/>
              </a:buClr>
              <a:buFont typeface="Arial"/>
              <a:buChar char="•"/>
            </a:pPr>
            <a:r>
              <a:rPr b="0" lang="en-US" sz="2600" spc="-1" strike="noStrike">
                <a:solidFill>
                  <a:srgbClr val="000000"/>
                </a:solidFill>
                <a:uFill>
                  <a:solidFill>
                    <a:srgbClr val="ffffff"/>
                  </a:solidFill>
                </a:uFill>
                <a:latin typeface="Times New Roman"/>
                <a:ea typeface="DejaVu Sans"/>
              </a:rPr>
              <a:t>Sophisticated ECC</a:t>
            </a:r>
            <a:endParaRPr b="0" lang="en-US" sz="2600" spc="-1" strike="noStrike">
              <a:solidFill>
                <a:srgbClr val="000000"/>
              </a:solidFill>
              <a:uFill>
                <a:solidFill>
                  <a:srgbClr val="ffffff"/>
                </a:solidFill>
              </a:uFill>
              <a:latin typeface="Arial"/>
            </a:endParaRPr>
          </a:p>
        </p:txBody>
      </p:sp>
      <p:sp>
        <p:nvSpPr>
          <p:cNvPr id="528" name="CustomShape 7"/>
          <p:cNvSpPr/>
          <p:nvPr/>
        </p:nvSpPr>
        <p:spPr>
          <a:xfrm>
            <a:off x="380880" y="2530440"/>
            <a:ext cx="8381160" cy="913680"/>
          </a:xfrm>
          <a:prstGeom prst="roundRect">
            <a:avLst>
              <a:gd name="adj" fmla="val 16667"/>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r">
              <a:lnSpc>
                <a:spcPct val="100000"/>
              </a:lnSpc>
            </a:pPr>
            <a:r>
              <a:rPr b="0" lang="en-US" sz="2600" spc="-1" strike="noStrike">
                <a:solidFill>
                  <a:srgbClr val="ffffff"/>
                </a:solidFill>
                <a:uFill>
                  <a:solidFill>
                    <a:srgbClr val="ffffff"/>
                  </a:solidFill>
                </a:uFill>
                <a:latin typeface="Times New Roman"/>
                <a:ea typeface="DejaVu Sans"/>
              </a:rPr>
              <a:t>Power, Performance</a:t>
            </a:r>
            <a:endParaRPr b="0" lang="en-US" sz="2600" spc="-1" strike="noStrike">
              <a:solidFill>
                <a:srgbClr val="000000"/>
              </a:solidFill>
              <a:uFill>
                <a:solidFill>
                  <a:srgbClr val="ffffff"/>
                </a:solidFill>
              </a:uFill>
              <a:latin typeface="Arial"/>
            </a:endParaRPr>
          </a:p>
        </p:txBody>
      </p:sp>
      <p:sp>
        <p:nvSpPr>
          <p:cNvPr id="529" name="CustomShape 8"/>
          <p:cNvSpPr/>
          <p:nvPr/>
        </p:nvSpPr>
        <p:spPr>
          <a:xfrm>
            <a:off x="380880" y="2530440"/>
            <a:ext cx="4190400" cy="913680"/>
          </a:xfrm>
          <a:prstGeom prst="rect">
            <a:avLst/>
          </a:prstGeom>
          <a:noFill/>
          <a:ln>
            <a:noFill/>
          </a:ln>
        </p:spPr>
        <p:style>
          <a:lnRef idx="0"/>
          <a:fillRef idx="0"/>
          <a:effectRef idx="0"/>
          <a:fontRef idx="minor"/>
        </p:style>
        <p:txBody>
          <a:bodyPr lIns="90000" rIns="90000" tIns="45000" bIns="45000" anchor="ctr"/>
          <a:p>
            <a:pPr marL="282600" indent="-281880">
              <a:lnSpc>
                <a:spcPct val="100000"/>
              </a:lnSpc>
              <a:buClr>
                <a:srgbClr val="000000"/>
              </a:buClr>
              <a:buFont typeface="Arial"/>
              <a:buChar char="•"/>
            </a:pPr>
            <a:r>
              <a:rPr b="0" lang="en-US" sz="2600" spc="-1" strike="noStrike">
                <a:solidFill>
                  <a:srgbClr val="000000"/>
                </a:solidFill>
                <a:uFill>
                  <a:solidFill>
                    <a:srgbClr val="ffffff"/>
                  </a:solidFill>
                </a:uFill>
                <a:latin typeface="Times New Roman"/>
                <a:ea typeface="DejaVu Sans"/>
              </a:rPr>
              <a:t>Refresh frequently</a:t>
            </a:r>
            <a:endParaRPr b="0" lang="en-US" sz="2600" spc="-1" strike="noStrike">
              <a:solidFill>
                <a:srgbClr val="000000"/>
              </a:solidFill>
              <a:uFill>
                <a:solidFill>
                  <a:srgbClr val="ffffff"/>
                </a:solidFill>
              </a:uFill>
              <a:latin typeface="Arial"/>
            </a:endParaRPr>
          </a:p>
        </p:txBody>
      </p:sp>
      <p:sp>
        <p:nvSpPr>
          <p:cNvPr id="530" name="CustomShape 9"/>
          <p:cNvSpPr/>
          <p:nvPr/>
        </p:nvSpPr>
        <p:spPr>
          <a:xfrm>
            <a:off x="380880" y="5153040"/>
            <a:ext cx="8381160" cy="913680"/>
          </a:xfrm>
          <a:prstGeom prst="roundRect">
            <a:avLst>
              <a:gd name="adj" fmla="val 16667"/>
            </a:avLst>
          </a:prstGeom>
          <a:solidFill>
            <a:srgbClr val="ff0000">
              <a:alpha val="51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r">
              <a:lnSpc>
                <a:spcPct val="100000"/>
              </a:lnSpc>
            </a:pPr>
            <a:r>
              <a:rPr b="0" lang="en-US" sz="2600" spc="-1" strike="noStrike">
                <a:solidFill>
                  <a:srgbClr val="ffffff"/>
                </a:solidFill>
                <a:uFill>
                  <a:solidFill>
                    <a:srgbClr val="ffffff"/>
                  </a:solidFill>
                </a:uFill>
                <a:latin typeface="Times New Roman"/>
                <a:ea typeface="DejaVu Sans"/>
              </a:rPr>
              <a:t>Cost, Power, Complexity</a:t>
            </a:r>
            <a:endParaRPr b="0" lang="en-US" sz="2600" spc="-1" strike="noStrike">
              <a:solidFill>
                <a:srgbClr val="000000"/>
              </a:solidFill>
              <a:uFill>
                <a:solidFill>
                  <a:srgbClr val="ffffff"/>
                </a:solidFill>
              </a:uFill>
              <a:latin typeface="Arial"/>
            </a:endParaRPr>
          </a:p>
        </p:txBody>
      </p:sp>
      <p:sp>
        <p:nvSpPr>
          <p:cNvPr id="531" name="CustomShape 10"/>
          <p:cNvSpPr/>
          <p:nvPr/>
        </p:nvSpPr>
        <p:spPr>
          <a:xfrm>
            <a:off x="380880" y="5153040"/>
            <a:ext cx="4190400" cy="913680"/>
          </a:xfrm>
          <a:prstGeom prst="rect">
            <a:avLst/>
          </a:prstGeom>
          <a:noFill/>
          <a:ln>
            <a:noFill/>
          </a:ln>
        </p:spPr>
        <p:style>
          <a:lnRef idx="0"/>
          <a:fillRef idx="0"/>
          <a:effectRef idx="0"/>
          <a:fontRef idx="minor"/>
        </p:style>
        <p:txBody>
          <a:bodyPr lIns="90000" rIns="90000" tIns="45000" bIns="45000" anchor="ctr"/>
          <a:p>
            <a:pPr marL="282600" indent="-281880">
              <a:lnSpc>
                <a:spcPct val="100000"/>
              </a:lnSpc>
              <a:buClr>
                <a:srgbClr val="000000"/>
              </a:buClr>
              <a:buFont typeface="Arial"/>
              <a:buChar char="•"/>
            </a:pPr>
            <a:r>
              <a:rPr b="0" lang="en-US" sz="2600" spc="-1" strike="noStrike">
                <a:solidFill>
                  <a:srgbClr val="000000"/>
                </a:solidFill>
                <a:uFill>
                  <a:solidFill>
                    <a:srgbClr val="ffffff"/>
                  </a:solidFill>
                </a:uFill>
                <a:latin typeface="Times New Roman"/>
                <a:ea typeface="DejaVu Sans"/>
              </a:rPr>
              <a:t>Access counters </a:t>
            </a:r>
            <a:endParaRPr b="0" lang="en-US" sz="2600" spc="-1" strike="noStrike">
              <a:solidFill>
                <a:srgbClr val="000000"/>
              </a:solidFill>
              <a:uFill>
                <a:solidFill>
                  <a:srgbClr val="ffffff"/>
                </a:solidFill>
              </a:uFill>
              <a:latin typeface="Arial"/>
            </a:endParaRPr>
          </a:p>
        </p:txBody>
      </p:sp>
    </p:spTree>
  </p:cSld>
  <p:timing>
    <p:tnLst>
      <p:par>
        <p:cTn id="776" dur="indefinite" restart="never" nodeType="tmRoot">
          <p:childTnLst>
            <p:seq>
              <p:cTn id="777" dur="indefinite" nodeType="mainSeq">
                <p:childTnLst>
                  <p:par>
                    <p:cTn id="778" fill="hold">
                      <p:stCondLst>
                        <p:cond delay="indefinite"/>
                      </p:stCondLst>
                      <p:childTnLst>
                        <p:par>
                          <p:cTn id="779" fill="hold">
                            <p:stCondLst>
                              <p:cond delay="0"/>
                            </p:stCondLst>
                            <p:childTnLst>
                              <p:par>
                                <p:cTn id="780" nodeType="clickEffect" fill="hold" presetClass="entr" presetID="1">
                                  <p:stCondLst>
                                    <p:cond delay="0"/>
                                  </p:stCondLst>
                                  <p:childTnLst>
                                    <p:set>
                                      <p:cBhvr>
                                        <p:cTn id="781" dur="1" fill="hold">
                                          <p:stCondLst>
                                            <p:cond delay="0"/>
                                          </p:stCondLst>
                                        </p:cTn>
                                        <p:tgtEl>
                                          <p:spTgt spid="524"/>
                                        </p:tgtEl>
                                        <p:attrNameLst>
                                          <p:attrName>style.visibility</p:attrName>
                                        </p:attrNameLst>
                                      </p:cBhvr>
                                      <p:to>
                                        <p:strVal val="visible"/>
                                      </p:to>
                                    </p:set>
                                  </p:childTnLst>
                                </p:cTn>
                              </p:par>
                              <p:par>
                                <p:cTn id="782" nodeType="withEffect" fill="hold" presetClass="entr" presetID="1">
                                  <p:stCondLst>
                                    <p:cond delay="0"/>
                                  </p:stCondLst>
                                  <p:childTnLst>
                                    <p:set>
                                      <p:cBhvr>
                                        <p:cTn id="783" dur="1" fill="hold">
                                          <p:stCondLst>
                                            <p:cond delay="0"/>
                                          </p:stCondLst>
                                        </p:cTn>
                                        <p:tgtEl>
                                          <p:spTgt spid="528"/>
                                        </p:tgtEl>
                                        <p:attrNameLst>
                                          <p:attrName>style.visibility</p:attrName>
                                        </p:attrNameLst>
                                      </p:cBhvr>
                                      <p:to>
                                        <p:strVal val="visible"/>
                                      </p:to>
                                    </p:set>
                                  </p:childTnLst>
                                </p:cTn>
                              </p:par>
                              <p:par>
                                <p:cTn id="784" nodeType="withEffect" fill="hold" presetClass="entr" presetID="1">
                                  <p:stCondLst>
                                    <p:cond delay="0"/>
                                  </p:stCondLst>
                                  <p:childTnLst>
                                    <p:set>
                                      <p:cBhvr>
                                        <p:cTn id="785" dur="1" fill="hold">
                                          <p:stCondLst>
                                            <p:cond delay="0"/>
                                          </p:stCondLst>
                                        </p:cTn>
                                        <p:tgtEl>
                                          <p:spTgt spid="526"/>
                                        </p:tgtEl>
                                        <p:attrNameLst>
                                          <p:attrName>style.visibility</p:attrName>
                                        </p:attrNameLst>
                                      </p:cBhvr>
                                      <p:to>
                                        <p:strVal val="visible"/>
                                      </p:to>
                                    </p:set>
                                  </p:childTnLst>
                                </p:cTn>
                              </p:par>
                              <p:par>
                                <p:cTn id="786" nodeType="withEffect" fill="hold" presetClass="entr" presetID="1">
                                  <p:stCondLst>
                                    <p:cond delay="0"/>
                                  </p:stCondLst>
                                  <p:childTnLst>
                                    <p:set>
                                      <p:cBhvr>
                                        <p:cTn id="787"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Our Solution</a:t>
            </a:r>
            <a:endParaRPr b="0" lang="en-US" sz="1500" spc="-1" strike="noStrike">
              <a:solidFill>
                <a:srgbClr val="000000"/>
              </a:solidFill>
              <a:uFill>
                <a:solidFill>
                  <a:srgbClr val="ffffff"/>
                </a:solidFill>
              </a:uFill>
              <a:latin typeface="Arial"/>
            </a:endParaRPr>
          </a:p>
        </p:txBody>
      </p:sp>
      <p:sp>
        <p:nvSpPr>
          <p:cNvPr id="533"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PARA: Probabilistic Adjacent Row Activation</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Key Idea</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After closing a row, we activate (i.e., refresh) one of its neighbors with a low probability: p = 0.005</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Reliability Guarantee</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When p=0.005, errors in one year: 9.4×10-14</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By adjusting the value of p, we can provide an arbitrarily strong protection against errors</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p:txBody>
      </p:sp>
      <p:sp>
        <p:nvSpPr>
          <p:cNvPr id="534"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0DE89F57-0A94-4ED6-9C24-C17D72668659}"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788" dur="indefinite" restart="never" nodeType="tmRoot">
          <p:childTnLst>
            <p:seq>
              <p:cTn id="789" dur="indefinite" nodeType="mainSeq">
                <p:childTnLst>
                  <p:par>
                    <p:cTn id="790" fill="hold">
                      <p:stCondLst>
                        <p:cond delay="indefinite"/>
                      </p:stCondLst>
                      <p:childTnLst>
                        <p:par>
                          <p:cTn id="791" fill="hold">
                            <p:stCondLst>
                              <p:cond delay="0"/>
                            </p:stCondLst>
                            <p:childTnLst>
                              <p:par>
                                <p:cTn id="792" nodeType="clickEffect" fill="hold" presetClass="entr" presetID="1">
                                  <p:stCondLst>
                                    <p:cond delay="0"/>
                                  </p:stCondLst>
                                  <p:childTnLst>
                                    <p:set>
                                      <p:cBhvr>
                                        <p:cTn id="793" dur="1" fill="hold">
                                          <p:stCondLst>
                                            <p:cond delay="0"/>
                                          </p:stCondLst>
                                        </p:cTn>
                                        <p:tgtEl>
                                          <p:spTgt spid="533">
                                            <p:txEl>
                                              <p:pRg st="320" end="320"/>
                                            </p:txEl>
                                          </p:spTgt>
                                        </p:tgtEl>
                                        <p:attrNameLst>
                                          <p:attrName>style.visibility</p:attrName>
                                        </p:attrNameLst>
                                      </p:cBhvr>
                                      <p:to>
                                        <p:strVal val="visible"/>
                                      </p:to>
                                    </p:set>
                                  </p:childTnLst>
                                </p:cTn>
                              </p:par>
                              <p:par>
                                <p:cTn id="794" nodeType="withEffect" fill="hold" presetClass="entr" presetID="1">
                                  <p:stCondLst>
                                    <p:cond delay="0"/>
                                  </p:stCondLst>
                                  <p:childTnLst>
                                    <p:set>
                                      <p:cBhvr>
                                        <p:cTn id="795" dur="1" fill="hold">
                                          <p:stCondLst>
                                            <p:cond delay="0"/>
                                          </p:stCondLst>
                                        </p:cTn>
                                        <p:tgtEl>
                                          <p:spTgt spid="533">
                                            <p:txEl>
                                              <p:pRg st="320" end="320"/>
                                            </p:txEl>
                                          </p:spTgt>
                                        </p:tgtEl>
                                        <p:attrNameLst>
                                          <p:attrName>style.visibility</p:attrName>
                                        </p:attrNameLst>
                                      </p:cBhvr>
                                      <p:to>
                                        <p:strVal val="visible"/>
                                      </p:to>
                                    </p:set>
                                  </p:childTnLst>
                                </p:cTn>
                              </p:par>
                            </p:childTnLst>
                          </p:cTn>
                        </p:par>
                      </p:childTnLst>
                    </p:cTn>
                  </p:par>
                  <p:par>
                    <p:cTn id="796" fill="hold">
                      <p:stCondLst>
                        <p:cond delay="indefinite"/>
                      </p:stCondLst>
                      <p:childTnLst>
                        <p:par>
                          <p:cTn id="797" fill="hold">
                            <p:stCondLst>
                              <p:cond delay="0"/>
                            </p:stCondLst>
                            <p:childTnLst>
                              <p:par>
                                <p:cTn id="798" nodeType="clickEffect" fill="hold" presetClass="entr" presetID="1">
                                  <p:stCondLst>
                                    <p:cond delay="0"/>
                                  </p:stCondLst>
                                  <p:childTnLst>
                                    <p:set>
                                      <p:cBhvr>
                                        <p:cTn id="799" dur="1" fill="hold">
                                          <p:stCondLst>
                                            <p:cond delay="0"/>
                                          </p:stCondLst>
                                        </p:cTn>
                                        <p:tgtEl>
                                          <p:spTgt spid="533">
                                            <p:txEl>
                                              <p:pRg st="320" end="320"/>
                                            </p:txEl>
                                          </p:spTgt>
                                        </p:tgtEl>
                                        <p:attrNameLst>
                                          <p:attrName>style.visibility</p:attrName>
                                        </p:attrNameLst>
                                      </p:cBhvr>
                                      <p:to>
                                        <p:strVal val="visible"/>
                                      </p:to>
                                    </p:set>
                                  </p:childTnLst>
                                </p:cTn>
                              </p:par>
                              <p:par>
                                <p:cTn id="800" nodeType="withEffect" fill="hold" presetClass="entr" presetID="1">
                                  <p:stCondLst>
                                    <p:cond delay="0"/>
                                  </p:stCondLst>
                                  <p:childTnLst>
                                    <p:set>
                                      <p:cBhvr>
                                        <p:cTn id="801" dur="1" fill="hold">
                                          <p:stCondLst>
                                            <p:cond delay="0"/>
                                          </p:stCondLst>
                                        </p:cTn>
                                        <p:tgtEl>
                                          <p:spTgt spid="533">
                                            <p:txEl>
                                              <p:pRg st="320" end="320"/>
                                            </p:txEl>
                                          </p:spTgt>
                                        </p:tgtEl>
                                        <p:attrNameLst>
                                          <p:attrName>style.visibility</p:attrName>
                                        </p:attrNameLst>
                                      </p:cBhvr>
                                      <p:to>
                                        <p:strVal val="visible"/>
                                      </p:to>
                                    </p:set>
                                  </p:childTnLst>
                                </p:cTn>
                              </p:par>
                            </p:childTnLst>
                          </p:cTn>
                        </p:par>
                      </p:childTnLst>
                    </p:cTn>
                  </p:par>
                  <p:par>
                    <p:cTn id="802" fill="hold">
                      <p:stCondLst>
                        <p:cond delay="indefinite"/>
                      </p:stCondLst>
                      <p:childTnLst>
                        <p:par>
                          <p:cTn id="803" fill="hold">
                            <p:stCondLst>
                              <p:cond delay="0"/>
                            </p:stCondLst>
                            <p:childTnLst>
                              <p:par>
                                <p:cTn id="804" nodeType="clickEffect" fill="hold" presetClass="entr" presetID="1">
                                  <p:stCondLst>
                                    <p:cond delay="0"/>
                                  </p:stCondLst>
                                  <p:childTnLst>
                                    <p:set>
                                      <p:cBhvr>
                                        <p:cTn id="805" dur="1" fill="hold">
                                          <p:stCondLst>
                                            <p:cond delay="0"/>
                                          </p:stCondLst>
                                        </p:cTn>
                                        <p:tgtEl>
                                          <p:spTgt spid="533">
                                            <p:txEl>
                                              <p:pRg st="320" end="32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Advantages of PARA</a:t>
            </a:r>
            <a:endParaRPr b="0" lang="en-US" sz="1500" spc="-1" strike="noStrike">
              <a:solidFill>
                <a:srgbClr val="000000"/>
              </a:solidFill>
              <a:uFill>
                <a:solidFill>
                  <a:srgbClr val="ffffff"/>
                </a:solidFill>
              </a:uFill>
              <a:latin typeface="Arial"/>
            </a:endParaRPr>
          </a:p>
        </p:txBody>
      </p:sp>
      <p:sp>
        <p:nvSpPr>
          <p:cNvPr id="536"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PARA refreshes rows infrequently</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Low power</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Low performance-overhead</a:t>
            </a:r>
            <a:endParaRPr b="0" lang="en-US" sz="16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n-US" sz="1500" spc="-1" strike="noStrike">
                <a:solidFill>
                  <a:srgbClr val="000000"/>
                </a:solidFill>
                <a:uFill>
                  <a:solidFill>
                    <a:srgbClr val="ffffff"/>
                  </a:solidFill>
                </a:uFill>
                <a:latin typeface="Times New Roman"/>
              </a:rPr>
              <a:t>Average slowdown: 0.20% (for 29 benchmarks)</a:t>
            </a:r>
            <a:endParaRPr b="0" lang="en-US" sz="15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n-US" sz="1500" spc="-1" strike="noStrike">
                <a:solidFill>
                  <a:srgbClr val="000000"/>
                </a:solidFill>
                <a:uFill>
                  <a:solidFill>
                    <a:srgbClr val="ffffff"/>
                  </a:solidFill>
                </a:uFill>
                <a:latin typeface="Times New Roman"/>
              </a:rPr>
              <a:t>Maximum slowdown: 0.75%</a:t>
            </a:r>
            <a:endParaRPr b="0" lang="en-US" sz="15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PARA is stateless</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Low cost</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Low complexity</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PARA is an effective and low-overhead solution to prevent disturbance errors</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p:txBody>
      </p:sp>
      <p:sp>
        <p:nvSpPr>
          <p:cNvPr id="537"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A86EC6B9-2D6B-4DD7-B80A-E9AB31B4F50E}"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806" dur="indefinite" restart="never" nodeType="tmRoot">
          <p:childTnLst>
            <p:seq>
              <p:cTn id="807" dur="indefinite" nodeType="mainSeq">
                <p:childTnLst>
                  <p:par>
                    <p:cTn id="808" fill="hold">
                      <p:stCondLst>
                        <p:cond delay="indefinite"/>
                      </p:stCondLst>
                      <p:childTnLst>
                        <p:par>
                          <p:cTn id="809" fill="hold">
                            <p:stCondLst>
                              <p:cond delay="0"/>
                            </p:stCondLst>
                            <p:childTnLst>
                              <p:par>
                                <p:cTn id="810" nodeType="clickEffect" fill="hold" presetClass="entr" presetID="1">
                                  <p:stCondLst>
                                    <p:cond delay="0"/>
                                  </p:stCondLst>
                                  <p:childTnLst>
                                    <p:set>
                                      <p:cBhvr>
                                        <p:cTn id="811" dur="1" fill="hold">
                                          <p:stCondLst>
                                            <p:cond delay="0"/>
                                          </p:stCondLst>
                                        </p:cTn>
                                        <p:tgtEl>
                                          <p:spTgt spid="536">
                                            <p:txEl>
                                              <p:pRg st="258" end="258"/>
                                            </p:txEl>
                                          </p:spTgt>
                                        </p:tgtEl>
                                        <p:attrNameLst>
                                          <p:attrName>style.visibility</p:attrName>
                                        </p:attrNameLst>
                                      </p:cBhvr>
                                      <p:to>
                                        <p:strVal val="visible"/>
                                      </p:to>
                                    </p:set>
                                  </p:childTnLst>
                                </p:cTn>
                              </p:par>
                              <p:par>
                                <p:cTn id="812" nodeType="withEffect" fill="hold" presetClass="entr" presetID="1">
                                  <p:stCondLst>
                                    <p:cond delay="0"/>
                                  </p:stCondLst>
                                  <p:childTnLst>
                                    <p:set>
                                      <p:cBhvr>
                                        <p:cTn id="813" dur="1" fill="hold">
                                          <p:stCondLst>
                                            <p:cond delay="0"/>
                                          </p:stCondLst>
                                        </p:cTn>
                                        <p:tgtEl>
                                          <p:spTgt spid="536">
                                            <p:txEl>
                                              <p:pRg st="258" end="258"/>
                                            </p:txEl>
                                          </p:spTgt>
                                        </p:tgtEl>
                                        <p:attrNameLst>
                                          <p:attrName>style.visibility</p:attrName>
                                        </p:attrNameLst>
                                      </p:cBhvr>
                                      <p:to>
                                        <p:strVal val="visible"/>
                                      </p:to>
                                    </p:set>
                                  </p:childTnLst>
                                </p:cTn>
                              </p:par>
                              <p:par>
                                <p:cTn id="814" nodeType="withEffect" fill="hold" presetClass="entr" presetID="1">
                                  <p:stCondLst>
                                    <p:cond delay="0"/>
                                  </p:stCondLst>
                                  <p:childTnLst>
                                    <p:set>
                                      <p:cBhvr>
                                        <p:cTn id="815" dur="1" fill="hold">
                                          <p:stCondLst>
                                            <p:cond delay="0"/>
                                          </p:stCondLst>
                                        </p:cTn>
                                        <p:tgtEl>
                                          <p:spTgt spid="536">
                                            <p:txEl>
                                              <p:pRg st="258" end="258"/>
                                            </p:txEl>
                                          </p:spTgt>
                                        </p:tgtEl>
                                        <p:attrNameLst>
                                          <p:attrName>style.visibility</p:attrName>
                                        </p:attrNameLst>
                                      </p:cBhvr>
                                      <p:to>
                                        <p:strVal val="visible"/>
                                      </p:to>
                                    </p:set>
                                  </p:childTnLst>
                                </p:cTn>
                              </p:par>
                            </p:childTnLst>
                          </p:cTn>
                        </p:par>
                      </p:childTnLst>
                    </p:cTn>
                  </p:par>
                  <p:par>
                    <p:cTn id="816" fill="hold">
                      <p:stCondLst>
                        <p:cond delay="indefinite"/>
                      </p:stCondLst>
                      <p:childTnLst>
                        <p:par>
                          <p:cTn id="817" fill="hold">
                            <p:stCondLst>
                              <p:cond delay="0"/>
                            </p:stCondLst>
                            <p:childTnLst>
                              <p:par>
                                <p:cTn id="818" nodeType="clickEffect" fill="hold" presetClass="entr" presetID="1">
                                  <p:stCondLst>
                                    <p:cond delay="0"/>
                                  </p:stCondLst>
                                  <p:childTnLst>
                                    <p:set>
                                      <p:cBhvr>
                                        <p:cTn id="819" dur="1" fill="hold">
                                          <p:stCondLst>
                                            <p:cond delay="0"/>
                                          </p:stCondLst>
                                        </p:cTn>
                                        <p:tgtEl>
                                          <p:spTgt spid="536">
                                            <p:txEl>
                                              <p:pRg st="258" end="25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Conclusion</a:t>
            </a:r>
            <a:endParaRPr b="0" lang="en-US" sz="1500" spc="-1" strike="noStrike">
              <a:solidFill>
                <a:srgbClr val="000000"/>
              </a:solidFill>
              <a:uFill>
                <a:solidFill>
                  <a:srgbClr val="ffffff"/>
                </a:solidFill>
              </a:uFill>
              <a:latin typeface="Arial"/>
            </a:endParaRPr>
          </a:p>
        </p:txBody>
      </p:sp>
      <p:sp>
        <p:nvSpPr>
          <p:cNvPr id="539"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Disturbance errors are widespread in DRAM chips sold and used today</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When a row is opened repeatedly, adjacent rows leak charge at an accelerated rate</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We propose a stateless solution that prevents disturbance errors with low overhead</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Due to difficulties in DRAM scaling, new and unexpected types of failures may appear</a:t>
            </a:r>
            <a:endParaRPr b="0" lang="en-US" sz="2400" spc="-1" strike="noStrike">
              <a:solidFill>
                <a:srgbClr val="000000"/>
              </a:solidFill>
              <a:uFill>
                <a:solidFill>
                  <a:srgbClr val="ffffff"/>
                </a:solidFill>
              </a:uFill>
              <a:latin typeface="Arial"/>
            </a:endParaRPr>
          </a:p>
        </p:txBody>
      </p:sp>
      <p:sp>
        <p:nvSpPr>
          <p:cNvPr id="540"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9E49F1ED-F713-46CF-B50F-471382C41006}"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820" dur="indefinite" restart="never" nodeType="tmRoot">
          <p:childTnLst>
            <p:seq>
              <p:cTn id="821" dur="indefinite" nodeType="mainSeq">
                <p:childTnLst>
                  <p:par>
                    <p:cTn id="822" fill="hold">
                      <p:stCondLst>
                        <p:cond delay="indefinite"/>
                      </p:stCondLst>
                      <p:childTnLst>
                        <p:par>
                          <p:cTn id="823" fill="hold">
                            <p:stCondLst>
                              <p:cond delay="0"/>
                            </p:stCondLst>
                            <p:childTnLst>
                              <p:par>
                                <p:cTn id="824" nodeType="clickEffect" fill="hold" presetClass="entr" presetID="1">
                                  <p:stCondLst>
                                    <p:cond delay="0"/>
                                  </p:stCondLst>
                                  <p:childTnLst>
                                    <p:set>
                                      <p:cBhvr>
                                        <p:cTn id="825" dur="1" fill="hold">
                                          <p:stCondLst>
                                            <p:cond delay="0"/>
                                          </p:stCondLst>
                                        </p:cTn>
                                        <p:tgtEl>
                                          <p:spTgt spid="539">
                                            <p:txEl>
                                              <p:pRg st="321" end="321"/>
                                            </p:txEl>
                                          </p:spTgt>
                                        </p:tgtEl>
                                        <p:attrNameLst>
                                          <p:attrName>style.visibility</p:attrName>
                                        </p:attrNameLst>
                                      </p:cBhvr>
                                      <p:to>
                                        <p:strVal val="visible"/>
                                      </p:to>
                                    </p:set>
                                  </p:childTnLst>
                                </p:cTn>
                              </p:par>
                            </p:childTnLst>
                          </p:cTn>
                        </p:par>
                      </p:childTnLst>
                    </p:cTn>
                  </p:par>
                  <p:par>
                    <p:cTn id="826" fill="hold">
                      <p:stCondLst>
                        <p:cond delay="indefinite"/>
                      </p:stCondLst>
                      <p:childTnLst>
                        <p:par>
                          <p:cTn id="827" fill="hold">
                            <p:stCondLst>
                              <p:cond delay="0"/>
                            </p:stCondLst>
                            <p:childTnLst>
                              <p:par>
                                <p:cTn id="828" nodeType="clickEffect" fill="hold" presetClass="entr" presetID="1">
                                  <p:stCondLst>
                                    <p:cond delay="0"/>
                                  </p:stCondLst>
                                  <p:childTnLst>
                                    <p:set>
                                      <p:cBhvr>
                                        <p:cTn id="829" dur="1" fill="hold">
                                          <p:stCondLst>
                                            <p:cond delay="0"/>
                                          </p:stCondLst>
                                        </p:cTn>
                                        <p:tgtEl>
                                          <p:spTgt spid="539">
                                            <p:txEl>
                                              <p:pRg st="321" end="321"/>
                                            </p:txEl>
                                          </p:spTgt>
                                        </p:tgtEl>
                                        <p:attrNameLst>
                                          <p:attrName>style.visibility</p:attrName>
                                        </p:attrNameLst>
                                      </p:cBhvr>
                                      <p:to>
                                        <p:strVal val="visible"/>
                                      </p:to>
                                    </p:set>
                                  </p:childTnLst>
                                </p:cTn>
                              </p:par>
                            </p:childTnLst>
                          </p:cTn>
                        </p:par>
                      </p:childTnLst>
                    </p:cTn>
                  </p:par>
                  <p:par>
                    <p:cTn id="830" fill="hold">
                      <p:stCondLst>
                        <p:cond delay="indefinite"/>
                      </p:stCondLst>
                      <p:childTnLst>
                        <p:par>
                          <p:cTn id="831" fill="hold">
                            <p:stCondLst>
                              <p:cond delay="0"/>
                            </p:stCondLst>
                            <p:childTnLst>
                              <p:par>
                                <p:cTn id="832" nodeType="clickEffect" fill="hold" presetClass="entr" presetID="1">
                                  <p:stCondLst>
                                    <p:cond delay="0"/>
                                  </p:stCondLst>
                                  <p:childTnLst>
                                    <p:set>
                                      <p:cBhvr>
                                        <p:cTn id="833" dur="1" fill="hold">
                                          <p:stCondLst>
                                            <p:cond delay="0"/>
                                          </p:stCondLst>
                                        </p:cTn>
                                        <p:tgtEl>
                                          <p:spTgt spid="539">
                                            <p:txEl>
                                              <p:pRg st="321" end="32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standalone="yes"?>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p:cSld><p:spTree><p:nvGrpSpPr>        <p:cNvPr id="1" name=""/>        <p:cNvGrpSpPr/>        <p:nvPr/>      </p:nvGrpSpPr>      <p:grpSpPr>        <a:xfrm>          <a:off x="0" y="0"/>          <a:ext cx="0" cy="0"/>          <a:chOff x="0" y="0"/>          <a:chExt cx="0" cy="0"/>        </a:xfrm>      </p:grpSpPr><p:sp><p:nvSpPr><p:cNvPr id="541" name="CustomShape 1"></p:cNvPr><p:cNvSpPr/><p:nvPr/></p:nvSpPr><p:spPr><a:xfrm><a:off x="0" y="0"/><a:ext cx="9143280" cy="2056680"/></a:xfrm><a:prstGeom prst="rect"><a:avLst></a:avLst></a:prstGeom><a:noFill/><a:ln><a:noFill/></a:ln></p:spPr><p:style><a:lnRef idx="0"/><a:fillRef idx="0"/><a:effectRef idx="0"/><a:fontRef idx="minor"/></p:style><p:txBody><a:bodyPr lIns="90000" rIns="90000" tIns="45000" bIns="45000" anchor="ctr"></a:bodyPr><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endParaRPr b="0" lang="en-US" sz="1800" spc="-1" strike="noStrike"><a:solidFill><a:srgbClr val="000000"/></a:solidFill><a:uFill><a:solidFill><a:srgbClr val="ffffff"/></a:solidFill></a:uFill><a:latin typeface="Arial"/></a:endParaRPr></a:p><a:p><a:r><a:rPr b="0" lang="en-US" sz="1500" spc="-1" strike="noStrike"><a:solidFill><a:srgbClr val="000000"/></a:solidFill><a:uFill><a:solidFill><a:srgbClr val="ffffff"/></a:solidFill></a:uFill><a:latin typeface="Times New Roman"/></a:rPr><a:t></a:t></a:r><a:r><a:rPr b="0" lang="en-US" sz="4800" spc="-1" strike="noStrike"><a:solidFill><a:srgbClr val="000000"/></a:solidFill><a:uFill><a:solidFill><a:srgbClr val="ffffff"/></a:solidFill></a:uFill><a:latin typeface="Times New Roman"/></a:rPr><a:t>Result: rowhammer-test</a:t></a:r><a:endParaRPr b="0" lang="en-US" sz="4800" spc="-1" strike="noStrike"><a:solidFill><a:srgbClr val="000000"/></a:solidFill><a:uFill><a:solidFill><a:srgbClr val="ffffff"/></a:solidFill></a:uFill><a:latin typeface="Arial"/></a:endParaRPr></a:p><a:p><a:endParaRPr b="0" lang="en-US" sz="4800" spc="-1" strike="noStrike"><a:solidFill><a:srgbClr val="000000"/></a:solidFill><a:uFill><a:solidFill><a:srgbClr val="ffffff"/></a:solidFill></a:uFill><a:latin typeface="Arial"/></a:endParaRPr></a:p><a:p><a:endParaRPr b="0" lang="en-US" sz="4800" spc="-1" strike="noStrike"><a:solidFill><a:srgbClr val="000000"/></a:solidFill><a:uFill><a:solidFill><a:srgbClr val="ffffff"/></a:solidFill></a:uFill><a:latin typeface="Arial"/></a:endParaRPr></a:p><a:p><a:endParaRPr b="0" lang="en-US" sz="4800" spc="-1" strike="noStrike"><a:solidFill><a:srgbClr val="000000"/></a:solidFill><a:uFill><a:solidFill><a:srgbClr val="ffffff"/></a:solidFill></a:uFill><a:latin typeface="Arial"/></a:endParaRPr></a:p><a:p><a:pPr marL="216000" indent="-216000"><a:buClr><a:srgbClr val="000000"/></a:buClr><a:buFont typeface="Wingdings" charset="2"/><a:buChar char=""/></a:pPr><a:r><a:rPr b="0" lang="en-US" sz="2400" spc="-1" strike="noStrike"><a:solidFill><a:srgbClr val="000000"/></a:solidFill><a:uFill><a:solidFill><a:srgbClr val="ffffff"/></a:solidFill></a:uFill><a:latin typeface="Times New Roman"/></a:rPr><a:t> </a:t></a:r><a:r><a:rPr b="0" lang="en-US" sz="2400" spc="-1" strike="noStrike"><a:solidFill><a:srgbClr val="000000"/></a:solidFill><a:uFill><a:solidFill><a:srgbClr val="ffffff"/></a:solidFill></a:uFill><a:latin typeface="Times New Roman"/></a:rPr><a:t>https://github.com/google/rowhammer-test</a:t></a:r><a:endParaRPr b="0" lang="en-US" sz="2400" spc="-1" strike="noStrike"><a:solidFill><a:srgbClr val="000000"/></a:solidFill><a:uFill><a:solidFill><a:srgbClr val="ffffff"/></a:solidFill></a:uFill><a:latin typeface="Arial"/></a:endParaRPr></a:p><a:p><a:pPr lvl="1" marL="432000" indent="-216000"><a:buClr><a:srgbClr val="000000"/></a:buClr><a:buSzPct val="45000"/><a:buFont typeface="Wingdings" charset="2"/><a:buChar char=""/></a:pPr><a:r><a:rPr b="0" lang="en-US" sz="2400" spc="-1" strike="noStrike"><a:solidFill><a:srgbClr val="000000"/></a:solidFill><a:uFill><a:solidFill><a:srgbClr val="ffffff"/></a:solidFill></a:uFill><a:latin typeface="Times New Roman"/></a:rPr><a:t> </a:t></a:r><a:r><a:rPr b="0" lang="en-US" sz="2400" spc="-1" strike="noStrike"><a:solidFill><a:srgbClr val="000000"/></a:solidFill><a:uFill><a:solidFill><a:srgbClr val="ffffff"/></a:solidFill></a:uFill><a:latin typeface="Times New Roman"/></a:rPr><a:t>Runs in userland</a:t></a:r><a:endParaRPr b="0" lang="en-US" sz="2400" spc="-1" strike="noStrike"><a:solidFill><a:srgbClr val="000000"/></a:solidFill><a:uFill><a:solidFill><a:srgbClr val="ffffff"/></a:solidFill></a:uFill><a:latin typeface="Arial"/></a:endParaRPr></a:p><a:p><a:pPr lvl="2" marL="648000" indent="-216000"><a:buClr><a:srgbClr val="000000"/></a:buClr><a:buSzPct val="45000"/><a:buFont typeface="Wingdings" charset="2"/><a:buChar char=""/></a:pPr><a:r><a:rPr b="0" lang="en-US" sz="2400" spc="-1" strike="noStrike"><a:solidFill><a:srgbClr val="000000"/></a:solidFill><a:uFill><a:solidFill><a:srgbClr val="ffffff"/></a:solidFill></a:uFill><a:latin typeface="Times New Roman"/></a:rPr><a:t> </a:t></a:r><a:r><a:rPr b="0" lang="en-US" sz="2400" spc="-1" strike="noStrike"><a:solidFill><a:srgbClr val="000000"/></a:solidFill><a:uFill><a:solidFill><a:srgbClr val="ffffff"/></a:solidFill></a:uFill><a:latin typeface="Times New Roman"/></a:rPr><a:t>Allocates 1GB, looks for bit flips in this</a:t></a:r><a:endParaRPr b="0" lang="en-US" sz="2400" spc="-1" strike="noStrike"><a:solidFill><a:srgbClr val="000000"/></a:solidFill><a:uFill><a:solidFill><a:srgbClr val="ffffff"/></a:solidFill></a:uFill><a:latin typeface="Arial"/></a:endParaRPr></a:p><a:p><a:pPr lvl="1" marL="432000" indent="-216000"><a:buClr><a:srgbClr val="000000"/></a:buClr><a:buSzPct val="45000"/><a:buFont typeface="Wingdings" charset="2"/><a:buChar char=""/></a:pPr><a:r><a:rPr b="0" lang="en-US" sz="2400" spc="-1" strike="noStrike"><a:solidFill><a:srgbClr val="000000"/></a:solidFill><a:uFill><a:solidFill><a:srgbClr val="ffffff"/></a:solidFill></a:uFill><a:latin typeface="Times New Roman"/></a:rPr><a:t> </a:t></a:r><a:r><a:rPr b="0" lang="en-US" sz="2400" spc="-1" strike="noStrike"><a:solidFill><a:srgbClr val="000000"/></a:solidFill><a:uFill><a:solidFill><a:srgbClr val="ffffff"/></a:solidFill></a:uFill><a:latin typeface="Times New Roman"/></a:rPr><a:t>Risky: Could corrupt other processes or the kernel</a:t></a:r><a:endParaRPr b="0" lang="en-US" sz="2400" spc="-1" strike="noStrike"><a:solidFill><a:srgbClr val="000000"/></a:solidFill><a:uFill><a:solidFill><a:srgbClr val="ffffff"/></a:solidFill></a:uFill><a:latin typeface="Arial"/></a:endParaRPr></a:p><a:p><a:pPr marL="216000" indent="-216000"><a:buClr><a:srgbClr val="000000"/></a:buClr><a:buFont typeface="Wingdings" charset="2"/><a:buChar char=""/></a:pPr><a:r><a:rPr b="0" lang="en-US" sz="2400" spc="-1" strike="noStrike"><a:solidFill><a:srgbClr val="000000"/></a:solidFill><a:uFill><a:solidFill><a:srgbClr val="ffffff"/></a:solidFill></a:uFill><a:latin typeface="Times New Roman"/></a:rPr><a:t> </a:t></a:r><a:r><a:rPr b="0" lang="en-US" sz="2400" spc="-1" strike="noStrike"><a:solidFill><a:srgbClr val="000000"/></a:solidFill><a:uFill><a:solidFill><a:srgbClr val="ffffff"/></a:solidFill></a:uFill><a:latin typeface="Times New Roman"/></a:rPr><a:t>In practice, it rarely does</a:t></a:r><a:endParaRPr b="0" lang="en-US" sz="2400" spc="-1" strike="noStrike"><a:solidFill><a:srgbClr val="000000"/></a:solidFill><a:uFill><a:solidFill><a:srgbClr val="ffffff"/></a:solidFill></a:uFill><a:latin typeface="Arial"/></a:endParaRPr></a:p></p:txBody></p:sp><p:sp><p:nvSpPr><p:cNvPr id="542" name="CustomShape 2"></p:cNvPr><p:cNvSpPr/><p:nvPr/></p:nvSpPr><p:spPr><a:xfrm><a:off x="0" y="3429000"/><a:ext cx="9143280" cy="2437560"/></a:xfrm><a:prstGeom prst="rect"><a:avLst></a:avLst></a:prstGeom><a:noFill/><a:ln><a:noFill/></a:ln></p:spPr><p:style><a:lnRef idx="0"/><a:fillRef idx="0"/><a:effectRef idx="0"/><a:fontRef idx="minor"/></p:style></p:sp></p:spTree></p:cSld><p:timing><p:tnLst><p:par><p:cTn id="834" dur="indefinite" restart="never" nodeType="tmRoot"><p:childTnLst><p:seq><p:cTn id="835" nodeType="mainSeq"></p:cTn><p:prevCondLst><p:cond delay="0" evt="onPrev"><p:tgtEl><p:sldTgt/></p:tgtEl></p:cond></p:prevCondLst><p:nextCondLst><p:cond delay="0" evt="onNext"><p:tgtEl><p:sldTgt/></p:tgtEl></p:cond></p:nextCondLst></p:seq></p:childTnLst></p:cTn></p:par></p:tnLst></p:timing></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609480" y="685800"/>
            <a:ext cx="8000280" cy="913680"/>
          </a:xfrm>
          <a:prstGeom prst="roundRect">
            <a:avLst>
              <a:gd name="adj"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1. Historical Context</a:t>
            </a:r>
            <a:endParaRPr b="0" lang="en-US" sz="2400" spc="-1" strike="noStrike">
              <a:solidFill>
                <a:srgbClr val="000000"/>
              </a:solidFill>
              <a:uFill>
                <a:solidFill>
                  <a:srgbClr val="ffffff"/>
                </a:solidFill>
              </a:uFill>
              <a:latin typeface="Arial"/>
            </a:endParaRPr>
          </a:p>
        </p:txBody>
      </p:sp>
      <p:sp>
        <p:nvSpPr>
          <p:cNvPr id="114" name="CustomShape 2"/>
          <p:cNvSpPr/>
          <p:nvPr/>
        </p:nvSpPr>
        <p:spPr>
          <a:xfrm>
            <a:off x="609480" y="220968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2. Demonstration (Real System)</a:t>
            </a:r>
            <a:endParaRPr b="0" lang="en-US" sz="2400" spc="-1" strike="noStrike">
              <a:solidFill>
                <a:srgbClr val="000000"/>
              </a:solidFill>
              <a:uFill>
                <a:solidFill>
                  <a:srgbClr val="ffffff"/>
                </a:solidFill>
              </a:uFill>
              <a:latin typeface="Arial"/>
            </a:endParaRPr>
          </a:p>
        </p:txBody>
      </p:sp>
      <p:sp>
        <p:nvSpPr>
          <p:cNvPr id="115" name="CustomShape 3"/>
          <p:cNvSpPr/>
          <p:nvPr/>
        </p:nvSpPr>
        <p:spPr>
          <a:xfrm>
            <a:off x="609480" y="373392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3. Characterization (FPGA-Based)</a:t>
            </a:r>
            <a:endParaRPr b="0" lang="en-US" sz="2400" spc="-1" strike="noStrike">
              <a:solidFill>
                <a:srgbClr val="000000"/>
              </a:solidFill>
              <a:uFill>
                <a:solidFill>
                  <a:srgbClr val="ffffff"/>
                </a:solidFill>
              </a:uFill>
              <a:latin typeface="Arial"/>
            </a:endParaRPr>
          </a:p>
        </p:txBody>
      </p:sp>
      <p:sp>
        <p:nvSpPr>
          <p:cNvPr id="116" name="CustomShape 4"/>
          <p:cNvSpPr/>
          <p:nvPr/>
        </p:nvSpPr>
        <p:spPr>
          <a:xfrm>
            <a:off x="609480" y="525780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400" spc="-1" strike="noStrike">
                <a:solidFill>
                  <a:srgbClr val="ffffff"/>
                </a:solidFill>
                <a:uFill>
                  <a:solidFill>
                    <a:srgbClr val="ffffff"/>
                  </a:solidFill>
                </a:uFill>
                <a:latin typeface="Times New Roman"/>
                <a:ea typeface="DejaVu Sans"/>
              </a:rPr>
              <a:t> </a:t>
            </a:r>
            <a:r>
              <a:rPr b="1" lang="en-US" sz="2400" spc="-1" strike="noStrike">
                <a:solidFill>
                  <a:srgbClr val="ffffff"/>
                </a:solidFill>
                <a:uFill>
                  <a:solidFill>
                    <a:srgbClr val="ffffff"/>
                  </a:solidFill>
                </a:uFill>
                <a:latin typeface="Times New Roman"/>
                <a:ea typeface="DejaVu Sans"/>
              </a:rPr>
              <a:t>4. Solutions</a:t>
            </a:r>
            <a:endParaRPr b="0" lang="en-US" sz="2400" spc="-1" strike="noStrike">
              <a:solidFill>
                <a:srgbClr val="000000"/>
              </a:solidFill>
              <a:uFill>
                <a:solidFill>
                  <a:srgbClr val="ffffff"/>
                </a:solidFill>
              </a:uFill>
              <a:latin typeface="Arial"/>
            </a:endParaRPr>
          </a:p>
        </p:txBody>
      </p:sp>
      <p:sp>
        <p:nvSpPr>
          <p:cNvPr id="117" name="CustomShape 5"/>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4AF7EE7-1748-41B1-9906-EE8F390636C7}" type="slidenum">
              <a:rPr b="0" lang="en-US" sz="2400" spc="-1" strike="noStrike">
                <a:solidFill>
                  <a:srgbClr val="8b8b8b"/>
                </a:solidFill>
                <a:uFill>
                  <a:solidFill>
                    <a:srgbClr val="ffffff"/>
                  </a:solidFill>
                </a:uFill>
                <a:latin typeface="Times New Roman"/>
                <a:ea typeface="Cambria Math"/>
              </a:rPr>
              <a:t>1</a:t>
            </a:fld>
            <a:endParaRPr b="0" lang="en-US" sz="2400" spc="-1" strike="noStrike">
              <a:solidFill>
                <a:srgbClr val="000000"/>
              </a:solidFill>
              <a:uFill>
                <a:solidFill>
                  <a:srgbClr val="ffffff"/>
                </a:solidFill>
              </a:uFill>
              <a:latin typeface="Arial"/>
            </a:endParaRPr>
          </a:p>
        </p:txBody>
      </p:sp>
    </p:spTree>
  </p:cSld>
  <p:timing>
    <p:tnLst>
      <p:par>
        <p:cTn id="184" dur="indefinite" restart="never" nodeType="tmRoot">
          <p:childTnLst>
            <p:seq>
              <p:cTn id="185"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Line 1"/>
          <p:cNvSpPr/>
          <p:nvPr/>
        </p:nvSpPr>
        <p:spPr>
          <a:xfrm>
            <a:off x="1590480" y="1371600"/>
            <a:ext cx="360" cy="4800600"/>
          </a:xfrm>
          <a:prstGeom prst="line">
            <a:avLst/>
          </a:prstGeom>
          <a:ln w="57240">
            <a:solidFill>
              <a:schemeClr val="bg1">
                <a:lumMod val="75000"/>
              </a:schemeClr>
            </a:solidFill>
            <a:round/>
          </a:ln>
        </p:spPr>
        <p:style>
          <a:lnRef idx="1">
            <a:schemeClr val="accent1"/>
          </a:lnRef>
          <a:fillRef idx="0">
            <a:schemeClr val="accent1"/>
          </a:fillRef>
          <a:effectRef idx="0">
            <a:schemeClr val="accent1"/>
          </a:effectRef>
          <a:fontRef idx="minor"/>
        </p:style>
      </p:sp>
      <p:sp>
        <p:nvSpPr>
          <p:cNvPr id="119" name="CustomShape 2"/>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A Trip Down Memory Lane</a:t>
            </a:r>
            <a:endParaRPr b="0" lang="en-US" sz="1500" spc="-1" strike="noStrike">
              <a:solidFill>
                <a:srgbClr val="000000"/>
              </a:solidFill>
              <a:uFill>
                <a:solidFill>
                  <a:srgbClr val="ffffff"/>
                </a:solidFill>
              </a:uFill>
              <a:latin typeface="Arial"/>
            </a:endParaRPr>
          </a:p>
        </p:txBody>
      </p:sp>
      <p:sp>
        <p:nvSpPr>
          <p:cNvPr id="120" name="CustomShape 3"/>
          <p:cNvSpPr/>
          <p:nvPr/>
        </p:nvSpPr>
        <p:spPr>
          <a:xfrm>
            <a:off x="1476360" y="1371600"/>
            <a:ext cx="227880" cy="227880"/>
          </a:xfrm>
          <a:prstGeom prst="ellipse">
            <a:avLst/>
          </a:prstGeom>
          <a:solidFill>
            <a:schemeClr val="bg1"/>
          </a:solidFill>
          <a:ln w="57240">
            <a:solidFill>
              <a:schemeClr val="accent1"/>
            </a:solidFill>
            <a:round/>
          </a:ln>
        </p:spPr>
        <p:style>
          <a:lnRef idx="2">
            <a:schemeClr val="accent1">
              <a:shade val="50000"/>
            </a:schemeClr>
          </a:lnRef>
          <a:fillRef idx="1">
            <a:schemeClr val="accent1"/>
          </a:fillRef>
          <a:effectRef idx="0">
            <a:schemeClr val="accent1"/>
          </a:effectRef>
          <a:fontRef idx="minor"/>
        </p:style>
      </p:sp>
      <p:sp>
        <p:nvSpPr>
          <p:cNvPr id="121" name="CustomShape 4"/>
          <p:cNvSpPr/>
          <p:nvPr/>
        </p:nvSpPr>
        <p:spPr>
          <a:xfrm>
            <a:off x="289440" y="13716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5b9bd5"/>
                </a:solidFill>
                <a:uFill>
                  <a:solidFill>
                    <a:srgbClr val="ffffff"/>
                  </a:solidFill>
                </a:uFill>
                <a:latin typeface="Times New Roman"/>
                <a:ea typeface="DejaVu Sans"/>
              </a:rPr>
              <a:t>1968</a:t>
            </a:r>
            <a:endParaRPr b="0" lang="en-US" sz="3200" spc="-1" strike="noStrike">
              <a:solidFill>
                <a:srgbClr val="000000"/>
              </a:solidFill>
              <a:uFill>
                <a:solidFill>
                  <a:srgbClr val="ffffff"/>
                </a:solidFill>
              </a:uFill>
              <a:latin typeface="Arial"/>
            </a:endParaRPr>
          </a:p>
        </p:txBody>
      </p:sp>
      <p:sp>
        <p:nvSpPr>
          <p:cNvPr id="122" name="CustomShape 5"/>
          <p:cNvSpPr/>
          <p:nvPr/>
        </p:nvSpPr>
        <p:spPr>
          <a:xfrm>
            <a:off x="1905120" y="12193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IBM’s patent on DRAM</a:t>
            </a:r>
            <a:endParaRPr b="0" lang="en-US" sz="3200" spc="-1" strike="noStrike">
              <a:solidFill>
                <a:srgbClr val="000000"/>
              </a:solidFill>
              <a:uFill>
                <a:solidFill>
                  <a:srgbClr val="ffffff"/>
                </a:solidFill>
              </a:uFill>
              <a:latin typeface="Arial"/>
            </a:endParaRPr>
          </a:p>
        </p:txBody>
      </p:sp>
      <p:sp>
        <p:nvSpPr>
          <p:cNvPr id="123" name="CustomShape 6"/>
          <p:cNvSpPr/>
          <p:nvPr/>
        </p:nvSpPr>
        <p:spPr>
          <a:xfrm>
            <a:off x="1905120" y="2666880"/>
            <a:ext cx="7009560" cy="408960"/>
          </a:xfrm>
          <a:prstGeom prst="rect">
            <a:avLst/>
          </a:prstGeom>
          <a:noFill/>
          <a:ln>
            <a:noFill/>
          </a:ln>
        </p:spPr>
        <p:style>
          <a:lnRef idx="0"/>
          <a:fillRef idx="0"/>
          <a:effectRef idx="0"/>
          <a:fontRef idx="minor"/>
        </p:style>
        <p:txBody>
          <a:bodyPr lIns="90000" rIns="90000" tIns="45000" bIns="45000" anchor="ctr"/>
          <a:p>
            <a:pPr marL="285840" indent="-285120">
              <a:lnSpc>
                <a:spcPct val="100000"/>
              </a:lnSpc>
              <a:buClr>
                <a:srgbClr val="000000"/>
              </a:buClr>
              <a:buFont typeface="Arial"/>
              <a:buChar char="•"/>
            </a:pPr>
            <a:r>
              <a:rPr b="0" lang="en-US" sz="2800" spc="-1" strike="noStrike">
                <a:solidFill>
                  <a:srgbClr val="000000"/>
                </a:solidFill>
                <a:uFill>
                  <a:solidFill>
                    <a:srgbClr val="ffffff"/>
                  </a:solidFill>
                </a:uFill>
                <a:latin typeface="Times New Roman"/>
                <a:ea typeface="DejaVu Sans"/>
              </a:rPr>
              <a:t>Suffered bitline-to-cell coupling</a:t>
            </a:r>
            <a:endParaRPr b="0" lang="en-US" sz="2800" spc="-1" strike="noStrike">
              <a:solidFill>
                <a:srgbClr val="000000"/>
              </a:solidFill>
              <a:uFill>
                <a:solidFill>
                  <a:srgbClr val="ffffff"/>
                </a:solidFill>
              </a:uFill>
              <a:latin typeface="Arial"/>
            </a:endParaRPr>
          </a:p>
        </p:txBody>
      </p:sp>
      <p:sp>
        <p:nvSpPr>
          <p:cNvPr id="124" name="CustomShape 7"/>
          <p:cNvSpPr/>
          <p:nvPr/>
        </p:nvSpPr>
        <p:spPr>
          <a:xfrm>
            <a:off x="1905120" y="21337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Intel commercializes DRAM (Intel 1103)</a:t>
            </a:r>
            <a:endParaRPr b="0" lang="en-US" sz="3200" spc="-1" strike="noStrike">
              <a:solidFill>
                <a:srgbClr val="000000"/>
              </a:solidFill>
              <a:uFill>
                <a:solidFill>
                  <a:srgbClr val="ffffff"/>
                </a:solidFill>
              </a:uFill>
              <a:latin typeface="Arial"/>
            </a:endParaRPr>
          </a:p>
        </p:txBody>
      </p:sp>
      <p:sp>
        <p:nvSpPr>
          <p:cNvPr id="125" name="CustomShape 8"/>
          <p:cNvSpPr/>
          <p:nvPr/>
        </p:nvSpPr>
        <p:spPr>
          <a:xfrm>
            <a:off x="289440" y="22860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bfbfbf"/>
                </a:solidFill>
                <a:uFill>
                  <a:solidFill>
                    <a:srgbClr val="ffffff"/>
                  </a:solidFill>
                </a:uFill>
                <a:latin typeface="Times New Roman"/>
                <a:ea typeface="DejaVu Sans"/>
              </a:rPr>
              <a:t>1971</a:t>
            </a:r>
            <a:endParaRPr b="0" lang="en-US" sz="3200" spc="-1" strike="noStrike">
              <a:solidFill>
                <a:srgbClr val="000000"/>
              </a:solidFill>
              <a:uFill>
                <a:solidFill>
                  <a:srgbClr val="ffffff"/>
                </a:solidFill>
              </a:uFill>
              <a:latin typeface="Arial"/>
            </a:endParaRPr>
          </a:p>
        </p:txBody>
      </p:sp>
      <p:sp>
        <p:nvSpPr>
          <p:cNvPr id="126" name="CustomShape 9"/>
          <p:cNvSpPr/>
          <p:nvPr/>
        </p:nvSpPr>
        <p:spPr>
          <a:xfrm>
            <a:off x="1476360" y="2286000"/>
            <a:ext cx="227880" cy="227880"/>
          </a:xfrm>
          <a:prstGeom prst="ellipse">
            <a:avLst/>
          </a:prstGeom>
          <a:solidFill>
            <a:schemeClr val="bg1"/>
          </a:solidFill>
          <a:ln w="57240">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27" name="Line 10"/>
          <p:cNvSpPr/>
          <p:nvPr/>
        </p:nvSpPr>
        <p:spPr>
          <a:xfrm>
            <a:off x="1590480" y="1600200"/>
            <a:ext cx="360" cy="685800"/>
          </a:xfrm>
          <a:prstGeom prst="line">
            <a:avLst/>
          </a:prstGeom>
          <a:ln w="57240">
            <a:solidFill>
              <a:schemeClr val="accent1"/>
            </a:solidFill>
            <a:round/>
          </a:ln>
        </p:spPr>
        <p:style>
          <a:lnRef idx="1">
            <a:schemeClr val="accent1"/>
          </a:lnRef>
          <a:fillRef idx="0">
            <a:schemeClr val="accent1"/>
          </a:fillRef>
          <a:effectRef idx="0">
            <a:schemeClr val="accent1"/>
          </a:effectRef>
          <a:fontRef idx="minor"/>
        </p:style>
      </p:sp>
      <p:sp>
        <p:nvSpPr>
          <p:cNvPr id="128" name="CustomShape 11"/>
          <p:cNvSpPr/>
          <p:nvPr/>
        </p:nvSpPr>
        <p:spPr>
          <a:xfrm>
            <a:off x="2228760" y="3809880"/>
            <a:ext cx="1504080" cy="1065960"/>
          </a:xfrm>
          <a:prstGeom prst="roundRect">
            <a:avLst>
              <a:gd name="adj" fmla="val 16667"/>
            </a:avLst>
          </a:prstGeom>
          <a:solidFill>
            <a:schemeClr val="accent6">
              <a:lumMod val="60000"/>
              <a:lumOff val="40000"/>
            </a:schemeClr>
          </a:solidFill>
          <a:ln>
            <a:noFill/>
          </a:ln>
          <a:scene3d>
            <a:camera prst="orthographicFront"/>
            <a:lightRig dir="t" rig="threePt"/>
          </a:scene3d>
          <a:sp3d prstMaterial="dkEdge">
            <a:bevelB w="0" h="254000"/>
          </a:sp3d>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3200" spc="-1" strike="noStrike">
                <a:solidFill>
                  <a:srgbClr val="ffffff"/>
                </a:solidFill>
                <a:uFill>
                  <a:solidFill>
                    <a:srgbClr val="ffffff"/>
                  </a:solidFill>
                </a:uFill>
                <a:latin typeface="Times New Roman"/>
                <a:ea typeface="DejaVu Sans"/>
              </a:rPr>
              <a:t>Cell</a:t>
            </a:r>
            <a:endParaRPr b="0" lang="en-US" sz="3200" spc="-1" strike="noStrike">
              <a:solidFill>
                <a:srgbClr val="000000"/>
              </a:solidFill>
              <a:uFill>
                <a:solidFill>
                  <a:srgbClr val="ffffff"/>
                </a:solidFill>
              </a:uFill>
              <a:latin typeface="Arial"/>
            </a:endParaRPr>
          </a:p>
          <a:p>
            <a:pPr algn="ctr">
              <a:lnSpc>
                <a:spcPct val="100000"/>
              </a:lnSpc>
            </a:pPr>
            <a:r>
              <a:rPr b="1" lang="en-US" sz="3600" spc="-1" strike="noStrike">
                <a:solidFill>
                  <a:srgbClr val="ffffff"/>
                </a:solidFill>
                <a:uFill>
                  <a:solidFill>
                    <a:srgbClr val="ffffff"/>
                  </a:solidFill>
                </a:uFill>
                <a:latin typeface="Times New Roman"/>
                <a:ea typeface="DejaVu Sans"/>
              </a:rPr>
              <a:t>  </a:t>
            </a:r>
            <a:endParaRPr b="0" lang="en-US" sz="3600" spc="-1" strike="noStrike">
              <a:solidFill>
                <a:srgbClr val="000000"/>
              </a:solidFill>
              <a:uFill>
                <a:solidFill>
                  <a:srgbClr val="ffffff"/>
                </a:solidFill>
              </a:uFill>
              <a:latin typeface="Arial"/>
            </a:endParaRPr>
          </a:p>
          <a:p>
            <a:pPr algn="ctr">
              <a:lnSpc>
                <a:spcPct val="100000"/>
              </a:lnSpc>
            </a:pPr>
            <a:endParaRPr b="0" lang="en-US" sz="3600" spc="-1" strike="noStrike">
              <a:solidFill>
                <a:srgbClr val="000000"/>
              </a:solidFill>
              <a:uFill>
                <a:solidFill>
                  <a:srgbClr val="ffffff"/>
                </a:solidFill>
              </a:uFill>
              <a:latin typeface="Arial"/>
            </a:endParaRPr>
          </a:p>
        </p:txBody>
      </p:sp>
      <p:sp>
        <p:nvSpPr>
          <p:cNvPr id="129" name="CustomShape 12"/>
          <p:cNvSpPr/>
          <p:nvPr/>
        </p:nvSpPr>
        <p:spPr>
          <a:xfrm>
            <a:off x="2839680" y="4191120"/>
            <a:ext cx="304200" cy="304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30" name="CustomShape 13"/>
          <p:cNvSpPr/>
          <p:nvPr/>
        </p:nvSpPr>
        <p:spPr>
          <a:xfrm>
            <a:off x="2750040" y="5533920"/>
            <a:ext cx="456480" cy="360"/>
          </a:xfrm>
          <a:custGeom>
            <a:avLst/>
            <a:gdLst/>
            <a:ahLst/>
            <a:rect l="l" t="t" r="r" b="b"/>
            <a:pathLst>
              <a:path w="21600" h="21600">
                <a:moveTo>
                  <a:pt x="0" y="0"/>
                </a:moveTo>
                <a:lnTo>
                  <a:pt x="21600" y="21600"/>
                </a:lnTo>
              </a:path>
            </a:pathLst>
          </a:custGeom>
          <a:noFill/>
          <a:ln w="38160">
            <a:solidFill>
              <a:schemeClr val="tx1">
                <a:alpha val="75000"/>
              </a:schemeClr>
            </a:solidFill>
            <a:round/>
            <a:headEnd len="sm" type="arrow" w="med"/>
            <a:tailEnd len="sm" type="arrow" w="med"/>
          </a:ln>
        </p:spPr>
        <p:style>
          <a:lnRef idx="1">
            <a:schemeClr val="accent1"/>
          </a:lnRef>
          <a:fillRef idx="0">
            <a:schemeClr val="accent1"/>
          </a:fillRef>
          <a:effectRef idx="0">
            <a:schemeClr val="accent1"/>
          </a:effectRef>
          <a:fontRef idx="minor"/>
        </p:style>
      </p:sp>
      <p:sp>
        <p:nvSpPr>
          <p:cNvPr id="131" name="CustomShape 14"/>
          <p:cNvSpPr/>
          <p:nvPr/>
        </p:nvSpPr>
        <p:spPr>
          <a:xfrm>
            <a:off x="2465280" y="5638680"/>
            <a:ext cx="1025640" cy="380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400" spc="-1" strike="noStrike">
                <a:solidFill>
                  <a:srgbClr val="000000"/>
                </a:solidFill>
                <a:uFill>
                  <a:solidFill>
                    <a:srgbClr val="ffffff"/>
                  </a:solidFill>
                </a:uFill>
                <a:latin typeface="Calibri Light"/>
                <a:ea typeface="DejaVu Sans"/>
              </a:rPr>
              <a:t>8um</a:t>
            </a:r>
            <a:endParaRPr b="0" lang="en-US" sz="2400" spc="-1" strike="noStrike">
              <a:solidFill>
                <a:srgbClr val="000000"/>
              </a:solidFill>
              <a:uFill>
                <a:solidFill>
                  <a:srgbClr val="ffffff"/>
                </a:solidFill>
              </a:uFill>
              <a:latin typeface="Arial"/>
            </a:endParaRPr>
          </a:p>
        </p:txBody>
      </p:sp>
      <p:sp>
        <p:nvSpPr>
          <p:cNvPr id="132" name="CustomShape 15"/>
          <p:cNvSpPr/>
          <p:nvPr/>
        </p:nvSpPr>
        <p:spPr>
          <a:xfrm>
            <a:off x="2752560" y="3352680"/>
            <a:ext cx="450720" cy="1980360"/>
          </a:xfrm>
          <a:prstGeom prst="rect">
            <a:avLst/>
          </a:prstGeom>
          <a:solidFill>
            <a:srgbClr val="ff0000">
              <a:alpha val="51000"/>
            </a:srgbClr>
          </a:solidFill>
          <a:ln>
            <a:noFill/>
          </a:ln>
          <a:scene3d>
            <a:camera prst="orthographicFront"/>
            <a:lightRig dir="t" rig="threePt"/>
          </a:scene3d>
          <a:sp3d z="317500" prstMaterial="metal">
            <a:bevelB w="0" h="127000"/>
          </a:sp3d>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3200" spc="-1" strike="noStrike">
                <a:solidFill>
                  <a:srgbClr val="ffffff"/>
                </a:solidFill>
                <a:uFill>
                  <a:solidFill>
                    <a:srgbClr val="ffffff"/>
                  </a:solidFill>
                </a:uFill>
                <a:latin typeface="Calibri Light"/>
                <a:ea typeface="DejaVu Sans"/>
              </a:rPr>
              <a:t>Bitline</a:t>
            </a:r>
            <a:endParaRPr b="0" lang="en-US" sz="3200" spc="-1" strike="noStrike">
              <a:solidFill>
                <a:srgbClr val="000000"/>
              </a:solidFill>
              <a:uFill>
                <a:solidFill>
                  <a:srgbClr val="ffffff"/>
                </a:solidFill>
              </a:uFill>
              <a:latin typeface="Arial"/>
            </a:endParaRPr>
          </a:p>
        </p:txBody>
      </p:sp>
      <p:sp>
        <p:nvSpPr>
          <p:cNvPr id="133" name="CustomShape 16"/>
          <p:cNvSpPr/>
          <p:nvPr/>
        </p:nvSpPr>
        <p:spPr>
          <a:xfrm>
            <a:off x="2806200" y="5533920"/>
            <a:ext cx="370800" cy="360"/>
          </a:xfrm>
          <a:custGeom>
            <a:avLst/>
            <a:gdLst/>
            <a:ahLst/>
            <a:rect l="l" t="t" r="r" b="b"/>
            <a:pathLst>
              <a:path w="21600" h="21600">
                <a:moveTo>
                  <a:pt x="0" y="0"/>
                </a:moveTo>
                <a:lnTo>
                  <a:pt x="21600" y="21600"/>
                </a:lnTo>
              </a:path>
            </a:pathLst>
          </a:custGeom>
          <a:noFill/>
          <a:ln w="38160">
            <a:solidFill>
              <a:schemeClr val="tx1">
                <a:alpha val="75000"/>
              </a:schemeClr>
            </a:solidFill>
            <a:round/>
            <a:headEnd len="sm" type="arrow" w="med"/>
            <a:tailEnd len="sm" type="arrow" w="med"/>
          </a:ln>
        </p:spPr>
        <p:style>
          <a:lnRef idx="1">
            <a:schemeClr val="accent1"/>
          </a:lnRef>
          <a:fillRef idx="0">
            <a:schemeClr val="accent1"/>
          </a:fillRef>
          <a:effectRef idx="0">
            <a:schemeClr val="accent1"/>
          </a:effectRef>
          <a:fontRef idx="minor"/>
        </p:style>
      </p:sp>
      <p:sp>
        <p:nvSpPr>
          <p:cNvPr id="134" name="CustomShape 17"/>
          <p:cNvSpPr/>
          <p:nvPr/>
        </p:nvSpPr>
        <p:spPr>
          <a:xfrm>
            <a:off x="2478960" y="5638680"/>
            <a:ext cx="1025640" cy="380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i="1" lang="en-US" sz="2400" spc="-1" strike="noStrike">
                <a:solidFill>
                  <a:srgbClr val="000000"/>
                </a:solidFill>
                <a:uFill>
                  <a:solidFill>
                    <a:srgbClr val="ffffff"/>
                  </a:solidFill>
                </a:uFill>
                <a:latin typeface="Calibri Light"/>
                <a:ea typeface="DejaVu Sans"/>
              </a:rPr>
              <a:t>6um</a:t>
            </a:r>
            <a:endParaRPr b="0" lang="en-US" sz="2400" spc="-1" strike="noStrike">
              <a:solidFill>
                <a:srgbClr val="000000"/>
              </a:solidFill>
              <a:uFill>
                <a:solidFill>
                  <a:srgbClr val="ffffff"/>
                </a:solidFill>
              </a:uFill>
              <a:latin typeface="Arial"/>
            </a:endParaRPr>
          </a:p>
        </p:txBody>
      </p:sp>
      <p:sp>
        <p:nvSpPr>
          <p:cNvPr id="135" name="CustomShape 18"/>
          <p:cNvSpPr/>
          <p:nvPr/>
        </p:nvSpPr>
        <p:spPr>
          <a:xfrm>
            <a:off x="2806200" y="3352680"/>
            <a:ext cx="370800" cy="1980360"/>
          </a:xfrm>
          <a:prstGeom prst="rect">
            <a:avLst/>
          </a:prstGeom>
          <a:solidFill>
            <a:srgbClr val="ff0000">
              <a:alpha val="51000"/>
            </a:srgbClr>
          </a:solidFill>
          <a:ln>
            <a:noFill/>
          </a:ln>
          <a:scene3d>
            <a:camera prst="orthographicFront"/>
            <a:lightRig dir="t" rig="threePt"/>
          </a:scene3d>
          <a:sp3d z="317500" prstMaterial="metal">
            <a:bevelB w="0" h="127000"/>
          </a:sp3d>
        </p:spPr>
        <p:style>
          <a:lnRef idx="2">
            <a:schemeClr val="accent1">
              <a:shade val="50000"/>
            </a:schemeClr>
          </a:lnRef>
          <a:fillRef idx="1">
            <a:schemeClr val="accent1"/>
          </a:fillRef>
          <a:effectRef idx="0">
            <a:schemeClr val="accent1"/>
          </a:effectRef>
          <a:fontRef idx="minor"/>
        </p:style>
        <p:txBody>
          <a:bodyPr lIns="45000" rIns="45000" tIns="90000" bIns="90000" anchor="ctr" vert="vert270"/>
          <a:p>
            <a:pPr algn="ctr">
              <a:lnSpc>
                <a:spcPct val="100000"/>
              </a:lnSpc>
            </a:pPr>
            <a:r>
              <a:rPr b="1" lang="en-US" sz="3200" spc="-1" strike="noStrike">
                <a:solidFill>
                  <a:srgbClr val="ffffff"/>
                </a:solidFill>
                <a:uFill>
                  <a:solidFill>
                    <a:srgbClr val="ffffff"/>
                  </a:solidFill>
                </a:uFill>
                <a:latin typeface="Calibri Light"/>
                <a:ea typeface="DejaVu Sans"/>
              </a:rPr>
              <a:t>Bitline</a:t>
            </a:r>
            <a:endParaRPr b="0" lang="en-US" sz="3200" spc="-1" strike="noStrike">
              <a:solidFill>
                <a:srgbClr val="000000"/>
              </a:solidFill>
              <a:uFill>
                <a:solidFill>
                  <a:srgbClr val="ffffff"/>
                </a:solidFill>
              </a:uFill>
              <a:latin typeface="Arial"/>
            </a:endParaRPr>
          </a:p>
        </p:txBody>
      </p:sp>
      <p:sp>
        <p:nvSpPr>
          <p:cNvPr id="136" name="CustomShape 19"/>
          <p:cNvSpPr/>
          <p:nvPr/>
        </p:nvSpPr>
        <p:spPr>
          <a:xfrm>
            <a:off x="4114800" y="3429000"/>
            <a:ext cx="4647600" cy="2818800"/>
          </a:xfrm>
          <a:prstGeom prst="rect">
            <a:avLst/>
          </a:prstGeom>
          <a:noFill/>
          <a:ln>
            <a:noFill/>
          </a:ln>
        </p:spPr>
        <p:style>
          <a:lnRef idx="0"/>
          <a:fillRef idx="0"/>
          <a:effectRef idx="0"/>
          <a:fontRef idx="minor"/>
        </p:style>
        <p:txBody>
          <a:bodyPr lIns="90000" rIns="90000" tIns="45000" bIns="45000" anchor="ctr"/>
          <a:p>
            <a:pPr>
              <a:lnSpc>
                <a:spcPct val="100000"/>
              </a:lnSpc>
            </a:pPr>
            <a:r>
              <a:rPr b="0" i="1" lang="en-US" sz="2800" spc="-1" strike="noStrike">
                <a:solidFill>
                  <a:srgbClr val="808080"/>
                </a:solidFill>
                <a:uFill>
                  <a:solidFill>
                    <a:srgbClr val="ffffff"/>
                  </a:solidFill>
                </a:uFill>
                <a:latin typeface="Times New Roman"/>
                <a:ea typeface="DejaVu Sans"/>
              </a:rPr>
              <a:t>“</a:t>
            </a:r>
            <a:r>
              <a:rPr b="0" i="1" lang="en-US" sz="2800" spc="-1" strike="noStrike">
                <a:solidFill>
                  <a:srgbClr val="808080"/>
                </a:solidFill>
                <a:uFill>
                  <a:solidFill>
                    <a:srgbClr val="ffffff"/>
                  </a:solidFill>
                </a:uFill>
                <a:latin typeface="Times New Roman"/>
                <a:ea typeface="DejaVu Sans"/>
              </a:rPr>
              <a:t>... this </a:t>
            </a:r>
            <a:r>
              <a:rPr b="0" i="1" lang="en-US" sz="2800" spc="-1" strike="noStrike">
                <a:solidFill>
                  <a:srgbClr val="767171"/>
                </a:solidFill>
                <a:uFill>
                  <a:solidFill>
                    <a:srgbClr val="ffffff"/>
                  </a:solidFill>
                </a:uFill>
                <a:latin typeface="Times New Roman"/>
                <a:ea typeface="DejaVu Sans"/>
              </a:rPr>
              <a:t>big fat </a:t>
            </a:r>
            <a:r>
              <a:rPr b="0" i="1" lang="en-US" sz="2800" spc="-1" strike="noStrike">
                <a:solidFill>
                  <a:srgbClr val="ff0000"/>
                </a:solidFill>
                <a:uFill>
                  <a:solidFill>
                    <a:srgbClr val="ffffff"/>
                  </a:solidFill>
                </a:uFill>
                <a:latin typeface="Times New Roman"/>
                <a:ea typeface="DejaVu Sans"/>
              </a:rPr>
              <a:t>metal line </a:t>
            </a:r>
            <a:r>
              <a:rPr b="0" i="1" lang="en-US" sz="2800" spc="-1" strike="noStrike">
                <a:solidFill>
                  <a:srgbClr val="808080"/>
                </a:solidFill>
                <a:uFill>
                  <a:solidFill>
                    <a:srgbClr val="ffffff"/>
                  </a:solidFill>
                </a:uFill>
                <a:latin typeface="Times New Roman"/>
                <a:ea typeface="DejaVu Sans"/>
              </a:rPr>
              <a:t>with full level signals running right over the </a:t>
            </a:r>
            <a:r>
              <a:rPr b="0" i="1" lang="en-US" sz="2800" spc="-1" strike="noStrike">
                <a:solidFill>
                  <a:srgbClr val="548235"/>
                </a:solidFill>
                <a:uFill>
                  <a:solidFill>
                    <a:srgbClr val="ffffff"/>
                  </a:solidFill>
                </a:uFill>
                <a:latin typeface="Times New Roman"/>
                <a:ea typeface="DejaVu Sans"/>
              </a:rPr>
              <a:t>storage node </a:t>
            </a:r>
            <a:r>
              <a:rPr b="0" i="1" lang="en-US" sz="2800" spc="-1" strike="noStrike">
                <a:solidFill>
                  <a:srgbClr val="808080"/>
                </a:solidFill>
                <a:uFill>
                  <a:solidFill>
                    <a:srgbClr val="ffffff"/>
                  </a:solidFill>
                </a:uFill>
                <a:latin typeface="Times New Roman"/>
                <a:ea typeface="DejaVu Sans"/>
              </a:rPr>
              <a:t>(of cell).”</a:t>
            </a:r>
            <a:r>
              <a:rPr b="0" i="1" lang="en-US" sz="1100" spc="-1" strike="noStrike">
                <a:solidFill>
                  <a:srgbClr val="808080"/>
                </a:solidFill>
                <a:uFill>
                  <a:solidFill>
                    <a:srgbClr val="ffffff"/>
                  </a:solidFill>
                </a:uFill>
                <a:latin typeface="Times New Roman"/>
                <a:ea typeface="DejaVu Sans"/>
              </a:rPr>
              <a:t> </a:t>
            </a:r>
            <a:endParaRPr b="0" lang="en-US" sz="1100" spc="-1" strike="noStrike">
              <a:solidFill>
                <a:srgbClr val="000000"/>
              </a:solidFill>
              <a:uFill>
                <a:solidFill>
                  <a:srgbClr val="ffffff"/>
                </a:solidFill>
              </a:uFill>
              <a:latin typeface="Arial"/>
            </a:endParaRPr>
          </a:p>
          <a:p>
            <a:pPr>
              <a:lnSpc>
                <a:spcPct val="100000"/>
              </a:lnSpc>
            </a:pPr>
            <a:endParaRPr b="0" lang="en-US" sz="1100" spc="-1" strike="noStrike">
              <a:solidFill>
                <a:srgbClr val="000000"/>
              </a:solidFill>
              <a:uFill>
                <a:solidFill>
                  <a:srgbClr val="ffffff"/>
                </a:solidFill>
              </a:uFill>
              <a:latin typeface="Arial"/>
            </a:endParaRPr>
          </a:p>
          <a:p>
            <a:pPr algn="r">
              <a:lnSpc>
                <a:spcPct val="100000"/>
              </a:lnSpc>
            </a:pPr>
            <a:r>
              <a:rPr b="0" i="1" lang="en-US" sz="2800" spc="-1" strike="noStrike">
                <a:solidFill>
                  <a:srgbClr val="808080"/>
                </a:solidFill>
                <a:uFill>
                  <a:solidFill>
                    <a:srgbClr val="ffffff"/>
                  </a:solidFill>
                </a:uFill>
                <a:latin typeface="Times New Roman"/>
                <a:ea typeface="DejaVu Sans"/>
              </a:rPr>
              <a:t>– </a:t>
            </a:r>
            <a:r>
              <a:rPr b="1" i="1" lang="en-US" sz="2800" spc="-1" strike="noStrike">
                <a:solidFill>
                  <a:srgbClr val="808080"/>
                </a:solidFill>
                <a:uFill>
                  <a:solidFill>
                    <a:srgbClr val="ffffff"/>
                  </a:solidFill>
                </a:uFill>
                <a:latin typeface="Times New Roman"/>
                <a:ea typeface="DejaVu Sans"/>
              </a:rPr>
              <a:t>Joel Karp </a:t>
            </a:r>
            <a:r>
              <a:rPr b="0" i="1" lang="en-US" sz="2800" spc="-1" strike="noStrike">
                <a:solidFill>
                  <a:srgbClr val="808080"/>
                </a:solidFill>
                <a:uFill>
                  <a:solidFill>
                    <a:srgbClr val="ffffff"/>
                  </a:solidFill>
                </a:uFill>
                <a:latin typeface="Times New Roman"/>
                <a:ea typeface="DejaVu Sans"/>
              </a:rPr>
              <a:t>(1103 Designer)</a:t>
            </a:r>
            <a:endParaRPr b="0" lang="en-US" sz="2800" spc="-1" strike="noStrike">
              <a:solidFill>
                <a:srgbClr val="000000"/>
              </a:solidFill>
              <a:uFill>
                <a:solidFill>
                  <a:srgbClr val="ffffff"/>
                </a:solidFill>
              </a:uFill>
              <a:latin typeface="Arial"/>
            </a:endParaRPr>
          </a:p>
          <a:p>
            <a:pPr algn="r">
              <a:lnSpc>
                <a:spcPct val="100000"/>
              </a:lnSpc>
            </a:pPr>
            <a:r>
              <a:rPr b="0" i="1" lang="en-US" sz="2400" spc="-1" strike="noStrike">
                <a:solidFill>
                  <a:srgbClr val="808080"/>
                </a:solidFill>
                <a:uFill>
                  <a:solidFill>
                    <a:srgbClr val="ffffff"/>
                  </a:solidFill>
                </a:uFill>
                <a:latin typeface="Times New Roman"/>
                <a:ea typeface="DejaVu Sans"/>
              </a:rPr>
              <a:t>Interview: Comp. History Museum</a:t>
            </a:r>
            <a:r>
              <a:rPr b="0" i="1" lang="en-US" sz="2000" spc="-1" strike="noStrike">
                <a:solidFill>
                  <a:srgbClr val="808080"/>
                </a:solidFill>
                <a:uFill>
                  <a:solidFill>
                    <a:srgbClr val="ffffff"/>
                  </a:solidFill>
                </a:uFill>
                <a:latin typeface="Times New Roman"/>
                <a:ea typeface="DejaVu Sans"/>
              </a:rPr>
              <a:t> </a:t>
            </a:r>
            <a:endParaRPr b="0" lang="en-US" sz="2000" spc="-1" strike="noStrike">
              <a:solidFill>
                <a:srgbClr val="000000"/>
              </a:solidFill>
              <a:uFill>
                <a:solidFill>
                  <a:srgbClr val="ffffff"/>
                </a:solidFill>
              </a:uFill>
              <a:latin typeface="Arial"/>
            </a:endParaRPr>
          </a:p>
        </p:txBody>
      </p:sp>
      <p:sp>
        <p:nvSpPr>
          <p:cNvPr id="137" name="CustomShape 20"/>
          <p:cNvSpPr/>
          <p:nvPr/>
        </p:nvSpPr>
        <p:spPr>
          <a:xfrm>
            <a:off x="1476360" y="5943600"/>
            <a:ext cx="227880" cy="227880"/>
          </a:xfrm>
          <a:prstGeom prst="ellipse">
            <a:avLst/>
          </a:prstGeom>
          <a:solidFill>
            <a:schemeClr val="bg1"/>
          </a:solidFill>
          <a:ln w="57240">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38" name="CustomShape 21"/>
          <p:cNvSpPr/>
          <p:nvPr/>
        </p:nvSpPr>
        <p:spPr>
          <a:xfrm>
            <a:off x="289440" y="59436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bfbfbf"/>
                </a:solidFill>
                <a:uFill>
                  <a:solidFill>
                    <a:srgbClr val="ffffff"/>
                  </a:solidFill>
                </a:uFill>
                <a:latin typeface="Times New Roman"/>
                <a:ea typeface="DejaVu Sans"/>
              </a:rPr>
              <a:t>2014</a:t>
            </a:r>
            <a:endParaRPr b="0" lang="en-US" sz="3200" spc="-1" strike="noStrike">
              <a:solidFill>
                <a:srgbClr val="000000"/>
              </a:solidFill>
              <a:uFill>
                <a:solidFill>
                  <a:srgbClr val="ffffff"/>
                </a:solidFill>
              </a:uFill>
              <a:latin typeface="Arial"/>
            </a:endParaRPr>
          </a:p>
        </p:txBody>
      </p:sp>
      <p:sp>
        <p:nvSpPr>
          <p:cNvPr id="139" name="CustomShape 22"/>
          <p:cNvSpPr/>
          <p:nvPr/>
        </p:nvSpPr>
        <p:spPr>
          <a:xfrm>
            <a:off x="1476360" y="5029200"/>
            <a:ext cx="227880" cy="227880"/>
          </a:xfrm>
          <a:prstGeom prst="ellipse">
            <a:avLst/>
          </a:prstGeom>
          <a:solidFill>
            <a:schemeClr val="bg1"/>
          </a:solidFill>
          <a:ln w="57240">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40" name="CustomShape 23"/>
          <p:cNvSpPr/>
          <p:nvPr/>
        </p:nvSpPr>
        <p:spPr>
          <a:xfrm>
            <a:off x="289440" y="501984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bfbfbf"/>
                </a:solidFill>
                <a:uFill>
                  <a:solidFill>
                    <a:srgbClr val="ffffff"/>
                  </a:solidFill>
                </a:uFill>
                <a:latin typeface="Times New Roman"/>
                <a:ea typeface="DejaVu Sans"/>
              </a:rPr>
              <a:t>2013</a:t>
            </a:r>
            <a:endParaRPr b="0" lang="en-US" sz="3200" spc="-1" strike="noStrike">
              <a:solidFill>
                <a:srgbClr val="000000"/>
              </a:solidFill>
              <a:uFill>
                <a:solidFill>
                  <a:srgbClr val="ffffff"/>
                </a:solidFill>
              </a:uFill>
              <a:latin typeface="Arial"/>
            </a:endParaRPr>
          </a:p>
        </p:txBody>
      </p:sp>
      <p:sp>
        <p:nvSpPr>
          <p:cNvPr id="141" name="CustomShape 24"/>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16377445-2157-4F4F-8CA0-48F409E6C2BE}" type="slidenum">
              <a:rPr b="0" lang="en-US" sz="2000" spc="-1" strike="noStrike">
                <a:solidFill>
                  <a:srgbClr val="8b8b8b"/>
                </a:solidFill>
                <a:uFill>
                  <a:solidFill>
                    <a:srgbClr val="ffffff"/>
                  </a:solidFill>
                </a:uFill>
                <a:latin typeface="Times New Roman"/>
                <a:ea typeface="Cambria Math"/>
              </a:rPr>
              <a:t>1</a:t>
            </a:fld>
            <a:endParaRPr b="0" lang="en-US" sz="2000" spc="-1" strike="noStrike">
              <a:solidFill>
                <a:srgbClr val="000000"/>
              </a:solidFill>
              <a:uFill>
                <a:solidFill>
                  <a:srgbClr val="ffffff"/>
                </a:solidFill>
              </a:uFill>
              <a:latin typeface="Arial"/>
            </a:endParaRPr>
          </a:p>
        </p:txBody>
      </p:sp>
    </p:spTree>
  </p:cSld>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clickEffect" fill="hold" presetClass="entr" presetID="22" presetSubtype="1">
                                  <p:stCondLst>
                                    <p:cond delay="0"/>
                                  </p:stCondLst>
                                  <p:childTnLst>
                                    <p:set>
                                      <p:cBhvr>
                                        <p:cTn id="191" dur="1" fill="hold">
                                          <p:stCondLst>
                                            <p:cond delay="0"/>
                                          </p:stCondLst>
                                        </p:cTn>
                                        <p:tgtEl>
                                          <p:spTgt spid="127"/>
                                        </p:tgtEl>
                                        <p:attrNameLst>
                                          <p:attrName>style.visibility</p:attrName>
                                        </p:attrNameLst>
                                      </p:cBhvr>
                                      <p:to>
                                        <p:strVal val="visible"/>
                                      </p:to>
                                    </p:set>
                                    <p:animEffect filter="wipe(up)" transition="in">
                                      <p:cBhvr additive="repl">
                                        <p:cTn id="192" dur="500"/>
                                        <p:tgtEl>
                                          <p:spTgt spid="127"/>
                                        </p:tgtEl>
                                      </p:cBhvr>
                                    </p:animEffect>
                                  </p:childTnLst>
                                </p:cTn>
                              </p:par>
                            </p:childTnLst>
                          </p:cTn>
                        </p:par>
                        <p:par>
                          <p:cTn id="193" fill="hold">
                            <p:stCondLst>
                              <p:cond delay="500"/>
                            </p:stCondLst>
                            <p:childTnLst>
                              <p:par>
                                <p:cTn id="194" nodeType="afterEffect" fill="hold" presetClass="emph" presetID="7" presetSubtype="2">
                                  <p:stCondLst>
                                    <p:cond delay="0"/>
                                  </p:stCondLst>
                                  <p:childTnLst>
                                    <p:set>
                                      <p:cBhvr>
                                        <p:cTn id="195" dur="10" fill="hold"/>
                                        <p:tgtEl>
                                          <p:spTgt spid="126"/>
                                        </p:tgtEl>
                                      </p:cBhvr>
                                    </p:set>
                                  </p:childTnLst>
                                </p:cTn>
                              </p:par>
                            </p:childTnLst>
                          </p:cTn>
                        </p:par>
                        <p:par>
                          <p:cTn id="196" fill="hold">
                            <p:stCondLst>
                              <p:cond delay="510"/>
                            </p:stCondLst>
                            <p:childTnLst>
                              <p:par>
                                <p:cTn id="197" nodeType="afterEffect" fill="hold" presetClass="emph" presetID="3" presetSubtype="2">
                                  <p:stCondLst>
                                    <p:cond delay="0"/>
                                  </p:stCondLst>
                                </p:cTn>
                              </p:par>
                            </p:childTnLst>
                          </p:cTn>
                        </p:par>
                        <p:par>
                          <p:cTn id="198" fill="hold">
                            <p:stCondLst>
                              <p:cond delay="520"/>
                            </p:stCondLst>
                            <p:childTnLst>
                              <p:par>
                                <p:cTn id="199" nodeType="afterEffect" fill="hold" presetClass="entr" presetID="1">
                                  <p:stCondLst>
                                    <p:cond delay="0"/>
                                  </p:stCondLst>
                                  <p:childTnLst>
                                    <p:set>
                                      <p:cBhvr>
                                        <p:cTn id="200" dur="1" fill="hold">
                                          <p:stCondLst>
                                            <p:cond delay="0"/>
                                          </p:stCondLst>
                                        </p:cTn>
                                        <p:tgtEl>
                                          <p:spTgt spid="124"/>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123"/>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0">
                                  <p:stCondLst>
                                    <p:cond delay="0"/>
                                  </p:stCondLst>
                                  <p:childTnLst>
                                    <p:set>
                                      <p:cBhvr>
                                        <p:cTn id="206" dur="1" fill="hold">
                                          <p:stCondLst>
                                            <p:cond delay="0"/>
                                          </p:stCondLst>
                                        </p:cTn>
                                        <p:tgtEl>
                                          <p:spTgt spid="128"/>
                                        </p:tgtEl>
                                        <p:attrNameLst>
                                          <p:attrName>style.visibility</p:attrName>
                                        </p:attrNameLst>
                                      </p:cBhvr>
                                      <p:to>
                                        <p:strVal val="visible"/>
                                      </p:to>
                                    </p:set>
                                    <p:animEffect filter="fade" transition="in">
                                      <p:cBhvr additive="repl">
                                        <p:cTn id="207" dur="250"/>
                                        <p:tgtEl>
                                          <p:spTgt spid="128"/>
                                        </p:tgtEl>
                                      </p:cBhvr>
                                    </p:animEffect>
                                  </p:childTnLst>
                                </p:cTn>
                              </p:par>
                              <p:par>
                                <p:cTn id="208" nodeType="withEffect" fill="hold" presetClass="entr" presetID="10">
                                  <p:stCondLst>
                                    <p:cond delay="0"/>
                                  </p:stCondLst>
                                  <p:childTnLst>
                                    <p:set>
                                      <p:cBhvr>
                                        <p:cTn id="209" dur="1" fill="hold">
                                          <p:stCondLst>
                                            <p:cond delay="0"/>
                                          </p:stCondLst>
                                        </p:cTn>
                                        <p:tgtEl>
                                          <p:spTgt spid="129"/>
                                        </p:tgtEl>
                                        <p:attrNameLst>
                                          <p:attrName>style.visibility</p:attrName>
                                        </p:attrNameLst>
                                      </p:cBhvr>
                                      <p:to>
                                        <p:strVal val="visible"/>
                                      </p:to>
                                    </p:set>
                                    <p:animEffect filter="fade" transition="in">
                                      <p:cBhvr additive="repl">
                                        <p:cTn id="210" dur="250"/>
                                        <p:tgtEl>
                                          <p:spTgt spid="129"/>
                                        </p:tgtEl>
                                      </p:cBhvr>
                                    </p:animEffect>
                                  </p:childTnLst>
                                </p:cTn>
                              </p:par>
                              <p:par>
                                <p:cTn id="211" nodeType="withEffect" fill="hold" presetClass="entr" presetID="10">
                                  <p:stCondLst>
                                    <p:cond delay="0"/>
                                  </p:stCondLst>
                                  <p:childTnLst>
                                    <p:set>
                                      <p:cBhvr>
                                        <p:cTn id="212" dur="1" fill="hold">
                                          <p:stCondLst>
                                            <p:cond delay="0"/>
                                          </p:stCondLst>
                                        </p:cTn>
                                        <p:attrNameLst>
                                          <p:attrName>style.visibility</p:attrName>
                                        </p:attrNameLst>
                                      </p:cBhvr>
                                      <p:to>
                                        <p:strVal val="visible"/>
                                      </p:to>
                                    </p:set>
                                    <p:animEffect filter="fade" transition="in">
                                      <p:cBhvr additive="repl">
                                        <p:cTn id="213" dur="250"/>
                                      </p:cBhvr>
                                    </p:animEffect>
                                  </p:childTnLst>
                                </p:cTn>
                              </p:par>
                              <p:par>
                                <p:cTn id="214" nodeType="withEffect" fill="hold" presetClass="entr" presetID="10">
                                  <p:stCondLst>
                                    <p:cond delay="0"/>
                                  </p:stCondLst>
                                  <p:childTnLst>
                                    <p:set>
                                      <p:cBhvr>
                                        <p:cTn id="215" dur="1" fill="hold">
                                          <p:stCondLst>
                                            <p:cond delay="0"/>
                                          </p:stCondLst>
                                        </p:cTn>
                                        <p:tgtEl>
                                          <p:spTgt spid="136"/>
                                        </p:tgtEl>
                                        <p:attrNameLst>
                                          <p:attrName>style.visibility</p:attrName>
                                        </p:attrNameLst>
                                      </p:cBhvr>
                                      <p:to>
                                        <p:strVal val="visible"/>
                                      </p:to>
                                    </p:set>
                                    <p:animEffect filter="fade" transition="in">
                                      <p:cBhvr additive="repl">
                                        <p:cTn id="216" dur="250"/>
                                        <p:tgtEl>
                                          <p:spTgt spid="136"/>
                                        </p:tgtEl>
                                      </p:cBhvr>
                                    </p:animEffect>
                                  </p:childTnLst>
                                </p:cTn>
                              </p:par>
                            </p:childTnLst>
                          </p:cTn>
                        </p:par>
                      </p:childTnLst>
                    </p:cTn>
                  </p:par>
                  <p:par>
                    <p:cTn id="217" fill="hold">
                      <p:stCondLst>
                        <p:cond delay="indefinite"/>
                      </p:stCondLst>
                      <p:childTnLst>
                        <p:par>
                          <p:cTn id="218" fill="hold">
                            <p:stCondLst>
                              <p:cond delay="0"/>
                            </p:stCondLst>
                            <p:childTnLst>
                              <p:par>
                                <p:cTn id="219" nodeType="clickEffect" fill="hold" presetClass="exit" presetID="10">
                                  <p:stCondLst>
                                    <p:cond delay="0"/>
                                  </p:stCondLst>
                                  <p:childTnLst>
                                    <p:animEffect filter="fade" transition="in">
                                      <p:cBhvr additive="repl">
                                        <p:cTn id="220" dur="500"/>
                                      </p:cBhvr>
                                    </p:animEffect>
                                    <p:set>
                                      <p:cBhvr>
                                        <p:cTn id="221" dur="1" fill="hold">
                                          <p:stCondLst>
                                            <p:cond delay="499"/>
                                          </p:stCondLst>
                                        </p:cTn>
                                        <p:attrNameLst>
                                          <p:attrName>style.visibility</p:attrName>
                                        </p:attrNameLst>
                                      </p:cBhvr>
                                      <p:to>
                                        <p:strVal val="hidden"/>
                                      </p:to>
                                    </p:set>
                                  </p:childTnLst>
                                </p:cTn>
                              </p:par>
                              <p:par>
                                <p:cTn id="222" nodeType="withEffect" fill="hold" presetClass="entr" presetID="10">
                                  <p:stCondLst>
                                    <p:cond delay="500"/>
                                  </p:stCondLst>
                                  <p:childTnLst>
                                    <p:set>
                                      <p:cBhvr>
                                        <p:cTn id="223" dur="1" fill="hold">
                                          <p:stCondLst>
                                            <p:cond delay="0"/>
                                          </p:stCondLst>
                                        </p:cTn>
                                        <p:attrNameLst>
                                          <p:attrName>style.visibility</p:attrName>
                                        </p:attrNameLst>
                                      </p:cBhvr>
                                      <p:to>
                                        <p:strVal val="visible"/>
                                      </p:to>
                                    </p:set>
                                    <p:animEffect filter="fade" transition="in">
                                      <p:cBhvr additive="repl">
                                        <p:cTn id="224" dur="500"/>
                                      </p:cBhvr>
                                    </p:animEffect>
                                  </p:childTnLst>
                                </p:cTn>
                              </p:par>
                            </p:childTnLst>
                          </p:cTn>
                        </p:par>
                        <p:par>
                          <p:cTn id="225" fill="hold">
                            <p:stCondLst>
                              <p:cond delay="1000"/>
                            </p:stCondLst>
                            <p:childTnLst>
                              <p:par>
                                <p:cTn id="226" nodeType="afterEffect" fill="hold" presetClass="path" presetID="63">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Line 1"/>
          <p:cNvSpPr/>
          <p:nvPr/>
        </p:nvSpPr>
        <p:spPr>
          <a:xfrm>
            <a:off x="1590480" y="1371600"/>
            <a:ext cx="360" cy="4800600"/>
          </a:xfrm>
          <a:prstGeom prst="line">
            <a:avLst/>
          </a:prstGeom>
          <a:ln w="57240">
            <a:solidFill>
              <a:schemeClr val="bg1">
                <a:lumMod val="75000"/>
              </a:schemeClr>
            </a:solidFill>
            <a:round/>
          </a:ln>
        </p:spPr>
        <p:style>
          <a:lnRef idx="1">
            <a:schemeClr val="accent1"/>
          </a:lnRef>
          <a:fillRef idx="0">
            <a:schemeClr val="accent1"/>
          </a:fillRef>
          <a:effectRef idx="0">
            <a:schemeClr val="accent1"/>
          </a:effectRef>
          <a:fontRef idx="minor"/>
        </p:style>
      </p:sp>
      <p:sp>
        <p:nvSpPr>
          <p:cNvPr id="143" name="CustomShape 2"/>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A Trip Down Memory Lane</a:t>
            </a:r>
            <a:endParaRPr b="0" lang="en-US" sz="1500" spc="-1" strike="noStrike">
              <a:solidFill>
                <a:srgbClr val="000000"/>
              </a:solidFill>
              <a:uFill>
                <a:solidFill>
                  <a:srgbClr val="ffffff"/>
                </a:solidFill>
              </a:uFill>
              <a:latin typeface="Arial"/>
            </a:endParaRPr>
          </a:p>
        </p:txBody>
      </p:sp>
      <p:sp>
        <p:nvSpPr>
          <p:cNvPr id="144" name="CustomShape 3"/>
          <p:cNvSpPr/>
          <p:nvPr/>
        </p:nvSpPr>
        <p:spPr>
          <a:xfrm>
            <a:off x="1905120" y="57913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Intel’s patents mention </a:t>
            </a:r>
            <a:r>
              <a:rPr b="0" i="1" lang="en-US" sz="3200" spc="-1" strike="noStrike">
                <a:solidFill>
                  <a:srgbClr val="ff0000"/>
                </a:solidFill>
                <a:uFill>
                  <a:solidFill>
                    <a:srgbClr val="ffffff"/>
                  </a:solidFill>
                </a:uFill>
                <a:latin typeface="Times New Roman"/>
                <a:ea typeface="DejaVu Sans"/>
              </a:rPr>
              <a:t>“Row Hammer”</a:t>
            </a:r>
            <a:endParaRPr b="0" lang="en-US" sz="3200" spc="-1" strike="noStrike">
              <a:solidFill>
                <a:srgbClr val="000000"/>
              </a:solidFill>
              <a:uFill>
                <a:solidFill>
                  <a:srgbClr val="ffffff"/>
                </a:solidFill>
              </a:uFill>
              <a:latin typeface="Arial"/>
            </a:endParaRPr>
          </a:p>
        </p:txBody>
      </p:sp>
      <p:sp>
        <p:nvSpPr>
          <p:cNvPr id="145" name="CustomShape 4"/>
          <p:cNvSpPr/>
          <p:nvPr/>
        </p:nvSpPr>
        <p:spPr>
          <a:xfrm>
            <a:off x="289440" y="59436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bfbfbf"/>
                </a:solidFill>
                <a:uFill>
                  <a:solidFill>
                    <a:srgbClr val="ffffff"/>
                  </a:solidFill>
                </a:uFill>
                <a:latin typeface="Times New Roman"/>
                <a:ea typeface="DejaVu Sans"/>
              </a:rPr>
              <a:t>2014</a:t>
            </a:r>
            <a:endParaRPr b="0" lang="en-US" sz="3200" spc="-1" strike="noStrike">
              <a:solidFill>
                <a:srgbClr val="000000"/>
              </a:solidFill>
              <a:uFill>
                <a:solidFill>
                  <a:srgbClr val="ffffff"/>
                </a:solidFill>
              </a:uFill>
              <a:latin typeface="Arial"/>
            </a:endParaRPr>
          </a:p>
        </p:txBody>
      </p:sp>
      <p:sp>
        <p:nvSpPr>
          <p:cNvPr id="146" name="CustomShape 5"/>
          <p:cNvSpPr/>
          <p:nvPr/>
        </p:nvSpPr>
        <p:spPr>
          <a:xfrm>
            <a:off x="1476360" y="5943600"/>
            <a:ext cx="227880" cy="227880"/>
          </a:xfrm>
          <a:prstGeom prst="ellipse">
            <a:avLst/>
          </a:prstGeom>
          <a:solidFill>
            <a:schemeClr val="bg1"/>
          </a:solidFill>
          <a:ln w="57240">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47" name="Line 6"/>
          <p:cNvSpPr/>
          <p:nvPr/>
        </p:nvSpPr>
        <p:spPr>
          <a:xfrm>
            <a:off x="1590480" y="5257800"/>
            <a:ext cx="360" cy="68580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148" name="CustomShape 7"/>
          <p:cNvSpPr/>
          <p:nvPr/>
        </p:nvSpPr>
        <p:spPr>
          <a:xfrm>
            <a:off x="1905120" y="48769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We observe row-to-row coupling</a:t>
            </a:r>
            <a:endParaRPr b="0" lang="en-US" sz="3200" spc="-1" strike="noStrike">
              <a:solidFill>
                <a:srgbClr val="000000"/>
              </a:solidFill>
              <a:uFill>
                <a:solidFill>
                  <a:srgbClr val="ffffff"/>
                </a:solidFill>
              </a:uFill>
              <a:latin typeface="Arial"/>
            </a:endParaRPr>
          </a:p>
        </p:txBody>
      </p:sp>
      <p:sp>
        <p:nvSpPr>
          <p:cNvPr id="149" name="CustomShape 8"/>
          <p:cNvSpPr/>
          <p:nvPr/>
        </p:nvSpPr>
        <p:spPr>
          <a:xfrm>
            <a:off x="289440" y="501984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bfbfbf"/>
                </a:solidFill>
                <a:uFill>
                  <a:solidFill>
                    <a:srgbClr val="ffffff"/>
                  </a:solidFill>
                </a:uFill>
                <a:latin typeface="Times New Roman"/>
                <a:ea typeface="DejaVu Sans"/>
              </a:rPr>
              <a:t>2013</a:t>
            </a:r>
            <a:endParaRPr b="0" lang="en-US" sz="3200" spc="-1" strike="noStrike">
              <a:solidFill>
                <a:srgbClr val="000000"/>
              </a:solidFill>
              <a:uFill>
                <a:solidFill>
                  <a:srgbClr val="ffffff"/>
                </a:solidFill>
              </a:uFill>
              <a:latin typeface="Arial"/>
            </a:endParaRPr>
          </a:p>
        </p:txBody>
      </p:sp>
      <p:sp>
        <p:nvSpPr>
          <p:cNvPr id="150" name="Line 9"/>
          <p:cNvSpPr/>
          <p:nvPr/>
        </p:nvSpPr>
        <p:spPr>
          <a:xfrm>
            <a:off x="1590480" y="2514600"/>
            <a:ext cx="360" cy="2514600"/>
          </a:xfrm>
          <a:prstGeom prst="line">
            <a:avLst/>
          </a:prstGeom>
          <a:ln w="57240">
            <a:solidFill>
              <a:schemeClr val="accent1"/>
            </a:solidFill>
            <a:round/>
          </a:ln>
        </p:spPr>
        <p:style>
          <a:lnRef idx="1">
            <a:schemeClr val="accent1"/>
          </a:lnRef>
          <a:fillRef idx="0">
            <a:schemeClr val="accent1"/>
          </a:fillRef>
          <a:effectRef idx="0">
            <a:schemeClr val="accent1"/>
          </a:effectRef>
          <a:fontRef idx="minor"/>
        </p:style>
      </p:sp>
      <p:sp>
        <p:nvSpPr>
          <p:cNvPr id="151" name="CustomShape 10"/>
          <p:cNvSpPr/>
          <p:nvPr/>
        </p:nvSpPr>
        <p:spPr>
          <a:xfrm>
            <a:off x="1476360" y="5029200"/>
            <a:ext cx="227880" cy="227880"/>
          </a:xfrm>
          <a:prstGeom prst="ellipse">
            <a:avLst/>
          </a:prstGeom>
          <a:solidFill>
            <a:schemeClr val="bg1"/>
          </a:solidFill>
          <a:ln w="57240">
            <a:solidFill>
              <a:schemeClr val="bg1">
                <a:lumMod val="75000"/>
              </a:schemeClr>
            </a:solidFill>
            <a:round/>
          </a:ln>
        </p:spPr>
        <p:style>
          <a:lnRef idx="2">
            <a:schemeClr val="accent1">
              <a:shade val="50000"/>
            </a:schemeClr>
          </a:lnRef>
          <a:fillRef idx="1">
            <a:schemeClr val="accent1"/>
          </a:fillRef>
          <a:effectRef idx="0">
            <a:schemeClr val="accent1"/>
          </a:effectRef>
          <a:fontRef idx="minor"/>
        </p:style>
      </p:sp>
      <p:sp>
        <p:nvSpPr>
          <p:cNvPr id="152" name="CustomShape 11"/>
          <p:cNvSpPr/>
          <p:nvPr/>
        </p:nvSpPr>
        <p:spPr>
          <a:xfrm>
            <a:off x="1905120" y="39625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Earliest DRAM with row-to-row coupling</a:t>
            </a:r>
            <a:endParaRPr b="0" lang="en-US" sz="3200" spc="-1" strike="noStrike">
              <a:solidFill>
                <a:srgbClr val="000000"/>
              </a:solidFill>
              <a:uFill>
                <a:solidFill>
                  <a:srgbClr val="ffffff"/>
                </a:solidFill>
              </a:uFill>
              <a:latin typeface="Arial"/>
            </a:endParaRPr>
          </a:p>
        </p:txBody>
      </p:sp>
      <p:sp>
        <p:nvSpPr>
          <p:cNvPr id="153" name="CustomShape 12"/>
          <p:cNvSpPr/>
          <p:nvPr/>
        </p:nvSpPr>
        <p:spPr>
          <a:xfrm>
            <a:off x="1476360" y="4114800"/>
            <a:ext cx="227880" cy="227880"/>
          </a:xfrm>
          <a:prstGeom prst="ellipse">
            <a:avLst/>
          </a:prstGeom>
          <a:solidFill>
            <a:schemeClr val="bg1"/>
          </a:solidFill>
          <a:ln w="572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54" name="CustomShape 13"/>
          <p:cNvSpPr/>
          <p:nvPr/>
        </p:nvSpPr>
        <p:spPr>
          <a:xfrm>
            <a:off x="289440" y="41148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ff0000"/>
                </a:solidFill>
                <a:uFill>
                  <a:solidFill>
                    <a:srgbClr val="ffffff"/>
                  </a:solidFill>
                </a:uFill>
                <a:latin typeface="Times New Roman"/>
                <a:ea typeface="DejaVu Sans"/>
              </a:rPr>
              <a:t>2010</a:t>
            </a:r>
            <a:endParaRPr b="0" lang="en-US" sz="3200" spc="-1" strike="noStrike">
              <a:solidFill>
                <a:srgbClr val="000000"/>
              </a:solidFill>
              <a:uFill>
                <a:solidFill>
                  <a:srgbClr val="ffffff"/>
                </a:solidFill>
              </a:uFill>
              <a:latin typeface="Arial"/>
            </a:endParaRPr>
          </a:p>
        </p:txBody>
      </p:sp>
      <p:sp>
        <p:nvSpPr>
          <p:cNvPr id="155" name="Line 14"/>
          <p:cNvSpPr/>
          <p:nvPr/>
        </p:nvSpPr>
        <p:spPr>
          <a:xfrm>
            <a:off x="1590480" y="4343400"/>
            <a:ext cx="360" cy="685800"/>
          </a:xfrm>
          <a:prstGeom prst="line">
            <a:avLst/>
          </a:prstGeom>
          <a:ln w="57240">
            <a:solidFill>
              <a:srgbClr val="ff0000"/>
            </a:solidFill>
            <a:round/>
          </a:ln>
        </p:spPr>
        <p:style>
          <a:lnRef idx="1">
            <a:schemeClr val="accent1"/>
          </a:lnRef>
          <a:fillRef idx="0">
            <a:schemeClr val="accent1"/>
          </a:fillRef>
          <a:effectRef idx="0">
            <a:schemeClr val="accent1"/>
          </a:effectRef>
          <a:fontRef idx="minor"/>
        </p:style>
      </p:sp>
      <p:sp>
        <p:nvSpPr>
          <p:cNvPr id="156" name="CustomShape 15"/>
          <p:cNvSpPr/>
          <p:nvPr/>
        </p:nvSpPr>
        <p:spPr>
          <a:xfrm>
            <a:off x="1905120" y="2666880"/>
            <a:ext cx="7009560" cy="408960"/>
          </a:xfrm>
          <a:prstGeom prst="rect">
            <a:avLst/>
          </a:prstGeom>
          <a:noFill/>
          <a:ln>
            <a:noFill/>
          </a:ln>
        </p:spPr>
        <p:style>
          <a:lnRef idx="0"/>
          <a:fillRef idx="0"/>
          <a:effectRef idx="0"/>
          <a:fontRef idx="minor"/>
        </p:style>
        <p:txBody>
          <a:bodyPr lIns="90000" rIns="90000" tIns="45000" bIns="45000" anchor="ctr"/>
          <a:p>
            <a:pPr marL="285840" indent="-285120">
              <a:lnSpc>
                <a:spcPct val="100000"/>
              </a:lnSpc>
              <a:buClr>
                <a:srgbClr val="000000"/>
              </a:buClr>
              <a:buFont typeface="Arial"/>
              <a:buChar char="•"/>
            </a:pPr>
            <a:r>
              <a:rPr b="0" lang="en-US" sz="2800" spc="-1" strike="noStrike">
                <a:solidFill>
                  <a:srgbClr val="000000"/>
                </a:solidFill>
                <a:uFill>
                  <a:solidFill>
                    <a:srgbClr val="ffffff"/>
                  </a:solidFill>
                </a:uFill>
                <a:latin typeface="Times New Roman"/>
                <a:ea typeface="DejaVu Sans"/>
              </a:rPr>
              <a:t>Suffered bitline-to-cell coupling</a:t>
            </a:r>
            <a:endParaRPr b="0" lang="en-US" sz="2800" spc="-1" strike="noStrike">
              <a:solidFill>
                <a:srgbClr val="000000"/>
              </a:solidFill>
              <a:uFill>
                <a:solidFill>
                  <a:srgbClr val="ffffff"/>
                </a:solidFill>
              </a:uFill>
              <a:latin typeface="Arial"/>
            </a:endParaRPr>
          </a:p>
        </p:txBody>
      </p:sp>
      <p:sp>
        <p:nvSpPr>
          <p:cNvPr id="157" name="CustomShape 16"/>
          <p:cNvSpPr/>
          <p:nvPr/>
        </p:nvSpPr>
        <p:spPr>
          <a:xfrm>
            <a:off x="1905120" y="21337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Intel commercializes DRAM (Intel 1103)</a:t>
            </a:r>
            <a:endParaRPr b="0" lang="en-US" sz="3200" spc="-1" strike="noStrike">
              <a:solidFill>
                <a:srgbClr val="000000"/>
              </a:solidFill>
              <a:uFill>
                <a:solidFill>
                  <a:srgbClr val="ffffff"/>
                </a:solidFill>
              </a:uFill>
              <a:latin typeface="Arial"/>
            </a:endParaRPr>
          </a:p>
        </p:txBody>
      </p:sp>
      <p:sp>
        <p:nvSpPr>
          <p:cNvPr id="158" name="CustomShape 17"/>
          <p:cNvSpPr/>
          <p:nvPr/>
        </p:nvSpPr>
        <p:spPr>
          <a:xfrm>
            <a:off x="289440" y="22860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5b9bd5"/>
                </a:solidFill>
                <a:uFill>
                  <a:solidFill>
                    <a:srgbClr val="ffffff"/>
                  </a:solidFill>
                </a:uFill>
                <a:latin typeface="Times New Roman"/>
                <a:ea typeface="DejaVu Sans"/>
              </a:rPr>
              <a:t>1971</a:t>
            </a:r>
            <a:endParaRPr b="0" lang="en-US" sz="3200" spc="-1" strike="noStrike">
              <a:solidFill>
                <a:srgbClr val="000000"/>
              </a:solidFill>
              <a:uFill>
                <a:solidFill>
                  <a:srgbClr val="ffffff"/>
                </a:solidFill>
              </a:uFill>
              <a:latin typeface="Arial"/>
            </a:endParaRPr>
          </a:p>
        </p:txBody>
      </p:sp>
      <p:sp>
        <p:nvSpPr>
          <p:cNvPr id="159" name="CustomShape 18"/>
          <p:cNvSpPr/>
          <p:nvPr/>
        </p:nvSpPr>
        <p:spPr>
          <a:xfrm>
            <a:off x="1476360" y="2286000"/>
            <a:ext cx="227880" cy="227880"/>
          </a:xfrm>
          <a:prstGeom prst="ellipse">
            <a:avLst/>
          </a:prstGeom>
          <a:solidFill>
            <a:schemeClr val="bg1"/>
          </a:solidFill>
          <a:ln w="57240">
            <a:solidFill>
              <a:schemeClr val="accent1"/>
            </a:solidFill>
            <a:round/>
          </a:ln>
        </p:spPr>
        <p:style>
          <a:lnRef idx="2">
            <a:schemeClr val="accent1">
              <a:shade val="50000"/>
            </a:schemeClr>
          </a:lnRef>
          <a:fillRef idx="1">
            <a:schemeClr val="accent1"/>
          </a:fillRef>
          <a:effectRef idx="0">
            <a:schemeClr val="accent1"/>
          </a:effectRef>
          <a:fontRef idx="minor"/>
        </p:style>
      </p:sp>
      <p:sp>
        <p:nvSpPr>
          <p:cNvPr id="160" name="Line 19"/>
          <p:cNvSpPr/>
          <p:nvPr/>
        </p:nvSpPr>
        <p:spPr>
          <a:xfrm>
            <a:off x="1590480" y="1600200"/>
            <a:ext cx="360" cy="685800"/>
          </a:xfrm>
          <a:prstGeom prst="line">
            <a:avLst/>
          </a:prstGeom>
          <a:ln w="57240">
            <a:solidFill>
              <a:schemeClr val="accent1"/>
            </a:solidFill>
            <a:round/>
          </a:ln>
        </p:spPr>
        <p:style>
          <a:lnRef idx="1">
            <a:schemeClr val="accent1"/>
          </a:lnRef>
          <a:fillRef idx="0">
            <a:schemeClr val="accent1"/>
          </a:fillRef>
          <a:effectRef idx="0">
            <a:schemeClr val="accent1"/>
          </a:effectRef>
          <a:fontRef idx="minor"/>
        </p:style>
      </p:sp>
      <p:sp>
        <p:nvSpPr>
          <p:cNvPr id="161" name="CustomShape 20"/>
          <p:cNvSpPr/>
          <p:nvPr/>
        </p:nvSpPr>
        <p:spPr>
          <a:xfrm>
            <a:off x="1905120" y="1219320"/>
            <a:ext cx="7009560" cy="5328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000000"/>
                </a:solidFill>
                <a:uFill>
                  <a:solidFill>
                    <a:srgbClr val="ffffff"/>
                  </a:solidFill>
                </a:uFill>
                <a:latin typeface="Times New Roman"/>
                <a:ea typeface="DejaVu Sans"/>
              </a:rPr>
              <a:t>IBM’s patent on DRAM</a:t>
            </a:r>
            <a:endParaRPr b="0" lang="en-US" sz="3200" spc="-1" strike="noStrike">
              <a:solidFill>
                <a:srgbClr val="000000"/>
              </a:solidFill>
              <a:uFill>
                <a:solidFill>
                  <a:srgbClr val="ffffff"/>
                </a:solidFill>
              </a:uFill>
              <a:latin typeface="Arial"/>
            </a:endParaRPr>
          </a:p>
        </p:txBody>
      </p:sp>
      <p:sp>
        <p:nvSpPr>
          <p:cNvPr id="162" name="CustomShape 21"/>
          <p:cNvSpPr/>
          <p:nvPr/>
        </p:nvSpPr>
        <p:spPr>
          <a:xfrm>
            <a:off x="289440" y="1371600"/>
            <a:ext cx="1157760" cy="2278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5b9bd5"/>
                </a:solidFill>
                <a:uFill>
                  <a:solidFill>
                    <a:srgbClr val="ffffff"/>
                  </a:solidFill>
                </a:uFill>
                <a:latin typeface="Times New Roman"/>
                <a:ea typeface="DejaVu Sans"/>
              </a:rPr>
              <a:t>1968</a:t>
            </a:r>
            <a:endParaRPr b="0" lang="en-US" sz="3200" spc="-1" strike="noStrike">
              <a:solidFill>
                <a:srgbClr val="000000"/>
              </a:solidFill>
              <a:uFill>
                <a:solidFill>
                  <a:srgbClr val="ffffff"/>
                </a:solidFill>
              </a:uFill>
              <a:latin typeface="Arial"/>
            </a:endParaRPr>
          </a:p>
        </p:txBody>
      </p:sp>
      <p:sp>
        <p:nvSpPr>
          <p:cNvPr id="163" name="CustomShape 22"/>
          <p:cNvSpPr/>
          <p:nvPr/>
        </p:nvSpPr>
        <p:spPr>
          <a:xfrm>
            <a:off x="1476360" y="1371600"/>
            <a:ext cx="227880" cy="227880"/>
          </a:xfrm>
          <a:prstGeom prst="ellipse">
            <a:avLst/>
          </a:prstGeom>
          <a:solidFill>
            <a:schemeClr val="bg1"/>
          </a:solidFill>
          <a:ln w="57240">
            <a:solidFill>
              <a:schemeClr val="accent1"/>
            </a:solidFill>
            <a:round/>
          </a:ln>
        </p:spPr>
        <p:style>
          <a:lnRef idx="2">
            <a:schemeClr val="accent1">
              <a:shade val="50000"/>
            </a:schemeClr>
          </a:lnRef>
          <a:fillRef idx="1">
            <a:schemeClr val="accent1"/>
          </a:fillRef>
          <a:effectRef idx="0">
            <a:schemeClr val="accent1"/>
          </a:effectRef>
          <a:fontRef idx="minor"/>
        </p:style>
      </p:sp>
      <p:sp>
        <p:nvSpPr>
          <p:cNvPr id="164" name="CustomShape 2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CF9ECCB9-8977-4FA5-86C3-E9FF0884161A}" type="slidenum">
              <a:rPr b="0" lang="en-US" sz="2000" spc="-1" strike="noStrike">
                <a:solidFill>
                  <a:srgbClr val="8b8b8b"/>
                </a:solidFill>
                <a:uFill>
                  <a:solidFill>
                    <a:srgbClr val="ffffff"/>
                  </a:solidFill>
                </a:uFill>
                <a:latin typeface="Times New Roman"/>
                <a:ea typeface="Cambria Math"/>
              </a:rPr>
              <a:t>1</a:t>
            </a:fld>
            <a:endParaRPr b="0" lang="en-US" sz="2000" spc="-1" strike="noStrike">
              <a:solidFill>
                <a:srgbClr val="000000"/>
              </a:solidFill>
              <a:uFill>
                <a:solidFill>
                  <a:srgbClr val="ffffff"/>
                </a:solidFill>
              </a:uFill>
              <a:latin typeface="Arial"/>
            </a:endParaRPr>
          </a:p>
        </p:txBody>
      </p:sp>
    </p:spTree>
  </p:cSld>
  <p:timing>
    <p:tnLst>
      <p:par>
        <p:cTn id="227" dur="indefinite" restart="never" nodeType="tmRoot">
          <p:childTnLst>
            <p:seq>
              <p:cTn id="228" dur="indefinite" nodeType="mainSeq">
                <p:childTnLst>
                  <p:par>
                    <p:cTn id="229" fill="hold">
                      <p:stCondLst>
                        <p:cond delay="0"/>
                      </p:stCondLst>
                      <p:childTnLst>
                        <p:par>
                          <p:cTn id="230" fill="hold">
                            <p:stCondLst>
                              <p:cond delay="0"/>
                            </p:stCondLst>
                            <p:childTnLst>
                              <p:par>
                                <p:cTn id="231" nodeType="withEffect" fill="hold" presetClass="entr" presetID="22" presetSubtype="1">
                                  <p:stCondLst>
                                    <p:cond delay="0"/>
                                  </p:stCondLst>
                                  <p:childTnLst>
                                    <p:set>
                                      <p:cBhvr>
                                        <p:cTn id="232" dur="1" fill="hold">
                                          <p:stCondLst>
                                            <p:cond delay="0"/>
                                          </p:stCondLst>
                                        </p:cTn>
                                        <p:tgtEl>
                                          <p:spTgt spid="150"/>
                                        </p:tgtEl>
                                        <p:attrNameLst>
                                          <p:attrName>style.visibility</p:attrName>
                                        </p:attrNameLst>
                                      </p:cBhvr>
                                      <p:to>
                                        <p:strVal val="visible"/>
                                      </p:to>
                                    </p:set>
                                    <p:animEffect filter="wipe(up)" transition="in">
                                      <p:cBhvr additive="repl">
                                        <p:cTn id="233" dur="500"/>
                                        <p:tgtEl>
                                          <p:spTgt spid="150"/>
                                        </p:tgtEl>
                                      </p:cBhvr>
                                    </p:animEffect>
                                  </p:childTnLst>
                                </p:cTn>
                              </p:par>
                            </p:childTnLst>
                          </p:cTn>
                        </p:par>
                        <p:par>
                          <p:cTn id="234" fill="hold">
                            <p:stCondLst>
                              <p:cond delay="500"/>
                            </p:stCondLst>
                            <p:childTnLst>
                              <p:par>
                                <p:cTn id="235" nodeType="afterEffect" fill="hold" presetClass="emph" presetID="7" presetSubtype="2">
                                  <p:stCondLst>
                                    <p:cond delay="0"/>
                                  </p:stCondLst>
                                  <p:childTnLst>
                                    <p:set>
                                      <p:cBhvr>
                                        <p:cTn id="236" dur="10" fill="hold"/>
                                        <p:tgtEl>
                                          <p:spTgt spid="151"/>
                                        </p:tgtEl>
                                      </p:cBhvr>
                                    </p:set>
                                  </p:childTnLst>
                                </p:cTn>
                              </p:par>
                            </p:childTnLst>
                          </p:cTn>
                        </p:par>
                        <p:par>
                          <p:cTn id="237" fill="hold">
                            <p:stCondLst>
                              <p:cond delay="510"/>
                            </p:stCondLst>
                            <p:childTnLst>
                              <p:par>
                                <p:cTn id="238" nodeType="afterEffect" fill="hold" presetClass="emph" presetID="3" presetSubtype="2">
                                  <p:stCondLst>
                                    <p:cond delay="0"/>
                                  </p:stCondLst>
                                </p:cTn>
                              </p:par>
                            </p:childTnLst>
                          </p:cTn>
                        </p:par>
                        <p:par>
                          <p:cTn id="239" fill="hold">
                            <p:stCondLst>
                              <p:cond delay="520"/>
                            </p:stCondLst>
                            <p:childTnLst>
                              <p:par>
                                <p:cTn id="240" nodeType="afterEffect" fill="hold" presetClass="entr" presetID="1">
                                  <p:stCondLst>
                                    <p:cond delay="0"/>
                                  </p:stCondLst>
                                  <p:childTnLst>
                                    <p:set>
                                      <p:cBhvr>
                                        <p:cTn id="241" dur="1" fill="hold">
                                          <p:stCondLst>
                                            <p:cond delay="0"/>
                                          </p:stCondLst>
                                        </p:cTn>
                                        <p:tgtEl>
                                          <p:spTgt spid="148"/>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nodeType="clickEffect" fill="hold" presetClass="entr" presetID="22" presetSubtype="4">
                                  <p:stCondLst>
                                    <p:cond delay="0"/>
                                  </p:stCondLst>
                                  <p:childTnLst>
                                    <p:set>
                                      <p:cBhvr>
                                        <p:cTn id="245" dur="1" fill="hold">
                                          <p:stCondLst>
                                            <p:cond delay="0"/>
                                          </p:stCondLst>
                                        </p:cTn>
                                        <p:tgtEl>
                                          <p:spTgt spid="155"/>
                                        </p:tgtEl>
                                        <p:attrNameLst>
                                          <p:attrName>style.visibility</p:attrName>
                                        </p:attrNameLst>
                                      </p:cBhvr>
                                      <p:to>
                                        <p:strVal val="visible"/>
                                      </p:to>
                                    </p:set>
                                    <p:animEffect filter="wipe(down)" transition="out">
                                      <p:cBhvr additive="repl">
                                        <p:cTn id="246" dur="500"/>
                                        <p:tgtEl>
                                          <p:spTgt spid="155"/>
                                        </p:tgtEl>
                                      </p:cBhvr>
                                    </p:animEffect>
                                  </p:childTnLst>
                                </p:cTn>
                              </p:par>
                            </p:childTnLst>
                          </p:cTn>
                        </p:par>
                        <p:par>
                          <p:cTn id="247" fill="hold">
                            <p:stCondLst>
                              <p:cond delay="500"/>
                            </p:stCondLst>
                            <p:childTnLst>
                              <p:par>
                                <p:cTn id="248" nodeType="afterEffect" fill="hold" presetClass="entr" presetID="1">
                                  <p:stCondLst>
                                    <p:cond delay="0"/>
                                  </p:stCondLst>
                                  <p:childTnLst>
                                    <p:set>
                                      <p:cBhvr>
                                        <p:cTn id="249" dur="1" fill="hold">
                                          <p:stCondLst>
                                            <p:cond delay="0"/>
                                          </p:stCondLst>
                                        </p:cTn>
                                        <p:tgtEl>
                                          <p:spTgt spid="154"/>
                                        </p:tgtEl>
                                        <p:attrNameLst>
                                          <p:attrName>style.visibility</p:attrName>
                                        </p:attrNameLst>
                                      </p:cBhvr>
                                      <p:to>
                                        <p:strVal val="visible"/>
                                      </p:to>
                                    </p:set>
                                  </p:childTnLst>
                                </p:cTn>
                              </p:par>
                            </p:childTnLst>
                          </p:cTn>
                        </p:par>
                        <p:par>
                          <p:cTn id="250" fill="hold">
                            <p:stCondLst>
                              <p:cond delay="500"/>
                            </p:stCondLst>
                            <p:childTnLst>
                              <p:par>
                                <p:cTn id="251" nodeType="afterEffect" fill="hold" presetClass="entr" presetID="1">
                                  <p:stCondLst>
                                    <p:cond delay="0"/>
                                  </p:stCondLst>
                                  <p:childTnLst>
                                    <p:set>
                                      <p:cBhvr>
                                        <p:cTn id="252" dur="1" fill="hold">
                                          <p:stCondLst>
                                            <p:cond delay="0"/>
                                          </p:stCondLst>
                                        </p:cTn>
                                        <p:tgtEl>
                                          <p:spTgt spid="153"/>
                                        </p:tgtEl>
                                        <p:attrNameLst>
                                          <p:attrName>style.visibility</p:attrName>
                                        </p:attrNameLst>
                                      </p:cBhvr>
                                      <p:to>
                                        <p:strVal val="visible"/>
                                      </p:to>
                                    </p:set>
                                  </p:childTnLst>
                                </p:cTn>
                              </p:par>
                            </p:childTnLst>
                          </p:cTn>
                        </p:par>
                        <p:par>
                          <p:cTn id="253" fill="hold">
                            <p:stCondLst>
                              <p:cond delay="500"/>
                            </p:stCondLst>
                            <p:childTnLst>
                              <p:par>
                                <p:cTn id="254" nodeType="afterEffect" fill="hold" presetClass="entr" presetID="1">
                                  <p:stCondLst>
                                    <p:cond delay="0"/>
                                  </p:stCondLst>
                                  <p:childTnLst>
                                    <p:set>
                                      <p:cBhvr>
                                        <p:cTn id="255" dur="1" fill="hold">
                                          <p:stCondLst>
                                            <p:cond delay="0"/>
                                          </p:stCondLst>
                                        </p:cTn>
                                        <p:tgtEl>
                                          <p:spTgt spid="152"/>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22" presetSubtype="1">
                                  <p:stCondLst>
                                    <p:cond delay="0"/>
                                  </p:stCondLst>
                                  <p:childTnLst>
                                    <p:set>
                                      <p:cBhvr>
                                        <p:cTn id="259" dur="1" fill="hold">
                                          <p:stCondLst>
                                            <p:cond delay="0"/>
                                          </p:stCondLst>
                                        </p:cTn>
                                        <p:tgtEl>
                                          <p:spTgt spid="147"/>
                                        </p:tgtEl>
                                        <p:attrNameLst>
                                          <p:attrName>style.visibility</p:attrName>
                                        </p:attrNameLst>
                                      </p:cBhvr>
                                      <p:to>
                                        <p:strVal val="visible"/>
                                      </p:to>
                                    </p:set>
                                    <p:animEffect filter="wipe(up)" transition="in">
                                      <p:cBhvr additive="repl">
                                        <p:cTn id="260" dur="500"/>
                                        <p:tgtEl>
                                          <p:spTgt spid="147"/>
                                        </p:tgtEl>
                                      </p:cBhvr>
                                    </p:animEffect>
                                  </p:childTnLst>
                                </p:cTn>
                              </p:par>
                            </p:childTnLst>
                          </p:cTn>
                        </p:par>
                        <p:par>
                          <p:cTn id="261" fill="hold">
                            <p:stCondLst>
                              <p:cond delay="500"/>
                            </p:stCondLst>
                            <p:childTnLst>
                              <p:par>
                                <p:cTn id="262" nodeType="afterEffect" fill="hold" presetClass="emph" presetID="3" presetSubtype="2">
                                  <p:stCondLst>
                                    <p:cond delay="0"/>
                                  </p:stCondLst>
                                </p:cTn>
                              </p:par>
                            </p:childTnLst>
                          </p:cTn>
                        </p:par>
                        <p:par>
                          <p:cTn id="263" fill="hold">
                            <p:stCondLst>
                              <p:cond delay="510"/>
                            </p:stCondLst>
                            <p:childTnLst>
                              <p:par>
                                <p:cTn id="264" nodeType="afterEffect" fill="hold" presetClass="emph" presetID="7" presetSubtype="2">
                                  <p:stCondLst>
                                    <p:cond delay="0"/>
                                  </p:stCondLst>
                                  <p:childTnLst>
                                    <p:set>
                                      <p:cBhvr>
                                        <p:cTn id="265" dur="10" fill="hold"/>
                                        <p:tgtEl>
                                          <p:spTgt spid="146"/>
                                        </p:tgtEl>
                                      </p:cBhvr>
                                    </p:set>
                                  </p:childTnLst>
                                </p:cTn>
                              </p:par>
                              <p:par>
                                <p:cTn id="266" nodeType="withEffect" fill="hold" presetClass="entr" presetID="1">
                                  <p:stCondLst>
                                    <p:cond delay="0"/>
                                  </p:stCondLst>
                                  <p:childTnLst>
                                    <p:set>
                                      <p:cBhvr>
                                        <p:cTn id="267"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Lessons from History</a:t>
            </a:r>
            <a:endParaRPr b="0" lang="en-US" sz="1500" spc="-1" strike="noStrike">
              <a:solidFill>
                <a:srgbClr val="000000"/>
              </a:solidFill>
              <a:uFill>
                <a:solidFill>
                  <a:srgbClr val="ffffff"/>
                </a:solidFill>
              </a:uFill>
              <a:latin typeface="Arial"/>
            </a:endParaRPr>
          </a:p>
        </p:txBody>
      </p:sp>
      <p:sp>
        <p:nvSpPr>
          <p:cNvPr id="166" name="CustomShape 2"/>
          <p:cNvSpPr/>
          <p:nvPr/>
        </p:nvSpPr>
        <p:spPr>
          <a:xfrm>
            <a:off x="380880" y="1066680"/>
            <a:ext cx="8381160" cy="5637960"/>
          </a:xfrm>
          <a:prstGeom prst="rect">
            <a:avLst/>
          </a:prstGeom>
          <a:noFill/>
          <a:ln>
            <a:noFill/>
          </a:ln>
        </p:spPr>
        <p:style>
          <a:lnRef idx="0"/>
          <a:fillRef idx="0"/>
          <a:effectRef idx="0"/>
          <a:fontRef idx="minor"/>
        </p:style>
        <p:txBody>
          <a:bodyPr lIns="90000" rIns="90000" tIns="45000" bIns="45000"/>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Coupling in DRAM is not new</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Leads to disturbance errors if not addressed</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Remains a major hurdle in DRAM scaling</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Traditional efforts to contain errors</a:t>
            </a:r>
            <a:endParaRPr b="0" lang="en-US" sz="24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Design-Time: Improve circuit-level isolation</a:t>
            </a:r>
            <a:endParaRPr b="0" lang="en-US" sz="16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n-US" sz="1600" spc="-1" strike="noStrike">
                <a:solidFill>
                  <a:srgbClr val="000000"/>
                </a:solidFill>
                <a:uFill>
                  <a:solidFill>
                    <a:srgbClr val="ffffff"/>
                  </a:solidFill>
                </a:uFill>
                <a:latin typeface="Times New Roman"/>
              </a:rPr>
              <a:t>Production-Time: Test for disturbance errors</a:t>
            </a:r>
            <a:endParaRPr b="0" lang="en-US" sz="1600" spc="-1" strike="noStrike">
              <a:solidFill>
                <a:srgbClr val="000000"/>
              </a:solidFill>
              <a:uFill>
                <a:solidFill>
                  <a:srgbClr val="ffffff"/>
                </a:solidFill>
              </a:uFill>
              <a:latin typeface="Arial"/>
            </a:endParaRPr>
          </a:p>
          <a:p>
            <a:pPr>
              <a:lnSpc>
                <a:spcPct val="100000"/>
              </a:lnSpc>
            </a:pPr>
            <a:endParaRPr b="0" lang="en-US" sz="1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400" spc="-1" strike="noStrike">
                <a:solidFill>
                  <a:srgbClr val="000000"/>
                </a:solidFill>
                <a:uFill>
                  <a:solidFill>
                    <a:srgbClr val="ffffff"/>
                  </a:solidFill>
                </a:uFill>
                <a:latin typeface="Times New Roman"/>
              </a:rPr>
              <a:t>Despite such efforts, disturbance errors have been slipping into the field since 2010</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p:txBody>
      </p:sp>
      <p:sp>
        <p:nvSpPr>
          <p:cNvPr id="167" name="CustomShape 3"/>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7040664E-2142-4A3B-82EB-1F9AABF484FD}" type="slidenum">
              <a:rPr b="0" lang="en-US" sz="2000" spc="-1" strike="noStrike">
                <a:solidFill>
                  <a:srgbClr val="8b8b8b"/>
                </a:solidFill>
                <a:uFill>
                  <a:solidFill>
                    <a:srgbClr val="ffffff"/>
                  </a:solidFill>
                </a:uFill>
                <a:latin typeface="Cambria Math"/>
                <a:ea typeface="Cambria Math"/>
              </a:rPr>
              <a:t>1</a:t>
            </a:fld>
            <a:endParaRPr b="0" lang="en-US" sz="2000" spc="-1" strike="noStrike">
              <a:solidFill>
                <a:srgbClr val="000000"/>
              </a:solidFill>
              <a:uFill>
                <a:solidFill>
                  <a:srgbClr val="ffffff"/>
                </a:solidFill>
              </a:uFill>
              <a:latin typeface="Arial"/>
            </a:endParaRPr>
          </a:p>
        </p:txBody>
      </p:sp>
    </p:spTree>
  </p:cSld>
  <p:timing>
    <p:tnLst>
      <p:par>
        <p:cTn id="268" dur="indefinite" restart="never" nodeType="tmRoot">
          <p:childTnLst>
            <p:seq>
              <p:cTn id="269" dur="indefinite" nodeType="mainSeq">
                <p:childTnLst>
                  <p:par>
                    <p:cTn id="270" fill="hold">
                      <p:stCondLst>
                        <p:cond delay="indefinite"/>
                      </p:stCondLst>
                      <p:childTnLst>
                        <p:par>
                          <p:cTn id="271" fill="hold">
                            <p:stCondLst>
                              <p:cond delay="0"/>
                            </p:stCondLst>
                            <p:childTnLst>
                              <p:par>
                                <p:cTn id="272" nodeType="clickEffect" fill="hold" presetClass="entr" presetID="1">
                                  <p:stCondLst>
                                    <p:cond delay="0"/>
                                  </p:stCondLst>
                                  <p:childTnLst>
                                    <p:set>
                                      <p:cBhvr>
                                        <p:cTn id="273" dur="1" fill="hold">
                                          <p:stCondLst>
                                            <p:cond delay="0"/>
                                          </p:stCondLst>
                                        </p:cTn>
                                        <p:tgtEl>
                                          <p:spTgt spid="166">
                                            <p:txEl>
                                              <p:pRg st="330" end="330"/>
                                            </p:txEl>
                                          </p:spTgt>
                                        </p:tgtEl>
                                        <p:attrNameLst>
                                          <p:attrName>style.visibility</p:attrName>
                                        </p:attrNameLst>
                                      </p:cBhvr>
                                      <p:to>
                                        <p:strVal val="visible"/>
                                      </p:to>
                                    </p:set>
                                  </p:childTnLst>
                                </p:cTn>
                              </p:par>
                              <p:par>
                                <p:cTn id="274" nodeType="withEffect" fill="hold" presetClass="entr" presetID="1">
                                  <p:stCondLst>
                                    <p:cond delay="0"/>
                                  </p:stCondLst>
                                  <p:childTnLst>
                                    <p:set>
                                      <p:cBhvr>
                                        <p:cTn id="275" dur="1" fill="hold">
                                          <p:stCondLst>
                                            <p:cond delay="0"/>
                                          </p:stCondLst>
                                        </p:cTn>
                                        <p:tgtEl>
                                          <p:spTgt spid="166">
                                            <p:txEl>
                                              <p:pRg st="330" end="330"/>
                                            </p:txEl>
                                          </p:spTgt>
                                        </p:tgtEl>
                                        <p:attrNameLst>
                                          <p:attrName>style.visibility</p:attrName>
                                        </p:attrNameLst>
                                      </p:cBhvr>
                                      <p:to>
                                        <p:strVal val="visible"/>
                                      </p:to>
                                    </p:set>
                                  </p:childTnLst>
                                </p:cTn>
                              </p:par>
                              <p:par>
                                <p:cTn id="276" nodeType="withEffect" fill="hold" presetClass="entr" presetID="1">
                                  <p:stCondLst>
                                    <p:cond delay="0"/>
                                  </p:stCondLst>
                                  <p:childTnLst>
                                    <p:set>
                                      <p:cBhvr>
                                        <p:cTn id="277" dur="1" fill="hold">
                                          <p:stCondLst>
                                            <p:cond delay="0"/>
                                          </p:stCondLst>
                                        </p:cTn>
                                        <p:tgtEl>
                                          <p:spTgt spid="166">
                                            <p:txEl>
                                              <p:pRg st="330" end="330"/>
                                            </p:txEl>
                                          </p:spTgt>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1">
                                  <p:stCondLst>
                                    <p:cond delay="0"/>
                                  </p:stCondLst>
                                  <p:childTnLst>
                                    <p:set>
                                      <p:cBhvr>
                                        <p:cTn id="281" dur="1" fill="hold">
                                          <p:stCondLst>
                                            <p:cond delay="0"/>
                                          </p:stCondLst>
                                        </p:cTn>
                                        <p:tgtEl>
                                          <p:spTgt spid="166">
                                            <p:txEl>
                                              <p:pRg st="330" end="33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609480" y="68580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1. Historical Context</a:t>
            </a:r>
            <a:endParaRPr b="0" lang="en-US" sz="2600" spc="-1" strike="noStrike">
              <a:solidFill>
                <a:srgbClr val="000000"/>
              </a:solidFill>
              <a:uFill>
                <a:solidFill>
                  <a:srgbClr val="ffffff"/>
                </a:solidFill>
              </a:uFill>
              <a:latin typeface="Arial"/>
            </a:endParaRPr>
          </a:p>
        </p:txBody>
      </p:sp>
      <p:sp>
        <p:nvSpPr>
          <p:cNvPr id="169" name="CustomShape 2"/>
          <p:cNvSpPr/>
          <p:nvPr/>
        </p:nvSpPr>
        <p:spPr>
          <a:xfrm>
            <a:off x="609480" y="2209680"/>
            <a:ext cx="8000280" cy="913680"/>
          </a:xfrm>
          <a:prstGeom prst="roundRect">
            <a:avLst>
              <a:gd name="adj"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2. Demonstration (Real System)</a:t>
            </a:r>
            <a:endParaRPr b="0" lang="en-US" sz="2600" spc="-1" strike="noStrike">
              <a:solidFill>
                <a:srgbClr val="000000"/>
              </a:solidFill>
              <a:uFill>
                <a:solidFill>
                  <a:srgbClr val="ffffff"/>
                </a:solidFill>
              </a:uFill>
              <a:latin typeface="Arial"/>
            </a:endParaRPr>
          </a:p>
        </p:txBody>
      </p:sp>
      <p:sp>
        <p:nvSpPr>
          <p:cNvPr id="170" name="CustomShape 3"/>
          <p:cNvSpPr/>
          <p:nvPr/>
        </p:nvSpPr>
        <p:spPr>
          <a:xfrm>
            <a:off x="609480" y="373392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3. Characterization (FPGA-Based)</a:t>
            </a:r>
            <a:endParaRPr b="0" lang="en-US" sz="2600" spc="-1" strike="noStrike">
              <a:solidFill>
                <a:srgbClr val="000000"/>
              </a:solidFill>
              <a:uFill>
                <a:solidFill>
                  <a:srgbClr val="ffffff"/>
                </a:solidFill>
              </a:uFill>
              <a:latin typeface="Arial"/>
            </a:endParaRPr>
          </a:p>
        </p:txBody>
      </p:sp>
      <p:sp>
        <p:nvSpPr>
          <p:cNvPr id="171" name="CustomShape 4"/>
          <p:cNvSpPr/>
          <p:nvPr/>
        </p:nvSpPr>
        <p:spPr>
          <a:xfrm>
            <a:off x="609480" y="5257800"/>
            <a:ext cx="8000280" cy="913680"/>
          </a:xfrm>
          <a:prstGeom prst="roundRect">
            <a:avLst>
              <a:gd name="adj"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US" sz="2600" spc="-1" strike="noStrike">
                <a:solidFill>
                  <a:srgbClr val="ffffff"/>
                </a:solidFill>
                <a:uFill>
                  <a:solidFill>
                    <a:srgbClr val="ffffff"/>
                  </a:solidFill>
                </a:uFill>
                <a:latin typeface="Times New Roman"/>
                <a:ea typeface="DejaVu Sans"/>
              </a:rPr>
              <a:t> </a:t>
            </a:r>
            <a:r>
              <a:rPr b="1" lang="en-US" sz="2600" spc="-1" strike="noStrike">
                <a:solidFill>
                  <a:srgbClr val="ffffff"/>
                </a:solidFill>
                <a:uFill>
                  <a:solidFill>
                    <a:srgbClr val="ffffff"/>
                  </a:solidFill>
                </a:uFill>
                <a:latin typeface="Times New Roman"/>
                <a:ea typeface="DejaVu Sans"/>
              </a:rPr>
              <a:t>4. Solutions</a:t>
            </a:r>
            <a:endParaRPr b="0" lang="en-US" sz="2600" spc="-1" strike="noStrike">
              <a:solidFill>
                <a:srgbClr val="000000"/>
              </a:solidFill>
              <a:uFill>
                <a:solidFill>
                  <a:srgbClr val="ffffff"/>
                </a:solidFill>
              </a:uFill>
              <a:latin typeface="Arial"/>
            </a:endParaRPr>
          </a:p>
        </p:txBody>
      </p:sp>
      <p:sp>
        <p:nvSpPr>
          <p:cNvPr id="172" name="CustomShape 5"/>
          <p:cNvSpPr/>
          <p:nvPr/>
        </p:nvSpPr>
        <p:spPr>
          <a:xfrm>
            <a:off x="8077320" y="6340320"/>
            <a:ext cx="68508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B8B47CDB-58DE-4AA2-8BAE-C6C7728663B6}" type="slidenum">
              <a:rPr b="0" lang="en-US" sz="2600" spc="-1" strike="noStrike">
                <a:solidFill>
                  <a:srgbClr val="8b8b8b"/>
                </a:solidFill>
                <a:uFill>
                  <a:solidFill>
                    <a:srgbClr val="ffffff"/>
                  </a:solidFill>
                </a:uFill>
                <a:latin typeface="Times New Roman"/>
                <a:ea typeface="Cambria Math"/>
              </a:rPr>
              <a:t>1</a:t>
            </a:fld>
            <a:endParaRPr b="0" lang="en-US" sz="2600" spc="-1" strike="noStrike">
              <a:solidFill>
                <a:srgbClr val="000000"/>
              </a:solidFill>
              <a:uFill>
                <a:solidFill>
                  <a:srgbClr val="ffffff"/>
                </a:solidFill>
              </a:uFill>
              <a:latin typeface="Arial"/>
            </a:endParaRPr>
          </a:p>
        </p:txBody>
      </p:sp>
    </p:spTree>
  </p:cSld>
  <p:timing>
    <p:tnLst>
      <p:par>
        <p:cTn id="282" dur="indefinite" restart="never" nodeType="tmRoot">
          <p:childTnLst>
            <p:seq>
              <p:cTn id="283"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380880" y="152280"/>
            <a:ext cx="8381160" cy="761400"/>
          </a:xfrm>
          <a:prstGeom prst="rect">
            <a:avLst/>
          </a:prstGeom>
          <a:noFill/>
          <a:ln>
            <a:noFill/>
          </a:ln>
        </p:spPr>
        <p:style>
          <a:lnRef idx="0"/>
          <a:fillRef idx="0"/>
          <a:effectRef idx="0"/>
          <a:fontRef idx="minor"/>
        </p:style>
        <p:txBody>
          <a:bodyPr lIns="90000" rIns="90000" tIns="45000" bIns="45000" anchor="ctr"/>
          <a:p>
            <a:r>
              <a:rPr b="0" lang="en-US" sz="1500" spc="-1" strike="noStrike">
                <a:solidFill>
                  <a:srgbClr val="000000"/>
                </a:solidFill>
                <a:uFill>
                  <a:solidFill>
                    <a:srgbClr val="ffffff"/>
                  </a:solidFill>
                </a:uFill>
                <a:latin typeface="Times New Roman"/>
              </a:rPr>
              <a:t>How to Induce Errors</a:t>
            </a:r>
            <a:endParaRPr b="0" lang="en-US" sz="1500" spc="-1" strike="noStrike">
              <a:solidFill>
                <a:srgbClr val="000000"/>
              </a:solidFill>
              <a:uFill>
                <a:solidFill>
                  <a:srgbClr val="ffffff"/>
                </a:solidFill>
              </a:uFill>
              <a:latin typeface="Arial"/>
            </a:endParaRPr>
          </a:p>
        </p:txBody>
      </p:sp>
      <p:pic>
        <p:nvPicPr>
          <p:cNvPr id="174" name="Picture 22" descr=""/>
          <p:cNvPicPr/>
          <p:nvPr/>
        </p:nvPicPr>
        <p:blipFill>
          <a:blip r:embed="rId1"/>
          <a:stretch/>
        </p:blipFill>
        <p:spPr>
          <a:xfrm>
            <a:off x="1428840" y="1400040"/>
            <a:ext cx="1751760" cy="1751760"/>
          </a:xfrm>
          <a:prstGeom prst="rect">
            <a:avLst/>
          </a:prstGeom>
          <a:ln>
            <a:noFill/>
          </a:ln>
        </p:spPr>
      </p:pic>
      <p:pic>
        <p:nvPicPr>
          <p:cNvPr id="175" name="Picture 4" descr=""/>
          <p:cNvPicPr/>
          <p:nvPr/>
        </p:nvPicPr>
        <p:blipFill>
          <a:blip r:embed="rId2"/>
          <a:stretch/>
        </p:blipFill>
        <p:spPr>
          <a:xfrm>
            <a:off x="4971960" y="1257120"/>
            <a:ext cx="3760920" cy="2541240"/>
          </a:xfrm>
          <a:prstGeom prst="rect">
            <a:avLst/>
          </a:prstGeom>
          <a:ln>
            <a:noFill/>
          </a:ln>
        </p:spPr>
      </p:pic>
      <p:sp>
        <p:nvSpPr>
          <p:cNvPr id="176" name="CustomShape 2"/>
          <p:cNvSpPr/>
          <p:nvPr/>
        </p:nvSpPr>
        <p:spPr>
          <a:xfrm>
            <a:off x="3276720" y="1827360"/>
            <a:ext cx="1694880" cy="894600"/>
          </a:xfrm>
          <a:prstGeom prst="leftRightArrow">
            <a:avLst>
              <a:gd name="adj1" fmla="val 50000"/>
              <a:gd name="adj2"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2400" spc="-1" strike="noStrike">
                <a:solidFill>
                  <a:srgbClr val="ffffff"/>
                </a:solidFill>
                <a:uFill>
                  <a:solidFill>
                    <a:srgbClr val="ffffff"/>
                  </a:solidFill>
                </a:uFill>
                <a:latin typeface="Calibri Light"/>
                <a:ea typeface="DejaVu Sans"/>
              </a:rPr>
              <a:t>DDR3</a:t>
            </a:r>
            <a:endParaRPr b="0" lang="en-US" sz="2400" spc="-1" strike="noStrike">
              <a:solidFill>
                <a:srgbClr val="000000"/>
              </a:solidFill>
              <a:uFill>
                <a:solidFill>
                  <a:srgbClr val="ffffff"/>
                </a:solidFill>
              </a:uFill>
              <a:latin typeface="Arial"/>
            </a:endParaRPr>
          </a:p>
        </p:txBody>
      </p:sp>
      <p:sp>
        <p:nvSpPr>
          <p:cNvPr id="177" name="CustomShape 3"/>
          <p:cNvSpPr/>
          <p:nvPr/>
        </p:nvSpPr>
        <p:spPr>
          <a:xfrm>
            <a:off x="4971960" y="914400"/>
            <a:ext cx="3760920" cy="63756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2400" spc="-1" strike="noStrike">
                <a:solidFill>
                  <a:srgbClr val="595959"/>
                </a:solidFill>
                <a:uFill>
                  <a:solidFill>
                    <a:srgbClr val="ffffff"/>
                  </a:solidFill>
                </a:uFill>
                <a:latin typeface="Calibri Light"/>
                <a:ea typeface="DejaVu Sans"/>
              </a:rPr>
              <a:t>DRAM Module</a:t>
            </a:r>
            <a:endParaRPr b="0" lang="en-US" sz="2400" spc="-1" strike="noStrike">
              <a:solidFill>
                <a:srgbClr val="000000"/>
              </a:solidFill>
              <a:uFill>
                <a:solidFill>
                  <a:srgbClr val="ffffff"/>
                </a:solidFill>
              </a:uFill>
              <a:latin typeface="Arial"/>
            </a:endParaRPr>
          </a:p>
        </p:txBody>
      </p:sp>
      <p:sp>
        <p:nvSpPr>
          <p:cNvPr id="178" name="CustomShape 4"/>
          <p:cNvSpPr/>
          <p:nvPr/>
        </p:nvSpPr>
        <p:spPr>
          <a:xfrm>
            <a:off x="685800" y="914400"/>
            <a:ext cx="3237840" cy="63756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3600" spc="-1" strike="noStrike">
                <a:solidFill>
                  <a:srgbClr val="595959"/>
                </a:solidFill>
                <a:uFill>
                  <a:solidFill>
                    <a:srgbClr val="ffffff"/>
                  </a:solidFill>
                </a:uFill>
                <a:latin typeface="Calibri Light"/>
                <a:ea typeface="DejaVu Sans"/>
              </a:rPr>
              <a:t>x86 CPU</a:t>
            </a:r>
            <a:endParaRPr b="0" lang="en-US" sz="3600" spc="-1" strike="noStrike">
              <a:solidFill>
                <a:srgbClr val="000000"/>
              </a:solidFill>
              <a:uFill>
                <a:solidFill>
                  <a:srgbClr val="ffffff"/>
                </a:solidFill>
              </a:uFill>
              <a:latin typeface="Arial"/>
            </a:endParaRPr>
          </a:p>
        </p:txBody>
      </p:sp>
      <p:sp>
        <p:nvSpPr>
          <p:cNvPr id="179" name="CustomShape 5"/>
          <p:cNvSpPr/>
          <p:nvPr/>
        </p:nvSpPr>
        <p:spPr>
          <a:xfrm>
            <a:off x="4971960" y="3029040"/>
            <a:ext cx="3760920" cy="5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0" name="CustomShape 6"/>
          <p:cNvSpPr/>
          <p:nvPr/>
        </p:nvSpPr>
        <p:spPr>
          <a:xfrm>
            <a:off x="5105520" y="3352680"/>
            <a:ext cx="3504600" cy="3047400"/>
          </a:xfrm>
          <a:prstGeom prst="roundRect">
            <a:avLst>
              <a:gd name="adj" fmla="val 11319"/>
            </a:avLst>
          </a:prstGeom>
          <a:solidFill>
            <a:schemeClr val="bg1">
              <a:lumMod val="75000"/>
            </a:schemeClr>
          </a:solidFill>
          <a:ln w="57240">
            <a:noFill/>
          </a:ln>
        </p:spPr>
        <p:style>
          <a:lnRef idx="2">
            <a:schemeClr val="accent1">
              <a:shade val="50000"/>
            </a:schemeClr>
          </a:lnRef>
          <a:fillRef idx="1">
            <a:schemeClr val="accent1"/>
          </a:fillRef>
          <a:effectRef idx="0">
            <a:schemeClr val="accent1"/>
          </a:effectRef>
          <a:fontRef idx="minor"/>
        </p:style>
      </p:sp>
      <p:sp>
        <p:nvSpPr>
          <p:cNvPr id="181" name="CustomShape 7"/>
          <p:cNvSpPr/>
          <p:nvPr/>
        </p:nvSpPr>
        <p:spPr>
          <a:xfrm>
            <a:off x="5715000" y="4305240"/>
            <a:ext cx="380160" cy="36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182" name="CustomShape 8"/>
          <p:cNvSpPr/>
          <p:nvPr/>
        </p:nvSpPr>
        <p:spPr>
          <a:xfrm>
            <a:off x="5105520" y="4114800"/>
            <a:ext cx="608760" cy="38016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r">
              <a:lnSpc>
                <a:spcPct val="100000"/>
              </a:lnSpc>
            </a:pPr>
            <a:r>
              <a:rPr b="1" lang="en-US" sz="3200" spc="-1" strike="noStrike">
                <a:solidFill>
                  <a:srgbClr val="ff0000"/>
                </a:solidFill>
                <a:uFill>
                  <a:solidFill>
                    <a:srgbClr val="ffffff"/>
                  </a:solidFill>
                </a:uFill>
                <a:latin typeface="Courier New"/>
                <a:ea typeface="DejaVu Sans"/>
              </a:rPr>
              <a:t>X</a:t>
            </a:r>
            <a:endParaRPr b="0" lang="en-US" sz="3200" spc="-1" strike="noStrike">
              <a:solidFill>
                <a:srgbClr val="000000"/>
              </a:solidFill>
              <a:uFill>
                <a:solidFill>
                  <a:srgbClr val="ffffff"/>
                </a:solidFill>
              </a:uFill>
              <a:latin typeface="Arial"/>
            </a:endParaRPr>
          </a:p>
        </p:txBody>
      </p:sp>
      <p:sp>
        <p:nvSpPr>
          <p:cNvPr id="183" name="CustomShape 9"/>
          <p:cNvSpPr/>
          <p:nvPr/>
        </p:nvSpPr>
        <p:spPr>
          <a:xfrm>
            <a:off x="6095880" y="563868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184" name="CustomShape 10"/>
          <p:cNvSpPr/>
          <p:nvPr/>
        </p:nvSpPr>
        <p:spPr>
          <a:xfrm>
            <a:off x="6095880" y="525780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185" name="CustomShape 11"/>
          <p:cNvSpPr/>
          <p:nvPr/>
        </p:nvSpPr>
        <p:spPr>
          <a:xfrm>
            <a:off x="6095880" y="487692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186" name="CustomShape 12"/>
          <p:cNvSpPr/>
          <p:nvPr/>
        </p:nvSpPr>
        <p:spPr>
          <a:xfrm>
            <a:off x="6095880" y="449568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187" name="CustomShape 13"/>
          <p:cNvSpPr/>
          <p:nvPr/>
        </p:nvSpPr>
        <p:spPr>
          <a:xfrm>
            <a:off x="6095880" y="411480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188" name="CustomShape 14"/>
          <p:cNvSpPr/>
          <p:nvPr/>
        </p:nvSpPr>
        <p:spPr>
          <a:xfrm>
            <a:off x="6095880" y="3733920"/>
            <a:ext cx="2133000" cy="380160"/>
          </a:xfrm>
          <a:prstGeom prst="rect">
            <a:avLst/>
          </a:prstGeom>
          <a:solidFill>
            <a:schemeClr val="bg1"/>
          </a:solidFill>
          <a:ln w="28440">
            <a:solidFill>
              <a:schemeClr val="tx1">
                <a:lumMod val="65000"/>
                <a:lumOff val="35000"/>
              </a:schemeClr>
            </a:solidFill>
            <a:round/>
          </a:ln>
        </p:spPr>
        <p:style>
          <a:lnRef idx="2">
            <a:schemeClr val="accent3">
              <a:shade val="50000"/>
            </a:schemeClr>
          </a:lnRef>
          <a:fillRef idx="1">
            <a:schemeClr val="accent3"/>
          </a:fillRef>
          <a:effectRef idx="0">
            <a:schemeClr val="accent3"/>
          </a:effectRef>
          <a:fontRef idx="minor"/>
        </p:style>
        <p:txBody>
          <a:bodyPr lIns="90000" rIns="90000" tIns="45000" bIns="0" anchor="ctr"/>
          <a:p>
            <a:pPr algn="ctr">
              <a:lnSpc>
                <a:spcPct val="100000"/>
              </a:lnSpc>
            </a:pPr>
            <a:r>
              <a:rPr b="0" lang="en-US" sz="2800" spc="-1" strike="noStrike">
                <a:solidFill>
                  <a:srgbClr val="000000"/>
                </a:solidFill>
                <a:uFill>
                  <a:solidFill>
                    <a:srgbClr val="ffffff"/>
                  </a:solidFill>
                </a:uFill>
                <a:latin typeface="Courier New"/>
                <a:ea typeface="DejaVu Sans"/>
              </a:rPr>
              <a:t>111111111</a:t>
            </a:r>
            <a:endParaRPr b="0" lang="en-US" sz="2800" spc="-1" strike="noStrike">
              <a:solidFill>
                <a:srgbClr val="000000"/>
              </a:solidFill>
              <a:uFill>
                <a:solidFill>
                  <a:srgbClr val="ffffff"/>
                </a:solidFill>
              </a:uFill>
              <a:latin typeface="Arial"/>
            </a:endParaRPr>
          </a:p>
        </p:txBody>
      </p:sp>
      <p:sp>
        <p:nvSpPr>
          <p:cNvPr id="189" name="CustomShape 15"/>
          <p:cNvSpPr/>
          <p:nvPr/>
        </p:nvSpPr>
        <p:spPr>
          <a:xfrm>
            <a:off x="419040" y="3352680"/>
            <a:ext cx="4152240" cy="3047400"/>
          </a:xfrm>
          <a:prstGeom prst="rect">
            <a:avLst/>
          </a:prstGeom>
          <a:noFill/>
          <a:ln w="57240">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399960" indent="-399240">
              <a:lnSpc>
                <a:spcPct val="90000"/>
              </a:lnSpc>
              <a:buClr>
                <a:srgbClr val="000000"/>
              </a:buClr>
              <a:buFont typeface="Calibri Light"/>
              <a:buAutoNum type="arabicPeriod"/>
            </a:pPr>
            <a:r>
              <a:rPr b="0" lang="en-US" sz="3200" spc="-1" strike="noStrike">
                <a:solidFill>
                  <a:srgbClr val="000000"/>
                </a:solidFill>
                <a:uFill>
                  <a:solidFill>
                    <a:srgbClr val="ffffff"/>
                  </a:solidFill>
                </a:uFill>
                <a:latin typeface="Calibri Light"/>
                <a:ea typeface="DejaVu Sans"/>
              </a:rPr>
              <a:t>Avoid </a:t>
            </a:r>
            <a:r>
              <a:rPr b="1" i="1" lang="en-US" sz="3200" spc="-1" strike="noStrike">
                <a:solidFill>
                  <a:srgbClr val="000000"/>
                </a:solidFill>
                <a:uFill>
                  <a:solidFill>
                    <a:srgbClr val="ffffff"/>
                  </a:solidFill>
                </a:uFill>
                <a:latin typeface="Calibri Light"/>
                <a:ea typeface="DejaVu Sans"/>
              </a:rPr>
              <a:t>cache hits</a:t>
            </a:r>
            <a:endParaRPr b="0" lang="en-US" sz="3200" spc="-1" strike="noStrike">
              <a:solidFill>
                <a:srgbClr val="000000"/>
              </a:solidFill>
              <a:uFill>
                <a:solidFill>
                  <a:srgbClr val="ffffff"/>
                </a:solidFill>
              </a:uFill>
              <a:latin typeface="Arial"/>
            </a:endParaRPr>
          </a:p>
          <a:p>
            <a:pPr lvl="1" marL="743040" indent="-285120">
              <a:lnSpc>
                <a:spcPct val="90000"/>
              </a:lnSpc>
              <a:buClr>
                <a:srgbClr val="000000"/>
              </a:buClr>
              <a:buFont typeface="Calibri Light"/>
              <a:buChar char="–"/>
            </a:pPr>
            <a:r>
              <a:rPr b="0" lang="en-US" sz="2800" spc="-1" strike="noStrike">
                <a:solidFill>
                  <a:srgbClr val="000000"/>
                </a:solidFill>
                <a:uFill>
                  <a:solidFill>
                    <a:srgbClr val="ffffff"/>
                  </a:solidFill>
                </a:uFill>
                <a:latin typeface="Calibri Light"/>
                <a:ea typeface="DejaVu Sans"/>
              </a:rPr>
              <a:t>Flush </a:t>
            </a:r>
            <a:r>
              <a:rPr b="1" lang="en-US" sz="2800" spc="-1" strike="noStrike">
                <a:solidFill>
                  <a:srgbClr val="ff0000"/>
                </a:solidFill>
                <a:uFill>
                  <a:solidFill>
                    <a:srgbClr val="ffffff"/>
                  </a:solidFill>
                </a:uFill>
                <a:latin typeface="Courier New"/>
                <a:ea typeface="DejaVu Sans"/>
              </a:rPr>
              <a:t>X</a:t>
            </a:r>
            <a:r>
              <a:rPr b="0" lang="en-US" sz="2800" spc="-1" strike="noStrike">
                <a:solidFill>
                  <a:srgbClr val="000000"/>
                </a:solidFill>
                <a:uFill>
                  <a:solidFill>
                    <a:srgbClr val="ffffff"/>
                  </a:solidFill>
                </a:uFill>
                <a:latin typeface="Calibri Light"/>
                <a:ea typeface="DejaVu Sans"/>
              </a:rPr>
              <a:t> from cache</a:t>
            </a:r>
            <a:endParaRPr b="0" lang="en-US" sz="2800" spc="-1" strike="noStrike">
              <a:solidFill>
                <a:srgbClr val="000000"/>
              </a:solidFill>
              <a:uFill>
                <a:solidFill>
                  <a:srgbClr val="ffffff"/>
                </a:solidFill>
              </a:uFill>
              <a:latin typeface="Arial"/>
            </a:endParaRPr>
          </a:p>
          <a:p>
            <a:pPr>
              <a:lnSpc>
                <a:spcPct val="90000"/>
              </a:lnSpc>
            </a:pPr>
            <a:endParaRPr b="0" lang="en-US" sz="2800" spc="-1" strike="noStrike">
              <a:solidFill>
                <a:srgbClr val="000000"/>
              </a:solidFill>
              <a:uFill>
                <a:solidFill>
                  <a:srgbClr val="ffffff"/>
                </a:solidFill>
              </a:uFill>
              <a:latin typeface="Arial"/>
            </a:endParaRPr>
          </a:p>
          <a:p>
            <a:pPr marL="399960" indent="-399240">
              <a:lnSpc>
                <a:spcPct val="90000"/>
              </a:lnSpc>
              <a:buClr>
                <a:srgbClr val="000000"/>
              </a:buClr>
              <a:buFont typeface="Calibri Light"/>
              <a:buAutoNum type="arabicPeriod"/>
            </a:pPr>
            <a:r>
              <a:rPr b="0" lang="en-US" sz="3200" spc="-1" strike="noStrike">
                <a:solidFill>
                  <a:srgbClr val="000000"/>
                </a:solidFill>
                <a:uFill>
                  <a:solidFill>
                    <a:srgbClr val="ffffff"/>
                  </a:solidFill>
                </a:uFill>
                <a:latin typeface="Calibri Light"/>
                <a:ea typeface="DejaVu Sans"/>
              </a:rPr>
              <a:t>Avoid </a:t>
            </a:r>
            <a:r>
              <a:rPr b="1" i="1" lang="en-US" sz="3200" spc="-1" strike="noStrike">
                <a:solidFill>
                  <a:srgbClr val="000000"/>
                </a:solidFill>
                <a:uFill>
                  <a:solidFill>
                    <a:srgbClr val="ffffff"/>
                  </a:solidFill>
                </a:uFill>
                <a:latin typeface="Calibri Light"/>
                <a:ea typeface="DejaVu Sans"/>
              </a:rPr>
              <a:t>row hits</a:t>
            </a:r>
            <a:r>
              <a:rPr b="0" lang="en-US" sz="3200" spc="-1" strike="noStrike">
                <a:solidFill>
                  <a:srgbClr val="000000"/>
                </a:solidFill>
                <a:uFill>
                  <a:solidFill>
                    <a:srgbClr val="ffffff"/>
                  </a:solidFill>
                </a:uFill>
                <a:latin typeface="Calibri Light"/>
                <a:ea typeface="DejaVu Sans"/>
              </a:rPr>
              <a:t> to </a:t>
            </a:r>
            <a:r>
              <a:rPr b="1" lang="en-US" sz="3200" spc="-1" strike="noStrike">
                <a:solidFill>
                  <a:srgbClr val="ff0000"/>
                </a:solidFill>
                <a:uFill>
                  <a:solidFill>
                    <a:srgbClr val="ffffff"/>
                  </a:solidFill>
                </a:uFill>
                <a:latin typeface="Courier New"/>
                <a:ea typeface="DejaVu Sans"/>
              </a:rPr>
              <a:t>X</a:t>
            </a:r>
            <a:endParaRPr b="0" lang="en-US" sz="3200" spc="-1" strike="noStrike">
              <a:solidFill>
                <a:srgbClr val="000000"/>
              </a:solidFill>
              <a:uFill>
                <a:solidFill>
                  <a:srgbClr val="ffffff"/>
                </a:solidFill>
              </a:uFill>
              <a:latin typeface="Arial"/>
            </a:endParaRPr>
          </a:p>
          <a:p>
            <a:pPr lvl="1" marL="743040" indent="-285120">
              <a:lnSpc>
                <a:spcPct val="90000"/>
              </a:lnSpc>
              <a:buClr>
                <a:srgbClr val="000000"/>
              </a:buClr>
              <a:buFont typeface="Calibri Light"/>
              <a:buChar char="–"/>
            </a:pPr>
            <a:r>
              <a:rPr b="0" lang="en-US" sz="2800" spc="-1" strike="noStrike">
                <a:solidFill>
                  <a:srgbClr val="000000"/>
                </a:solidFill>
                <a:uFill>
                  <a:solidFill>
                    <a:srgbClr val="ffffff"/>
                  </a:solidFill>
                </a:uFill>
                <a:latin typeface="Calibri Light"/>
                <a:ea typeface="DejaVu Sans"/>
              </a:rPr>
              <a:t>Read </a:t>
            </a:r>
            <a:r>
              <a:rPr b="1" lang="en-US" sz="2800" spc="-1" strike="noStrike">
                <a:solidFill>
                  <a:srgbClr val="ff0000"/>
                </a:solidFill>
                <a:uFill>
                  <a:solidFill>
                    <a:srgbClr val="ffffff"/>
                  </a:solidFill>
                </a:uFill>
                <a:latin typeface="Courier New"/>
                <a:ea typeface="DejaVu Sans"/>
              </a:rPr>
              <a:t>Y</a:t>
            </a:r>
            <a:r>
              <a:rPr b="0" lang="en-US" sz="2800" spc="-1" strike="noStrike">
                <a:solidFill>
                  <a:srgbClr val="000000"/>
                </a:solidFill>
                <a:uFill>
                  <a:solidFill>
                    <a:srgbClr val="ffffff"/>
                  </a:solidFill>
                </a:uFill>
                <a:latin typeface="Calibri Light"/>
                <a:ea typeface="DejaVu Sans"/>
              </a:rPr>
              <a:t> in another row</a:t>
            </a:r>
            <a:endParaRPr b="0" lang="en-US" sz="2800" spc="-1" strike="noStrike">
              <a:solidFill>
                <a:srgbClr val="000000"/>
              </a:solidFill>
              <a:uFill>
                <a:solidFill>
                  <a:srgbClr val="ffffff"/>
                </a:solidFill>
              </a:uFill>
              <a:latin typeface="Arial"/>
            </a:endParaRPr>
          </a:p>
        </p:txBody>
      </p:sp>
      <p:sp>
        <p:nvSpPr>
          <p:cNvPr id="190" name="CustomShape 16"/>
          <p:cNvSpPr/>
          <p:nvPr/>
        </p:nvSpPr>
        <p:spPr>
          <a:xfrm>
            <a:off x="5715000" y="5448240"/>
            <a:ext cx="380160" cy="360"/>
          </a:xfrm>
          <a:custGeom>
            <a:avLst/>
            <a:gdLst/>
            <a:ahLst/>
            <a:rect l="l" t="t" r="r" b="b"/>
            <a:pathLst>
              <a:path w="21600" h="21600">
                <a:moveTo>
                  <a:pt x="0" y="0"/>
                </a:moveTo>
                <a:lnTo>
                  <a:pt x="21600" y="21600"/>
                </a:lnTo>
              </a:path>
            </a:pathLst>
          </a:custGeom>
          <a:noFill/>
          <a:ln w="38160">
            <a:solidFill>
              <a:srgbClr val="ff0000"/>
            </a:solidFill>
            <a:round/>
            <a:tailEnd len="med" type="arrow" w="lg"/>
          </a:ln>
        </p:spPr>
        <p:style>
          <a:lnRef idx="1">
            <a:schemeClr val="accent1"/>
          </a:lnRef>
          <a:fillRef idx="0">
            <a:schemeClr val="accent1"/>
          </a:fillRef>
          <a:effectRef idx="0">
            <a:schemeClr val="accent1"/>
          </a:effectRef>
          <a:fontRef idx="minor"/>
        </p:style>
      </p:sp>
      <p:sp>
        <p:nvSpPr>
          <p:cNvPr id="191" name="CustomShape 17"/>
          <p:cNvSpPr/>
          <p:nvPr/>
        </p:nvSpPr>
        <p:spPr>
          <a:xfrm>
            <a:off x="5105520" y="5257800"/>
            <a:ext cx="608760" cy="380160"/>
          </a:xfrm>
          <a:prstGeom prst="rect">
            <a:avLst/>
          </a:prstGeom>
          <a:noFill/>
          <a:ln w="28440">
            <a:noFill/>
          </a:ln>
        </p:spPr>
        <p:style>
          <a:lnRef idx="2">
            <a:schemeClr val="accent3">
              <a:shade val="50000"/>
            </a:schemeClr>
          </a:lnRef>
          <a:fillRef idx="1">
            <a:schemeClr val="accent3"/>
          </a:fillRef>
          <a:effectRef idx="0">
            <a:schemeClr val="accent3"/>
          </a:effectRef>
          <a:fontRef idx="minor"/>
        </p:style>
        <p:txBody>
          <a:bodyPr lIns="90000" rIns="90000" tIns="45000" bIns="45000" anchor="ctr"/>
          <a:p>
            <a:pPr algn="r">
              <a:lnSpc>
                <a:spcPct val="100000"/>
              </a:lnSpc>
            </a:pPr>
            <a:r>
              <a:rPr b="1" lang="en-US" sz="3200" spc="-1" strike="noStrike">
                <a:solidFill>
                  <a:srgbClr val="ff0000"/>
                </a:solidFill>
                <a:uFill>
                  <a:solidFill>
                    <a:srgbClr val="ffffff"/>
                  </a:solidFill>
                </a:uFill>
                <a:latin typeface="Courier New"/>
                <a:ea typeface="DejaVu Sans"/>
              </a:rPr>
              <a:t>Y</a:t>
            </a:r>
            <a:endParaRPr b="0" lang="en-US" sz="3200" spc="-1" strike="noStrike">
              <a:solidFill>
                <a:srgbClr val="000000"/>
              </a:solidFill>
              <a:uFill>
                <a:solidFill>
                  <a:srgbClr val="ffffff"/>
                </a:solidFill>
              </a:uFill>
              <a:latin typeface="Arial"/>
            </a:endParaRPr>
          </a:p>
        </p:txBody>
      </p:sp>
    </p:spTree>
  </p:cSld>
  <p:timing>
    <p:tnLst>
      <p:par>
        <p:cTn id="284" dur="indefinite" restart="never" nodeType="tmRoot">
          <p:childTnLst>
            <p:seq>
              <p:cTn id="285" dur="indefinite" nodeType="mainSeq">
                <p:childTnLst>
                  <p:par>
                    <p:cTn id="286" fill="hold">
                      <p:stCondLst>
                        <p:cond delay="indefinite"/>
                      </p:stCondLst>
                      <p:childTnLst>
                        <p:par>
                          <p:cTn id="287" fill="hold">
                            <p:stCondLst>
                              <p:cond delay="0"/>
                            </p:stCondLst>
                            <p:childTnLst>
                              <p:par>
                                <p:cTn id="288" nodeType="clickEffect" fill="hold" presetClass="entr" presetID="47">
                                  <p:stCondLst>
                                    <p:cond delay="0"/>
                                  </p:stCondLst>
                                  <p:childTnLst>
                                    <p:set>
                                      <p:cBhvr>
                                        <p:cTn id="289" dur="1" fill="hold">
                                          <p:stCondLst>
                                            <p:cond delay="0"/>
                                          </p:stCondLst>
                                        </p:cTn>
                                        <p:tgtEl>
                                          <p:spTgt spid="180"/>
                                        </p:tgtEl>
                                        <p:attrNameLst>
                                          <p:attrName>style.visibility</p:attrName>
                                        </p:attrNameLst>
                                      </p:cBhvr>
                                      <p:to>
                                        <p:strVal val="visible"/>
                                      </p:to>
                                    </p:set>
                                    <p:animEffect filter="fade" transition="in">
                                      <p:cBhvr additive="repl">
                                        <p:cTn id="290" dur="500"/>
                                        <p:tgtEl>
                                          <p:spTgt spid="180"/>
                                        </p:tgtEl>
                                      </p:cBhvr>
                                    </p:animEffect>
                                    <p:anim calcmode="lin" valueType="num">
                                      <p:cBhvr additive="repl">
                                        <p:cTn id="291" dur="500" fill="hold"/>
                                        <p:tgtEl>
                                          <p:spTgt spid="180"/>
                                        </p:tgtEl>
                                        <p:attrNameLst>
                                          <p:attrName>ppt_x</p:attrName>
                                        </p:attrNameLst>
                                      </p:cBhvr>
                                      <p:tavLst>
                                        <p:tav tm="0">
                                          <p:val>
                                            <p:strVal val="#ppt_x"/>
                                          </p:val>
                                        </p:tav>
                                        <p:tav tm="100000">
                                          <p:val>
                                            <p:strVal val="#ppt_x"/>
                                          </p:val>
                                        </p:tav>
                                      </p:tavLst>
                                    </p:anim>
                                    <p:anim calcmode="lin" valueType="num">
                                      <p:cBhvr additive="repl">
                                        <p:cTn id="292" dur="500" fill="hold"/>
                                        <p:tgtEl>
                                          <p:spTgt spid="180"/>
                                        </p:tgtEl>
                                        <p:attrNameLst>
                                          <p:attrName>ppt_y</p:attrName>
                                        </p:attrNameLst>
                                      </p:cBhvr>
                                      <p:tavLst>
                                        <p:tav tm="0">
                                          <p:val>
                                            <p:strVal val="#ppt_y-.1"/>
                                          </p:val>
                                        </p:tav>
                                        <p:tav tm="100000">
                                          <p:val>
                                            <p:strVal val="#ppt_y"/>
                                          </p:val>
                                        </p:tav>
                                      </p:tavLst>
                                    </p:anim>
                                  </p:childTnLst>
                                </p:cTn>
                              </p:par>
                              <p:par>
                                <p:cTn id="293" nodeType="withEffect" fill="hold" presetClass="entr" presetID="47">
                                  <p:stCondLst>
                                    <p:cond delay="0"/>
                                  </p:stCondLst>
                                  <p:childTnLst>
                                    <p:set>
                                      <p:cBhvr>
                                        <p:cTn id="294" dur="1" fill="hold">
                                          <p:stCondLst>
                                            <p:cond delay="0"/>
                                          </p:stCondLst>
                                        </p:cTn>
                                        <p:tgtEl>
                                          <p:spTgt spid="188"/>
                                        </p:tgtEl>
                                        <p:attrNameLst>
                                          <p:attrName>style.visibility</p:attrName>
                                        </p:attrNameLst>
                                      </p:cBhvr>
                                      <p:to>
                                        <p:strVal val="visible"/>
                                      </p:to>
                                    </p:set>
                                    <p:animEffect filter="fade" transition="in">
                                      <p:cBhvr additive="repl">
                                        <p:cTn id="295" dur="500"/>
                                        <p:tgtEl>
                                          <p:spTgt spid="188"/>
                                        </p:tgtEl>
                                      </p:cBhvr>
                                    </p:animEffect>
                                    <p:anim calcmode="lin" valueType="num">
                                      <p:cBhvr additive="repl">
                                        <p:cTn id="296" dur="500" fill="hold"/>
                                        <p:tgtEl>
                                          <p:spTgt spid="188"/>
                                        </p:tgtEl>
                                        <p:attrNameLst>
                                          <p:attrName>ppt_x</p:attrName>
                                        </p:attrNameLst>
                                      </p:cBhvr>
                                      <p:tavLst>
                                        <p:tav tm="0">
                                          <p:val>
                                            <p:strVal val="#ppt_x"/>
                                          </p:val>
                                        </p:tav>
                                        <p:tav tm="100000">
                                          <p:val>
                                            <p:strVal val="#ppt_x"/>
                                          </p:val>
                                        </p:tav>
                                      </p:tavLst>
                                    </p:anim>
                                    <p:anim calcmode="lin" valueType="num">
                                      <p:cBhvr additive="repl">
                                        <p:cTn id="297" dur="500" fill="hold"/>
                                        <p:tgtEl>
                                          <p:spTgt spid="188"/>
                                        </p:tgtEl>
                                        <p:attrNameLst>
                                          <p:attrName>ppt_y</p:attrName>
                                        </p:attrNameLst>
                                      </p:cBhvr>
                                      <p:tavLst>
                                        <p:tav tm="0">
                                          <p:val>
                                            <p:strVal val="#ppt_y-.1"/>
                                          </p:val>
                                        </p:tav>
                                        <p:tav tm="100000">
                                          <p:val>
                                            <p:strVal val="#ppt_y"/>
                                          </p:val>
                                        </p:tav>
                                      </p:tavLst>
                                    </p:anim>
                                  </p:childTnLst>
                                </p:cTn>
                              </p:par>
                              <p:par>
                                <p:cTn id="298" nodeType="withEffect" fill="hold" presetClass="entr" presetID="47">
                                  <p:stCondLst>
                                    <p:cond delay="0"/>
                                  </p:stCondLst>
                                  <p:childTnLst>
                                    <p:set>
                                      <p:cBhvr>
                                        <p:cTn id="299" dur="1" fill="hold">
                                          <p:stCondLst>
                                            <p:cond delay="0"/>
                                          </p:stCondLst>
                                        </p:cTn>
                                        <p:tgtEl>
                                          <p:spTgt spid="187"/>
                                        </p:tgtEl>
                                        <p:attrNameLst>
                                          <p:attrName>style.visibility</p:attrName>
                                        </p:attrNameLst>
                                      </p:cBhvr>
                                      <p:to>
                                        <p:strVal val="visible"/>
                                      </p:to>
                                    </p:set>
                                    <p:animEffect filter="fade" transition="in">
                                      <p:cBhvr additive="repl">
                                        <p:cTn id="300" dur="500"/>
                                        <p:tgtEl>
                                          <p:spTgt spid="187"/>
                                        </p:tgtEl>
                                      </p:cBhvr>
                                    </p:animEffect>
                                    <p:anim calcmode="lin" valueType="num">
                                      <p:cBhvr additive="repl">
                                        <p:cTn id="301" dur="500" fill="hold"/>
                                        <p:tgtEl>
                                          <p:spTgt spid="187"/>
                                        </p:tgtEl>
                                        <p:attrNameLst>
                                          <p:attrName>ppt_x</p:attrName>
                                        </p:attrNameLst>
                                      </p:cBhvr>
                                      <p:tavLst>
                                        <p:tav tm="0">
                                          <p:val>
                                            <p:strVal val="#ppt_x"/>
                                          </p:val>
                                        </p:tav>
                                        <p:tav tm="100000">
                                          <p:val>
                                            <p:strVal val="#ppt_x"/>
                                          </p:val>
                                        </p:tav>
                                      </p:tavLst>
                                    </p:anim>
                                    <p:anim calcmode="lin" valueType="num">
                                      <p:cBhvr additive="repl">
                                        <p:cTn id="302" dur="500" fill="hold"/>
                                        <p:tgtEl>
                                          <p:spTgt spid="187"/>
                                        </p:tgtEl>
                                        <p:attrNameLst>
                                          <p:attrName>ppt_y</p:attrName>
                                        </p:attrNameLst>
                                      </p:cBhvr>
                                      <p:tavLst>
                                        <p:tav tm="0">
                                          <p:val>
                                            <p:strVal val="#ppt_y-.1"/>
                                          </p:val>
                                        </p:tav>
                                        <p:tav tm="100000">
                                          <p:val>
                                            <p:strVal val="#ppt_y"/>
                                          </p:val>
                                        </p:tav>
                                      </p:tavLst>
                                    </p:anim>
                                  </p:childTnLst>
                                </p:cTn>
                              </p:par>
                              <p:par>
                                <p:cTn id="303" nodeType="withEffect" fill="hold" presetClass="entr" presetID="47">
                                  <p:stCondLst>
                                    <p:cond delay="0"/>
                                  </p:stCondLst>
                                  <p:childTnLst>
                                    <p:set>
                                      <p:cBhvr>
                                        <p:cTn id="304" dur="1" fill="hold">
                                          <p:stCondLst>
                                            <p:cond delay="0"/>
                                          </p:stCondLst>
                                        </p:cTn>
                                        <p:tgtEl>
                                          <p:spTgt spid="186"/>
                                        </p:tgtEl>
                                        <p:attrNameLst>
                                          <p:attrName>style.visibility</p:attrName>
                                        </p:attrNameLst>
                                      </p:cBhvr>
                                      <p:to>
                                        <p:strVal val="visible"/>
                                      </p:to>
                                    </p:set>
                                    <p:animEffect filter="fade" transition="in">
                                      <p:cBhvr additive="repl">
                                        <p:cTn id="305" dur="500"/>
                                        <p:tgtEl>
                                          <p:spTgt spid="186"/>
                                        </p:tgtEl>
                                      </p:cBhvr>
                                    </p:animEffect>
                                    <p:anim calcmode="lin" valueType="num">
                                      <p:cBhvr additive="repl">
                                        <p:cTn id="306" dur="500" fill="hold"/>
                                        <p:tgtEl>
                                          <p:spTgt spid="186"/>
                                        </p:tgtEl>
                                        <p:attrNameLst>
                                          <p:attrName>ppt_x</p:attrName>
                                        </p:attrNameLst>
                                      </p:cBhvr>
                                      <p:tavLst>
                                        <p:tav tm="0">
                                          <p:val>
                                            <p:strVal val="#ppt_x"/>
                                          </p:val>
                                        </p:tav>
                                        <p:tav tm="100000">
                                          <p:val>
                                            <p:strVal val="#ppt_x"/>
                                          </p:val>
                                        </p:tav>
                                      </p:tavLst>
                                    </p:anim>
                                    <p:anim calcmode="lin" valueType="num">
                                      <p:cBhvr additive="repl">
                                        <p:cTn id="307" dur="500" fill="hold"/>
                                        <p:tgtEl>
                                          <p:spTgt spid="186"/>
                                        </p:tgtEl>
                                        <p:attrNameLst>
                                          <p:attrName>ppt_y</p:attrName>
                                        </p:attrNameLst>
                                      </p:cBhvr>
                                      <p:tavLst>
                                        <p:tav tm="0">
                                          <p:val>
                                            <p:strVal val="#ppt_y-.1"/>
                                          </p:val>
                                        </p:tav>
                                        <p:tav tm="100000">
                                          <p:val>
                                            <p:strVal val="#ppt_y"/>
                                          </p:val>
                                        </p:tav>
                                      </p:tavLst>
                                    </p:anim>
                                  </p:childTnLst>
                                </p:cTn>
                              </p:par>
                              <p:par>
                                <p:cTn id="308" nodeType="withEffect" fill="hold" presetClass="entr" presetID="47">
                                  <p:stCondLst>
                                    <p:cond delay="0"/>
                                  </p:stCondLst>
                                  <p:childTnLst>
                                    <p:set>
                                      <p:cBhvr>
                                        <p:cTn id="309" dur="1" fill="hold">
                                          <p:stCondLst>
                                            <p:cond delay="0"/>
                                          </p:stCondLst>
                                        </p:cTn>
                                        <p:tgtEl>
                                          <p:spTgt spid="185"/>
                                        </p:tgtEl>
                                        <p:attrNameLst>
                                          <p:attrName>style.visibility</p:attrName>
                                        </p:attrNameLst>
                                      </p:cBhvr>
                                      <p:to>
                                        <p:strVal val="visible"/>
                                      </p:to>
                                    </p:set>
                                    <p:animEffect filter="fade" transition="in">
                                      <p:cBhvr additive="repl">
                                        <p:cTn id="310" dur="500"/>
                                        <p:tgtEl>
                                          <p:spTgt spid="185"/>
                                        </p:tgtEl>
                                      </p:cBhvr>
                                    </p:animEffect>
                                    <p:anim calcmode="lin" valueType="num">
                                      <p:cBhvr additive="repl">
                                        <p:cTn id="311" dur="500" fill="hold"/>
                                        <p:tgtEl>
                                          <p:spTgt spid="185"/>
                                        </p:tgtEl>
                                        <p:attrNameLst>
                                          <p:attrName>ppt_x</p:attrName>
                                        </p:attrNameLst>
                                      </p:cBhvr>
                                      <p:tavLst>
                                        <p:tav tm="0">
                                          <p:val>
                                            <p:strVal val="#ppt_x"/>
                                          </p:val>
                                        </p:tav>
                                        <p:tav tm="100000">
                                          <p:val>
                                            <p:strVal val="#ppt_x"/>
                                          </p:val>
                                        </p:tav>
                                      </p:tavLst>
                                    </p:anim>
                                    <p:anim calcmode="lin" valueType="num">
                                      <p:cBhvr additive="repl">
                                        <p:cTn id="312" dur="500" fill="hold"/>
                                        <p:tgtEl>
                                          <p:spTgt spid="185"/>
                                        </p:tgtEl>
                                        <p:attrNameLst>
                                          <p:attrName>ppt_y</p:attrName>
                                        </p:attrNameLst>
                                      </p:cBhvr>
                                      <p:tavLst>
                                        <p:tav tm="0">
                                          <p:val>
                                            <p:strVal val="#ppt_y-.1"/>
                                          </p:val>
                                        </p:tav>
                                        <p:tav tm="100000">
                                          <p:val>
                                            <p:strVal val="#ppt_y"/>
                                          </p:val>
                                        </p:tav>
                                      </p:tavLst>
                                    </p:anim>
                                  </p:childTnLst>
                                </p:cTn>
                              </p:par>
                              <p:par>
                                <p:cTn id="313" nodeType="withEffect" fill="hold" presetClass="entr" presetID="47">
                                  <p:stCondLst>
                                    <p:cond delay="0"/>
                                  </p:stCondLst>
                                  <p:childTnLst>
                                    <p:set>
                                      <p:cBhvr>
                                        <p:cTn id="314" dur="1" fill="hold">
                                          <p:stCondLst>
                                            <p:cond delay="0"/>
                                          </p:stCondLst>
                                        </p:cTn>
                                        <p:tgtEl>
                                          <p:spTgt spid="184"/>
                                        </p:tgtEl>
                                        <p:attrNameLst>
                                          <p:attrName>style.visibility</p:attrName>
                                        </p:attrNameLst>
                                      </p:cBhvr>
                                      <p:to>
                                        <p:strVal val="visible"/>
                                      </p:to>
                                    </p:set>
                                    <p:animEffect filter="fade" transition="in">
                                      <p:cBhvr additive="repl">
                                        <p:cTn id="315" dur="500"/>
                                        <p:tgtEl>
                                          <p:spTgt spid="184"/>
                                        </p:tgtEl>
                                      </p:cBhvr>
                                    </p:animEffect>
                                    <p:anim calcmode="lin" valueType="num">
                                      <p:cBhvr additive="repl">
                                        <p:cTn id="316" dur="500" fill="hold"/>
                                        <p:tgtEl>
                                          <p:spTgt spid="184"/>
                                        </p:tgtEl>
                                        <p:attrNameLst>
                                          <p:attrName>ppt_x</p:attrName>
                                        </p:attrNameLst>
                                      </p:cBhvr>
                                      <p:tavLst>
                                        <p:tav tm="0">
                                          <p:val>
                                            <p:strVal val="#ppt_x"/>
                                          </p:val>
                                        </p:tav>
                                        <p:tav tm="100000">
                                          <p:val>
                                            <p:strVal val="#ppt_x"/>
                                          </p:val>
                                        </p:tav>
                                      </p:tavLst>
                                    </p:anim>
                                    <p:anim calcmode="lin" valueType="num">
                                      <p:cBhvr additive="repl">
                                        <p:cTn id="317" dur="500" fill="hold"/>
                                        <p:tgtEl>
                                          <p:spTgt spid="184"/>
                                        </p:tgtEl>
                                        <p:attrNameLst>
                                          <p:attrName>ppt_y</p:attrName>
                                        </p:attrNameLst>
                                      </p:cBhvr>
                                      <p:tavLst>
                                        <p:tav tm="0">
                                          <p:val>
                                            <p:strVal val="#ppt_y-.1"/>
                                          </p:val>
                                        </p:tav>
                                        <p:tav tm="100000">
                                          <p:val>
                                            <p:strVal val="#ppt_y"/>
                                          </p:val>
                                        </p:tav>
                                      </p:tavLst>
                                    </p:anim>
                                  </p:childTnLst>
                                </p:cTn>
                              </p:par>
                              <p:par>
                                <p:cTn id="318" nodeType="withEffect" fill="hold" presetClass="entr" presetID="47">
                                  <p:stCondLst>
                                    <p:cond delay="0"/>
                                  </p:stCondLst>
                                  <p:childTnLst>
                                    <p:set>
                                      <p:cBhvr>
                                        <p:cTn id="319" dur="1" fill="hold">
                                          <p:stCondLst>
                                            <p:cond delay="0"/>
                                          </p:stCondLst>
                                        </p:cTn>
                                        <p:tgtEl>
                                          <p:spTgt spid="183"/>
                                        </p:tgtEl>
                                        <p:attrNameLst>
                                          <p:attrName>style.visibility</p:attrName>
                                        </p:attrNameLst>
                                      </p:cBhvr>
                                      <p:to>
                                        <p:strVal val="visible"/>
                                      </p:to>
                                    </p:set>
                                    <p:animEffect filter="fade" transition="in">
                                      <p:cBhvr additive="repl">
                                        <p:cTn id="320" dur="500"/>
                                        <p:tgtEl>
                                          <p:spTgt spid="183"/>
                                        </p:tgtEl>
                                      </p:cBhvr>
                                    </p:animEffect>
                                    <p:anim calcmode="lin" valueType="num">
                                      <p:cBhvr additive="repl">
                                        <p:cTn id="321" dur="500" fill="hold"/>
                                        <p:tgtEl>
                                          <p:spTgt spid="183"/>
                                        </p:tgtEl>
                                        <p:attrNameLst>
                                          <p:attrName>ppt_x</p:attrName>
                                        </p:attrNameLst>
                                      </p:cBhvr>
                                      <p:tavLst>
                                        <p:tav tm="0">
                                          <p:val>
                                            <p:strVal val="#ppt_x"/>
                                          </p:val>
                                        </p:tav>
                                        <p:tav tm="100000">
                                          <p:val>
                                            <p:strVal val="#ppt_x"/>
                                          </p:val>
                                        </p:tav>
                                      </p:tavLst>
                                    </p:anim>
                                    <p:anim calcmode="lin" valueType="num">
                                      <p:cBhvr additive="repl">
                                        <p:cTn id="322" dur="500" fill="hold"/>
                                        <p:tgtEl>
                                          <p:spTgt spid="183"/>
                                        </p:tgtEl>
                                        <p:attrNameLst>
                                          <p:attrName>ppt_y</p:attrName>
                                        </p:attrNameLst>
                                      </p:cBhvr>
                                      <p:tavLst>
                                        <p:tav tm="0">
                                          <p:val>
                                            <p:strVal val="#ppt_y-.1"/>
                                          </p:val>
                                        </p:tav>
                                        <p:tav tm="100000">
                                          <p:val>
                                            <p:strVal val="#ppt_y"/>
                                          </p:val>
                                        </p:tav>
                                      </p:tavLst>
                                    </p:anim>
                                  </p:childTnLst>
                                </p:cTn>
                              </p:par>
                              <p:par>
                                <p:cTn id="323" nodeType="withEffect" fill="hold" presetClass="entr" presetID="47">
                                  <p:stCondLst>
                                    <p:cond delay="0"/>
                                  </p:stCondLst>
                                  <p:childTnLst>
                                    <p:set>
                                      <p:cBhvr>
                                        <p:cTn id="324" dur="1" fill="hold">
                                          <p:stCondLst>
                                            <p:cond delay="0"/>
                                          </p:stCondLst>
                                        </p:cTn>
                                        <p:tgtEl>
                                          <p:spTgt spid="182"/>
                                        </p:tgtEl>
                                        <p:attrNameLst>
                                          <p:attrName>style.visibility</p:attrName>
                                        </p:attrNameLst>
                                      </p:cBhvr>
                                      <p:to>
                                        <p:strVal val="visible"/>
                                      </p:to>
                                    </p:set>
                                    <p:animEffect filter="fade" transition="in">
                                      <p:cBhvr additive="repl">
                                        <p:cTn id="325" dur="500"/>
                                        <p:tgtEl>
                                          <p:spTgt spid="182"/>
                                        </p:tgtEl>
                                      </p:cBhvr>
                                    </p:animEffect>
                                    <p:anim calcmode="lin" valueType="num">
                                      <p:cBhvr additive="repl">
                                        <p:cTn id="326" dur="500" fill="hold"/>
                                        <p:tgtEl>
                                          <p:spTgt spid="182"/>
                                        </p:tgtEl>
                                        <p:attrNameLst>
                                          <p:attrName>ppt_x</p:attrName>
                                        </p:attrNameLst>
                                      </p:cBhvr>
                                      <p:tavLst>
                                        <p:tav tm="0">
                                          <p:val>
                                            <p:strVal val="#ppt_x"/>
                                          </p:val>
                                        </p:tav>
                                        <p:tav tm="100000">
                                          <p:val>
                                            <p:strVal val="#ppt_x"/>
                                          </p:val>
                                        </p:tav>
                                      </p:tavLst>
                                    </p:anim>
                                    <p:anim calcmode="lin" valueType="num">
                                      <p:cBhvr additive="repl">
                                        <p:cTn id="327" dur="500" fill="hold"/>
                                        <p:tgtEl>
                                          <p:spTgt spid="182"/>
                                        </p:tgtEl>
                                        <p:attrNameLst>
                                          <p:attrName>ppt_y</p:attrName>
                                        </p:attrNameLst>
                                      </p:cBhvr>
                                      <p:tavLst>
                                        <p:tav tm="0">
                                          <p:val>
                                            <p:strVal val="#ppt_y-.1"/>
                                          </p:val>
                                        </p:tav>
                                        <p:tav tm="100000">
                                          <p:val>
                                            <p:strVal val="#ppt_y"/>
                                          </p:val>
                                        </p:tav>
                                      </p:tavLst>
                                    </p:anim>
                                  </p:childTnLst>
                                </p:cTn>
                              </p:par>
                              <p:par>
                                <p:cTn id="328" nodeType="withEffect" fill="hold" presetClass="entr" presetID="47">
                                  <p:stCondLst>
                                    <p:cond delay="0"/>
                                  </p:stCondLst>
                                  <p:childTnLst>
                                    <p:set>
                                      <p:cBhvr>
                                        <p:cTn id="329" dur="1" fill="hold">
                                          <p:stCondLst>
                                            <p:cond delay="0"/>
                                          </p:stCondLst>
                                        </p:cTn>
                                        <p:tgtEl>
                                          <p:spTgt spid="181"/>
                                        </p:tgtEl>
                                        <p:attrNameLst>
                                          <p:attrName>style.visibility</p:attrName>
                                        </p:attrNameLst>
                                      </p:cBhvr>
                                      <p:to>
                                        <p:strVal val="visible"/>
                                      </p:to>
                                    </p:set>
                                    <p:animEffect filter="fade" transition="in">
                                      <p:cBhvr additive="repl">
                                        <p:cTn id="330" dur="500"/>
                                        <p:tgtEl>
                                          <p:spTgt spid="181"/>
                                        </p:tgtEl>
                                      </p:cBhvr>
                                    </p:animEffect>
                                    <p:anim calcmode="lin" valueType="num">
                                      <p:cBhvr additive="repl">
                                        <p:cTn id="331" dur="500" fill="hold"/>
                                        <p:tgtEl>
                                          <p:spTgt spid="181"/>
                                        </p:tgtEl>
                                        <p:attrNameLst>
                                          <p:attrName>ppt_x</p:attrName>
                                        </p:attrNameLst>
                                      </p:cBhvr>
                                      <p:tavLst>
                                        <p:tav tm="0">
                                          <p:val>
                                            <p:strVal val="#ppt_x"/>
                                          </p:val>
                                        </p:tav>
                                        <p:tav tm="100000">
                                          <p:val>
                                            <p:strVal val="#ppt_x"/>
                                          </p:val>
                                        </p:tav>
                                      </p:tavLst>
                                    </p:anim>
                                    <p:anim calcmode="lin" valueType="num">
                                      <p:cBhvr additive="repl">
                                        <p:cTn id="332" dur="5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333" fill="hold">
                      <p:stCondLst>
                        <p:cond delay="indefinite"/>
                      </p:stCondLst>
                      <p:childTnLst>
                        <p:par>
                          <p:cTn id="334" fill="hold">
                            <p:stCondLst>
                              <p:cond delay="0"/>
                            </p:stCondLst>
                            <p:childTnLst>
                              <p:par>
                                <p:cTn id="335" nodeType="clickEffect" fill="hold" presetClass="emph" presetID="1" presetSubtype="2">
                                  <p:stCondLst>
                                    <p:cond delay="0"/>
                                  </p:stCondLst>
                                  <p:childTnLst>
                                    <p:set>
                                      <p:cBhvr>
                                        <p:cTn id="336" dur="10" fill="hold"/>
                                        <p:tgtEl>
                                          <p:spTgt spid="187"/>
                                        </p:tgtEl>
                                      </p:cBhvr>
                                    </p:set>
                                    <p:set>
                                      <p:cBhvr>
                                        <p:cTn id="337" dur="10" fill="hold"/>
                                        <p:tgtEl>
                                          <p:spTgt spid="187"/>
                                        </p:tgtEl>
                                      </p:cBhvr>
                                    </p:set>
                                  </p:childTnLst>
                                </p:cTn>
                              </p:par>
                            </p:childTnLst>
                          </p:cTn>
                        </p:par>
                        <p:par>
                          <p:cTn id="338" fill="hold">
                            <p:stCondLst>
                              <p:cond delay="10"/>
                            </p:stCondLst>
                            <p:childTnLst>
                              <p:par>
                                <p:cTn id="339" nodeType="afterEffect" fill="hold" presetClass="emph" presetID="1" presetSubtype="2">
                                  <p:stCondLst>
                                    <p:cond delay="250"/>
                                  </p:stCondLst>
                                  <p:childTnLst>
                                    <p:set>
                                      <p:cBhvr>
                                        <p:cTn id="340" dur="10" fill="hold"/>
                                        <p:tgtEl>
                                          <p:spTgt spid="187"/>
                                        </p:tgtEl>
                                      </p:cBhvr>
                                    </p:set>
                                    <p:set>
                                      <p:cBhvr>
                                        <p:cTn id="341" dur="10" fill="hold"/>
                                        <p:tgtEl>
                                          <p:spTgt spid="187"/>
                                        </p:tgtEl>
                                      </p:cBhvr>
                                    </p:set>
                                  </p:childTnLst>
                                </p:cTn>
                              </p:par>
                            </p:childTnLst>
                          </p:cTn>
                        </p:par>
                        <p:par>
                          <p:cTn id="342" fill="hold">
                            <p:stCondLst>
                              <p:cond delay="270"/>
                            </p:stCondLst>
                            <p:childTnLst>
                              <p:par>
                                <p:cTn id="343" nodeType="afterEffect" fill="hold" presetClass="emph" presetID="1" presetSubtype="2">
                                  <p:stCondLst>
                                    <p:cond delay="250"/>
                                  </p:stCondLst>
                                  <p:childTnLst>
                                    <p:set>
                                      <p:cBhvr>
                                        <p:cTn id="344" dur="10" fill="hold"/>
                                        <p:tgtEl>
                                          <p:spTgt spid="187"/>
                                        </p:tgtEl>
                                      </p:cBhvr>
                                    </p:set>
                                    <p:set>
                                      <p:cBhvr>
                                        <p:cTn id="345" dur="10" fill="hold"/>
                                        <p:tgtEl>
                                          <p:spTgt spid="187"/>
                                        </p:tgtEl>
                                      </p:cBhvr>
                                    </p:set>
                                  </p:childTnLst>
                                </p:cTn>
                              </p:par>
                            </p:childTnLst>
                          </p:cTn>
                        </p:par>
                        <p:par>
                          <p:cTn id="346" fill="hold">
                            <p:stCondLst>
                              <p:cond delay="530"/>
                            </p:stCondLst>
                            <p:childTnLst>
                              <p:par>
                                <p:cTn id="347" nodeType="afterEffect" fill="hold" presetClass="emph" presetID="1" presetSubtype="2">
                                  <p:stCondLst>
                                    <p:cond delay="250"/>
                                  </p:stCondLst>
                                  <p:childTnLst>
                                    <p:set>
                                      <p:cBhvr>
                                        <p:cTn id="348" dur="10" fill="hold"/>
                                        <p:tgtEl>
                                          <p:spTgt spid="187"/>
                                        </p:tgtEl>
                                      </p:cBhvr>
                                    </p:set>
                                    <p:set>
                                      <p:cBhvr>
                                        <p:cTn id="349" dur="10" fill="hold"/>
                                        <p:tgtEl>
                                          <p:spTgt spid="187"/>
                                        </p:tgtEl>
                                      </p:cBhvr>
                                    </p:set>
                                  </p:childTnLst>
                                </p:cTn>
                              </p:par>
                            </p:childTnLst>
                          </p:cTn>
                        </p:par>
                        <p:par>
                          <p:cTn id="350" fill="hold">
                            <p:stCondLst>
                              <p:cond delay="790"/>
                            </p:stCondLst>
                            <p:childTnLst>
                              <p:par>
                                <p:cTn id="351" nodeType="afterEffect" fill="hold" presetClass="emph" presetID="1" presetSubtype="2">
                                  <p:stCondLst>
                                    <p:cond delay="250"/>
                                  </p:stCondLst>
                                  <p:childTnLst>
                                    <p:set>
                                      <p:cBhvr>
                                        <p:cTn id="352" dur="10" fill="hold"/>
                                        <p:tgtEl>
                                          <p:spTgt spid="187"/>
                                        </p:tgtEl>
                                      </p:cBhvr>
                                    </p:set>
                                    <p:set>
                                      <p:cBhvr>
                                        <p:cTn id="353" dur="10" fill="hold"/>
                                        <p:tgtEl>
                                          <p:spTgt spid="187"/>
                                        </p:tgtEl>
                                      </p:cBhvr>
                                    </p:set>
                                  </p:childTnLst>
                                </p:cTn>
                              </p:par>
                            </p:childTnLst>
                          </p:cTn>
                        </p:par>
                        <p:par>
                          <p:cTn id="354" fill="hold">
                            <p:stCondLst>
                              <p:cond delay="1050"/>
                            </p:stCondLst>
                            <p:childTnLst>
                              <p:par>
                                <p:cTn id="355" nodeType="afterEffect" fill="hold" presetClass="emph" presetID="1" presetSubtype="2">
                                  <p:stCondLst>
                                    <p:cond delay="250"/>
                                  </p:stCondLst>
                                  <p:childTnLst>
                                    <p:set>
                                      <p:cBhvr>
                                        <p:cTn id="356" dur="10" fill="hold"/>
                                        <p:tgtEl>
                                          <p:spTgt spid="187"/>
                                        </p:tgtEl>
                                      </p:cBhvr>
                                    </p:set>
                                    <p:set>
                                      <p:cBhvr>
                                        <p:cTn id="357" dur="10" fill="hold"/>
                                        <p:tgtEl>
                                          <p:spTgt spid="187"/>
                                        </p:tgtEl>
                                      </p:cBhvr>
                                    </p:set>
                                  </p:childTnLst>
                                </p:cTn>
                              </p:par>
                            </p:childTnLst>
                          </p:cTn>
                        </p:par>
                        <p:par>
                          <p:cTn id="358" fill="hold">
                            <p:stCondLst>
                              <p:cond delay="1310"/>
                            </p:stCondLst>
                            <p:childTnLst>
                              <p:par>
                                <p:cTn id="359" nodeType="afterEffect" fill="hold" presetClass="emph" presetID="1" presetSubtype="2">
                                  <p:stCondLst>
                                    <p:cond delay="250"/>
                                  </p:stCondLst>
                                  <p:childTnLst>
                                    <p:set>
                                      <p:cBhvr>
                                        <p:cTn id="360" dur="10" fill="hold"/>
                                        <p:tgtEl>
                                          <p:spTgt spid="187"/>
                                        </p:tgtEl>
                                      </p:cBhvr>
                                    </p:set>
                                    <p:set>
                                      <p:cBhvr>
                                        <p:cTn id="361" dur="10" fill="hold"/>
                                        <p:tgtEl>
                                          <p:spTgt spid="187"/>
                                        </p:tgtEl>
                                      </p:cBhvr>
                                    </p:set>
                                  </p:childTnLst>
                                </p:cTn>
                              </p:par>
                            </p:childTnLst>
                          </p:cTn>
                        </p:par>
                        <p:par>
                          <p:cTn id="362" fill="hold">
                            <p:stCondLst>
                              <p:cond delay="1570"/>
                            </p:stCondLst>
                            <p:childTnLst>
                              <p:par>
                                <p:cTn id="363" nodeType="afterEffect" fill="hold" presetClass="emph" presetID="1" presetSubtype="2">
                                  <p:stCondLst>
                                    <p:cond delay="250"/>
                                  </p:stCondLst>
                                  <p:childTnLst>
                                    <p:set>
                                      <p:cBhvr>
                                        <p:cTn id="364" dur="10" fill="hold"/>
                                        <p:tgtEl>
                                          <p:spTgt spid="187"/>
                                        </p:tgtEl>
                                      </p:cBhvr>
                                    </p:set>
                                    <p:set>
                                      <p:cBhvr>
                                        <p:cTn id="365" dur="10" fill="hold"/>
                                        <p:tgtEl>
                                          <p:spTgt spid="187"/>
                                        </p:tgtEl>
                                      </p:cBhvr>
                                    </p:set>
                                  </p:childTnLst>
                                </p:cTn>
                              </p:par>
                            </p:childTnLst>
                          </p:cTn>
                        </p:par>
                        <p:par>
                          <p:cTn id="366" fill="hold">
                            <p:stCondLst>
                              <p:cond delay="1830"/>
                            </p:stCondLst>
                            <p:childTnLst>
                              <p:par>
                                <p:cTn id="367" nodeType="afterEffect" fill="hold" presetClass="emph" presetID="1" presetSubtype="2">
                                  <p:stCondLst>
                                    <p:cond delay="250"/>
                                  </p:stCondLst>
                                  <p:childTnLst>
                                    <p:set>
                                      <p:cBhvr>
                                        <p:cTn id="368" dur="10" fill="hold"/>
                                        <p:tgtEl>
                                          <p:spTgt spid="187"/>
                                        </p:tgtEl>
                                      </p:cBhvr>
                                    </p:set>
                                    <p:set>
                                      <p:cBhvr>
                                        <p:cTn id="369" dur="10" fill="hold"/>
                                        <p:tgtEl>
                                          <p:spTgt spid="187"/>
                                        </p:tgtEl>
                                      </p:cBhvr>
                                    </p:set>
                                  </p:childTnLst>
                                </p:cTn>
                              </p:par>
                            </p:childTnLst>
                          </p:cTn>
                        </p:par>
                        <p:par>
                          <p:cTn id="370" fill="hold">
                            <p:stCondLst>
                              <p:cond delay="2090"/>
                            </p:stCondLst>
                            <p:childTnLst>
                              <p:par>
                                <p:cTn id="371" nodeType="afterEffect" fill="hold" presetClass="emph" presetID="1" presetSubtype="2">
                                  <p:stCondLst>
                                    <p:cond delay="250"/>
                                  </p:stCondLst>
                                  <p:childTnLst>
                                    <p:set>
                                      <p:cBhvr>
                                        <p:cTn id="372" dur="10" fill="hold"/>
                                        <p:tgtEl>
                                          <p:spTgt spid="187"/>
                                        </p:tgtEl>
                                      </p:cBhvr>
                                    </p:set>
                                    <p:set>
                                      <p:cBhvr>
                                        <p:cTn id="373" dur="10" fill="hold"/>
                                        <p:tgtEl>
                                          <p:spTgt spid="187"/>
                                        </p:tgtEl>
                                      </p:cBhvr>
                                    </p:set>
                                  </p:childTnLst>
                                </p:cTn>
                              </p:par>
                            </p:childTnLst>
                          </p:cTn>
                        </p:par>
                      </p:childTnLst>
                    </p:cTn>
                  </p:par>
                  <p:par>
                    <p:cTn id="374" fill="hold">
                      <p:stCondLst>
                        <p:cond delay="indefinite"/>
                      </p:stCondLst>
                      <p:childTnLst>
                        <p:par>
                          <p:cTn id="375" fill="hold">
                            <p:stCondLst>
                              <p:cond delay="0"/>
                            </p:stCondLst>
                            <p:childTnLst>
                              <p:par>
                                <p:cTn id="376" nodeType="clickEffect" fill="hold" presetClass="entr" presetID="1">
                                  <p:stCondLst>
                                    <p:cond delay="0"/>
                                  </p:stCondLst>
                                  <p:childTnLst>
                                    <p:set>
                                      <p:cBhvr>
                                        <p:cTn id="377" dur="1" fill="hold">
                                          <p:stCondLst>
                                            <p:cond delay="0"/>
                                          </p:stCondLst>
                                        </p:cTn>
                                        <p:tgtEl>
                                          <p:spTgt spid="189">
                                            <p:txEl>
                                              <p:pRg st="0" end="17"/>
                                            </p:txEl>
                                          </p:spTgt>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nodeType="clickEffect" fill="hold" presetClass="entr" presetID="1">
                                  <p:stCondLst>
                                    <p:cond delay="0"/>
                                  </p:stCondLst>
                                  <p:childTnLst>
                                    <p:set>
                                      <p:cBhvr>
                                        <p:cTn id="381" dur="1" fill="hold">
                                          <p:stCondLst>
                                            <p:cond delay="0"/>
                                          </p:stCondLst>
                                        </p:cTn>
                                        <p:tgtEl>
                                          <p:spTgt spid="189">
                                            <p:txEl>
                                              <p:pRg st="79" end="79"/>
                                            </p:txEl>
                                          </p:spTgt>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ntr" presetID="1">
                                  <p:stCondLst>
                                    <p:cond delay="0"/>
                                  </p:stCondLst>
                                  <p:childTnLst>
                                    <p:set>
                                      <p:cBhvr>
                                        <p:cTn id="385" dur="1" fill="hold">
                                          <p:stCondLst>
                                            <p:cond delay="0"/>
                                          </p:stCondLst>
                                        </p:cTn>
                                        <p:tgtEl>
                                          <p:spTgt spid="189">
                                            <p:txEl>
                                              <p:pRg st="79" end="79"/>
                                            </p:txEl>
                                          </p:spTgt>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nodeType="clickEffect" fill="hold" presetClass="entr" presetID="1">
                                  <p:stCondLst>
                                    <p:cond delay="0"/>
                                  </p:stCondLst>
                                  <p:childTnLst>
                                    <p:set>
                                      <p:cBhvr>
                                        <p:cTn id="389" dur="1" fill="hold">
                                          <p:stCondLst>
                                            <p:cond delay="0"/>
                                          </p:stCondLst>
                                        </p:cTn>
                                        <p:tgtEl>
                                          <p:spTgt spid="189">
                                            <p:txEl>
                                              <p:pRg st="79" end="79"/>
                                            </p:txEl>
                                          </p:spTgt>
                                        </p:tgtEl>
                                        <p:attrNameLst>
                                          <p:attrName>style.visibility</p:attrName>
                                        </p:attrNameLst>
                                      </p:cBhvr>
                                      <p:to>
                                        <p:strVal val="visible"/>
                                      </p:to>
                                    </p:set>
                                  </p:childTnLst>
                                </p:cTn>
                              </p:par>
                              <p:par>
                                <p:cTn id="390" nodeType="withEffect" fill="hold" presetClass="entr" presetID="1">
                                  <p:stCondLst>
                                    <p:cond delay="0"/>
                                  </p:stCondLst>
                                  <p:childTnLst>
                                    <p:set>
                                      <p:cBhvr>
                                        <p:cTn id="391" dur="1" fill="hold">
                                          <p:stCondLst>
                                            <p:cond delay="0"/>
                                          </p:stCondLst>
                                        </p:cTn>
                                        <p:tgtEl>
                                          <p:spTgt spid="190"/>
                                        </p:tgtEl>
                                        <p:attrNameLst>
                                          <p:attrName>style.visibility</p:attrName>
                                        </p:attrNameLst>
                                      </p:cBhvr>
                                      <p:to>
                                        <p:strVal val="visible"/>
                                      </p:to>
                                    </p:set>
                                  </p:childTnLst>
                                </p:cTn>
                              </p:par>
                              <p:par>
                                <p:cTn id="392" nodeType="withEffect" fill="hold" presetClass="entr" presetID="1">
                                  <p:stCondLst>
                                    <p:cond delay="0"/>
                                  </p:stCondLst>
                                  <p:childTnLst>
                                    <p:set>
                                      <p:cBhvr>
                                        <p:cTn id="393"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12690</TotalTime>
  <Application>LibreOffice/5.2.7.2$Linux_X86_64 LibreOffice_project/20m0$Build-2</Application>
  <Words>4796</Words>
  <Paragraphs>623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2014-06-05T00:32:34Z</dcterms:created>
  <dc:creator>yoongu</dc:creator>
  <dc:description/>
  <dc:language>en-US</dc:language>
  <cp:lastModifiedBy/>
  <cp:lastPrinted>2014-06-12T23:10:00Z</cp:lastPrinted>
  <dcterms:modified xsi:type="dcterms:W3CDTF">2019-04-09T09:22:38Z</dcterms:modified>
  <cp:revision>1493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38</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